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4025" r:id="rId1"/>
  </p:sldMasterIdLst>
  <p:notesMasterIdLst>
    <p:notesMasterId r:id="rId94"/>
  </p:notesMasterIdLst>
  <p:handoutMasterIdLst>
    <p:handoutMasterId r:id="rId95"/>
  </p:handoutMasterIdLst>
  <p:sldIdLst>
    <p:sldId id="390" r:id="rId2"/>
    <p:sldId id="726" r:id="rId3"/>
    <p:sldId id="811" r:id="rId4"/>
    <p:sldId id="732" r:id="rId5"/>
    <p:sldId id="727" r:id="rId6"/>
    <p:sldId id="725" r:id="rId7"/>
    <p:sldId id="728" r:id="rId8"/>
    <p:sldId id="805" r:id="rId9"/>
    <p:sldId id="801" r:id="rId10"/>
    <p:sldId id="806" r:id="rId11"/>
    <p:sldId id="807" r:id="rId12"/>
    <p:sldId id="808" r:id="rId13"/>
    <p:sldId id="816" r:id="rId14"/>
    <p:sldId id="817" r:id="rId15"/>
    <p:sldId id="627" r:id="rId16"/>
    <p:sldId id="625" r:id="rId17"/>
    <p:sldId id="840" r:id="rId18"/>
    <p:sldId id="841" r:id="rId19"/>
    <p:sldId id="733" r:id="rId20"/>
    <p:sldId id="670" r:id="rId21"/>
    <p:sldId id="821" r:id="rId22"/>
    <p:sldId id="694" r:id="rId23"/>
    <p:sldId id="695" r:id="rId24"/>
    <p:sldId id="696" r:id="rId25"/>
    <p:sldId id="697" r:id="rId26"/>
    <p:sldId id="654" r:id="rId27"/>
    <p:sldId id="646" r:id="rId28"/>
    <p:sldId id="815" r:id="rId29"/>
    <p:sldId id="812" r:id="rId30"/>
    <p:sldId id="814" r:id="rId31"/>
    <p:sldId id="839" r:id="rId32"/>
    <p:sldId id="708" r:id="rId33"/>
    <p:sldId id="818" r:id="rId34"/>
    <p:sldId id="688" r:id="rId35"/>
    <p:sldId id="690" r:id="rId36"/>
    <p:sldId id="731" r:id="rId37"/>
    <p:sldId id="701" r:id="rId38"/>
    <p:sldId id="702" r:id="rId39"/>
    <p:sldId id="703" r:id="rId40"/>
    <p:sldId id="704" r:id="rId41"/>
    <p:sldId id="705" r:id="rId42"/>
    <p:sldId id="706" r:id="rId43"/>
    <p:sldId id="819" r:id="rId44"/>
    <p:sldId id="714" r:id="rId45"/>
    <p:sldId id="843" r:id="rId46"/>
    <p:sldId id="844" r:id="rId47"/>
    <p:sldId id="720" r:id="rId48"/>
    <p:sldId id="721" r:id="rId49"/>
    <p:sldId id="718" r:id="rId50"/>
    <p:sldId id="664" r:id="rId51"/>
    <p:sldId id="809" r:id="rId52"/>
    <p:sldId id="820" r:id="rId53"/>
    <p:sldId id="833" r:id="rId54"/>
    <p:sldId id="823" r:id="rId55"/>
    <p:sldId id="824" r:id="rId56"/>
    <p:sldId id="734" r:id="rId57"/>
    <p:sldId id="845" r:id="rId58"/>
    <p:sldId id="846" r:id="rId59"/>
    <p:sldId id="835" r:id="rId60"/>
    <p:sldId id="836" r:id="rId61"/>
    <p:sldId id="736" r:id="rId62"/>
    <p:sldId id="735" r:id="rId63"/>
    <p:sldId id="834" r:id="rId64"/>
    <p:sldId id="837" r:id="rId65"/>
    <p:sldId id="838" r:id="rId66"/>
    <p:sldId id="832" r:id="rId67"/>
    <p:sldId id="831" r:id="rId68"/>
    <p:sldId id="794" r:id="rId69"/>
    <p:sldId id="793" r:id="rId70"/>
    <p:sldId id="842" r:id="rId71"/>
    <p:sldId id="829" r:id="rId72"/>
    <p:sldId id="830" r:id="rId73"/>
    <p:sldId id="541" r:id="rId74"/>
    <p:sldId id="717" r:id="rId75"/>
    <p:sldId id="722" r:id="rId76"/>
    <p:sldId id="723" r:id="rId77"/>
    <p:sldId id="686" r:id="rId78"/>
    <p:sldId id="699" r:id="rId79"/>
    <p:sldId id="700" r:id="rId80"/>
    <p:sldId id="847" r:id="rId81"/>
    <p:sldId id="848" r:id="rId82"/>
    <p:sldId id="810" r:id="rId83"/>
    <p:sldId id="799" r:id="rId84"/>
    <p:sldId id="692" r:id="rId85"/>
    <p:sldId id="693" r:id="rId86"/>
    <p:sldId id="715" r:id="rId87"/>
    <p:sldId id="716" r:id="rId88"/>
    <p:sldId id="719" r:id="rId89"/>
    <p:sldId id="724" r:id="rId90"/>
    <p:sldId id="683" r:id="rId91"/>
    <p:sldId id="677" r:id="rId92"/>
    <p:sldId id="678"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1100"/>
    <a:srgbClr val="941100"/>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139"/>
    <p:restoredTop sz="80623"/>
  </p:normalViewPr>
  <p:slideViewPr>
    <p:cSldViewPr snapToGrid="0" snapToObjects="1">
      <p:cViewPr varScale="1">
        <p:scale>
          <a:sx n="102" d="100"/>
          <a:sy n="102" d="100"/>
        </p:scale>
        <p:origin x="1664"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72684E3-A39C-8F4E-8C70-12E22205ADD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a:extLst>
              <a:ext uri="{FF2B5EF4-FFF2-40B4-BE49-F238E27FC236}">
                <a16:creationId xmlns:a16="http://schemas.microsoft.com/office/drawing/2014/main" id="{3A47D61B-9FF9-FB4A-A19C-C527902FE75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3FC6EE1-F687-FD4A-9841-7F021489C8F5}" type="datetimeFigureOut">
              <a:rPr lang="it-IT" smtClean="0"/>
              <a:t>17/07/23</a:t>
            </a:fld>
            <a:endParaRPr lang="it-IT"/>
          </a:p>
        </p:txBody>
      </p:sp>
      <p:sp>
        <p:nvSpPr>
          <p:cNvPr id="4" name="Footer Placeholder 3">
            <a:extLst>
              <a:ext uri="{FF2B5EF4-FFF2-40B4-BE49-F238E27FC236}">
                <a16:creationId xmlns:a16="http://schemas.microsoft.com/office/drawing/2014/main" id="{67C7EF58-4FDC-1D47-9CA6-B4BCE33322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lide Number Placeholder 4">
            <a:extLst>
              <a:ext uri="{FF2B5EF4-FFF2-40B4-BE49-F238E27FC236}">
                <a16:creationId xmlns:a16="http://schemas.microsoft.com/office/drawing/2014/main" id="{064E32ED-3ED9-5F42-9D0D-51869806889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91BFA95-3B1A-D24C-9AD5-DC69F6E7E1B9}" type="slidenum">
              <a:rPr lang="it-IT" smtClean="0"/>
              <a:t>‹#›</a:t>
            </a:fld>
            <a:endParaRPr lang="it-IT"/>
          </a:p>
        </p:txBody>
      </p:sp>
    </p:spTree>
    <p:extLst>
      <p:ext uri="{BB962C8B-B14F-4D97-AF65-F5344CB8AC3E}">
        <p14:creationId xmlns:p14="http://schemas.microsoft.com/office/powerpoint/2010/main" val="148500403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687445-D217-5F4A-9357-B27BE36141F2}" type="datetimeFigureOut">
              <a:rPr lang="en-US" smtClean="0"/>
              <a:t>7/17/23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C5B7F1-303F-4B4B-823C-C49003EF8ADF}" type="slidenum">
              <a:rPr lang="en-US" smtClean="0"/>
              <a:t>‹#›</a:t>
            </a:fld>
            <a:endParaRPr lang="en-US"/>
          </a:p>
        </p:txBody>
      </p:sp>
    </p:spTree>
    <p:extLst>
      <p:ext uri="{BB962C8B-B14F-4D97-AF65-F5344CB8AC3E}">
        <p14:creationId xmlns:p14="http://schemas.microsoft.com/office/powerpoint/2010/main" val="209609402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57BE790-01DA-BE46-B7B7-A0A5782D61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25E90C05-37A4-F444-8971-1DBBDE547A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This as we will see is related also to the question of what is nonclassical about uncertainty relations.</a:t>
            </a:r>
          </a:p>
          <a:p>
            <a:r>
              <a:rPr lang="en-US" altLang="en-US" dirty="0"/>
              <a:t>But the first point really is to specify what is meant here by nonclassical, and why then this is a meaningful question. After all it has always been taught to us that uncertainty relations are a main feature of quantum theory that state a departure from the classical worldview.</a:t>
            </a:r>
          </a:p>
          <a:p>
            <a:endParaRPr lang="en-US" altLang="en-US" dirty="0"/>
          </a:p>
          <a:p>
            <a:r>
              <a:rPr lang="en-US" altLang="en-US" dirty="0"/>
              <a:t>(Well, are we sure that this is really the case? To answer the question we need to first define a valid notion of </a:t>
            </a:r>
            <a:r>
              <a:rPr lang="en-US" altLang="en-US" dirty="0" err="1"/>
              <a:t>nonclassicality</a:t>
            </a:r>
            <a:r>
              <a:rPr lang="en-US" altLang="en-US" dirty="0"/>
              <a:t>. In quantum foundations one of the main area of research is to understand what constitute a valid notion of classicality and </a:t>
            </a:r>
            <a:r>
              <a:rPr lang="en-US" altLang="en-US" dirty="0" err="1"/>
              <a:t>nonclassicality</a:t>
            </a:r>
            <a:r>
              <a:rPr lang="en-US" altLang="en-US" dirty="0"/>
              <a:t>. There are criteria, and generalized noncontextuality, that we adopt here, satisfies all of them. )</a:t>
            </a:r>
          </a:p>
          <a:p>
            <a:endParaRPr lang="en-US" altLang="en-US" dirty="0"/>
          </a:p>
          <a:p>
            <a:endParaRPr lang="en-US" altLang="en-US" dirty="0"/>
          </a:p>
        </p:txBody>
      </p:sp>
      <p:sp>
        <p:nvSpPr>
          <p:cNvPr id="16387" name="Slide Number Placeholder 3">
            <a:extLst>
              <a:ext uri="{FF2B5EF4-FFF2-40B4-BE49-F238E27FC236}">
                <a16:creationId xmlns:a16="http://schemas.microsoft.com/office/drawing/2014/main" id="{D457FDE6-1EDB-7742-A48C-8A98A05A54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621A60-86D8-2C4E-AC50-D0CCEDBF9316}" type="slidenum">
              <a:rPr lang="en-US" altLang="en-US" smtClean="0"/>
              <a:pPr/>
              <a:t>0</a:t>
            </a:fld>
            <a:endParaRPr lang="en-US" altLang="en-US"/>
          </a:p>
        </p:txBody>
      </p:sp>
    </p:spTree>
    <p:extLst>
      <p:ext uri="{BB962C8B-B14F-4D97-AF65-F5344CB8AC3E}">
        <p14:creationId xmlns:p14="http://schemas.microsoft.com/office/powerpoint/2010/main" val="17814994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Applies to a broad class of physical scenarios. For ex a single system unlike locality. And single qubit unlike KS. Also it does not assume QT, and it is reobtained in the limit of sufficient noise or coarse graining or decoherence.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Subsumes all. Proof of nonlocality can be turned into a proof of contextuality. KS noncontextuality is measurement noncontextuality + outcome determinism for sharp measurements. Also connected to positivity of </a:t>
            </a:r>
            <a:r>
              <a:rPr lang="en-US" dirty="0" err="1"/>
              <a:t>quasirep</a:t>
            </a:r>
            <a:r>
              <a:rPr lang="en-US" dirty="0"/>
              <a:t> which is very important in quantum optics.</a:t>
            </a:r>
          </a:p>
          <a:p>
            <a:r>
              <a:rPr lang="en-US" dirty="0"/>
              <a:t>Simplex embeddability is the notion of classical </a:t>
            </a:r>
            <a:r>
              <a:rPr lang="en-US" dirty="0" err="1"/>
              <a:t>explainability</a:t>
            </a:r>
            <a:r>
              <a:rPr lang="en-US" dirty="0"/>
              <a:t> in GPTs.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9</a:t>
            </a:fld>
            <a:endParaRPr lang="en-US"/>
          </a:p>
        </p:txBody>
      </p:sp>
    </p:spTree>
    <p:extLst>
      <p:ext uri="{BB962C8B-B14F-4D97-AF65-F5344CB8AC3E}">
        <p14:creationId xmlns:p14="http://schemas.microsoft.com/office/powerpoint/2010/main" val="2527991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10</a:t>
            </a:fld>
            <a:endParaRPr lang="en-US"/>
          </a:p>
        </p:txBody>
      </p:sp>
    </p:spTree>
    <p:extLst>
      <p:ext uri="{BB962C8B-B14F-4D97-AF65-F5344CB8AC3E}">
        <p14:creationId xmlns:p14="http://schemas.microsoft.com/office/powerpoint/2010/main" val="575294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Quantum computation, cryptography, metrology, communication, state-discrimination, cloning,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11</a:t>
            </a:fld>
            <a:endParaRPr lang="en-US"/>
          </a:p>
        </p:txBody>
      </p:sp>
    </p:spTree>
    <p:extLst>
      <p:ext uri="{BB962C8B-B14F-4D97-AF65-F5344CB8AC3E}">
        <p14:creationId xmlns:p14="http://schemas.microsoft.com/office/powerpoint/2010/main" val="1791339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57BE790-01DA-BE46-B7B7-A0A5782D61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25E90C05-37A4-F444-8971-1DBBDE547A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 if we come back to the title now that we have our preferred notion of classicality in hand, what it really means is:</a:t>
            </a:r>
          </a:p>
          <a:p>
            <a:endParaRPr lang="en-US" altLang="en-US" dirty="0"/>
          </a:p>
          <a:p>
            <a:endParaRPr lang="en-US" altLang="en-US" dirty="0"/>
          </a:p>
        </p:txBody>
      </p:sp>
      <p:sp>
        <p:nvSpPr>
          <p:cNvPr id="16387" name="Slide Number Placeholder 3">
            <a:extLst>
              <a:ext uri="{FF2B5EF4-FFF2-40B4-BE49-F238E27FC236}">
                <a16:creationId xmlns:a16="http://schemas.microsoft.com/office/drawing/2014/main" id="{D457FDE6-1EDB-7742-A48C-8A98A05A54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621A60-86D8-2C4E-AC50-D0CCEDBF9316}" type="slidenum">
              <a:rPr lang="en-US" altLang="en-US" smtClean="0"/>
              <a:pPr/>
              <a:t>12</a:t>
            </a:fld>
            <a:endParaRPr lang="en-US" altLang="en-US"/>
          </a:p>
        </p:txBody>
      </p:sp>
    </p:spTree>
    <p:extLst>
      <p:ext uri="{BB962C8B-B14F-4D97-AF65-F5344CB8AC3E}">
        <p14:creationId xmlns:p14="http://schemas.microsoft.com/office/powerpoint/2010/main" val="24470502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a:extLst>
              <a:ext uri="{FF2B5EF4-FFF2-40B4-BE49-F238E27FC236}">
                <a16:creationId xmlns:a16="http://schemas.microsoft.com/office/drawing/2014/main" id="{B57BE790-01DA-BE46-B7B7-A0A5782D61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6" name="Notes Placeholder 2">
            <a:extLst>
              <a:ext uri="{FF2B5EF4-FFF2-40B4-BE49-F238E27FC236}">
                <a16:creationId xmlns:a16="http://schemas.microsoft.com/office/drawing/2014/main" id="{25E90C05-37A4-F444-8971-1DBBDE547A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6387" name="Slide Number Placeholder 3">
            <a:extLst>
              <a:ext uri="{FF2B5EF4-FFF2-40B4-BE49-F238E27FC236}">
                <a16:creationId xmlns:a16="http://schemas.microsoft.com/office/drawing/2014/main" id="{D457FDE6-1EDB-7742-A48C-8A98A05A546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621A60-86D8-2C4E-AC50-D0CCEDBF9316}" type="slidenum">
              <a:rPr lang="en-US" altLang="en-US" smtClean="0"/>
              <a:pPr/>
              <a:t>13</a:t>
            </a:fld>
            <a:endParaRPr lang="en-US" altLang="en-US"/>
          </a:p>
        </p:txBody>
      </p:sp>
    </p:spTree>
    <p:extLst>
      <p:ext uri="{BB962C8B-B14F-4D97-AF65-F5344CB8AC3E}">
        <p14:creationId xmlns:p14="http://schemas.microsoft.com/office/powerpoint/2010/main" val="2712162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let us first understand if this is an interesting question to ask. After all, as we said quantum interference is claimed to capture the essence of quantum theory. So the first question is to ask whether quantum interference is nonclassical, meaning that it is not possible to account for it in a </a:t>
            </a:r>
            <a:r>
              <a:rPr lang="en-US" dirty="0" err="1"/>
              <a:t>noncontextual</a:t>
            </a:r>
            <a:r>
              <a:rPr lang="en-US" dirty="0"/>
              <a:t> theory. </a:t>
            </a:r>
          </a:p>
        </p:txBody>
      </p:sp>
      <p:sp>
        <p:nvSpPr>
          <p:cNvPr id="4" name="Slide Number Placeholder 3"/>
          <p:cNvSpPr>
            <a:spLocks noGrp="1"/>
          </p:cNvSpPr>
          <p:nvPr>
            <p:ph type="sldNum" sz="quarter" idx="5"/>
          </p:nvPr>
        </p:nvSpPr>
        <p:spPr/>
        <p:txBody>
          <a:bodyPr/>
          <a:lstStyle/>
          <a:p>
            <a:fld id="{33C5B7F1-303F-4B4B-823C-C49003EF8ADF}" type="slidenum">
              <a:rPr lang="en-US" smtClean="0"/>
              <a:t>14</a:t>
            </a:fld>
            <a:endParaRPr lang="en-US"/>
          </a:p>
        </p:txBody>
      </p:sp>
    </p:spTree>
    <p:extLst>
      <p:ext uri="{BB962C8B-B14F-4D97-AF65-F5344CB8AC3E}">
        <p14:creationId xmlns:p14="http://schemas.microsoft.com/office/powerpoint/2010/main" val="42154414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sure, who thought that quantum interference is an inherently nonclassical phenomenon was Feynman. In introducing the two slit experiment in quantum theory he says that.. </a:t>
            </a:r>
          </a:p>
          <a:p>
            <a:endParaRPr lang="en-US" dirty="0"/>
          </a:p>
          <a:p>
            <a:r>
              <a:rPr lang="en-US" dirty="0"/>
              <a:t>And honestly, I don’t know about you, but I remember personally that when I first was thought about the two slit experiment I was shocked. </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15</a:t>
            </a:fld>
            <a:endParaRPr lang="en-US"/>
          </a:p>
        </p:txBody>
      </p:sp>
    </p:spTree>
    <p:extLst>
      <p:ext uri="{BB962C8B-B14F-4D97-AF65-F5344CB8AC3E}">
        <p14:creationId xmlns:p14="http://schemas.microsoft.com/office/powerpoint/2010/main" val="36058131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2002 the readers of Physics World voted the two-slit experiment on an electron as the most beautiful experiment in the world. And it was firstly done in Bologna in the seventies (1974) despite Feynman himself was skeptical that an experiment where single electron can be sent and tracked was possible.</a:t>
            </a:r>
          </a:p>
          <a:p>
            <a:endParaRPr lang="en-US" dirty="0"/>
          </a:p>
          <a:p>
            <a:r>
              <a:rPr lang="en-US" dirty="0"/>
              <a:t>A professor told us the whole story.</a:t>
            </a:r>
          </a:p>
        </p:txBody>
      </p:sp>
      <p:sp>
        <p:nvSpPr>
          <p:cNvPr id="4" name="Slide Number Placeholder 3"/>
          <p:cNvSpPr>
            <a:spLocks noGrp="1"/>
          </p:cNvSpPr>
          <p:nvPr>
            <p:ph type="sldNum" sz="quarter" idx="5"/>
          </p:nvPr>
        </p:nvSpPr>
        <p:spPr/>
        <p:txBody>
          <a:bodyPr/>
          <a:lstStyle/>
          <a:p>
            <a:fld id="{33C5B7F1-303F-4B4B-823C-C49003EF8ADF}" type="slidenum">
              <a:rPr lang="en-US" smtClean="0"/>
              <a:t>16</a:t>
            </a:fld>
            <a:endParaRPr lang="en-US"/>
          </a:p>
        </p:txBody>
      </p:sp>
    </p:spTree>
    <p:extLst>
      <p:ext uri="{BB962C8B-B14F-4D97-AF65-F5344CB8AC3E}">
        <p14:creationId xmlns:p14="http://schemas.microsoft.com/office/powerpoint/2010/main" val="1718692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you also had these moments, I remember I was extremely excited hearing the story. </a:t>
            </a:r>
            <a:r>
              <a:rPr lang="en-US" b="1" dirty="0"/>
              <a:t>I felt that it was the most quantum thing about quantum theory and where the mystery lies. And somehow motivated to unveil the mysteries.</a:t>
            </a:r>
          </a:p>
          <a:p>
            <a:r>
              <a:rPr lang="en-US" b="1" dirty="0"/>
              <a:t>After few years of study and research on QT let’s go back to quantum interference and study its </a:t>
            </a:r>
            <a:r>
              <a:rPr lang="en-US" b="1" dirty="0" err="1"/>
              <a:t>nonclassicality</a:t>
            </a:r>
            <a:r>
              <a:rPr lang="en-US" b="1" dirty="0"/>
              <a:t>.</a:t>
            </a:r>
          </a:p>
          <a:p>
            <a:endParaRPr lang="en-US" dirty="0"/>
          </a:p>
          <a:p>
            <a:r>
              <a:rPr lang="en-US" b="1" dirty="0"/>
              <a:t>It was revolutionary because, for the first time, they could see in the TV monitor the electrons arriving one by one on the screen. One electron on the apparatus at any one time. i.e. interference fringes by single electrons.</a:t>
            </a:r>
          </a:p>
          <a:p>
            <a:endParaRPr lang="en-US" b="1" dirty="0"/>
          </a:p>
          <a:p>
            <a:r>
              <a:rPr lang="it-IT" sz="1200" kern="1200" dirty="0" err="1">
                <a:solidFill>
                  <a:schemeClr val="tx1"/>
                </a:solidFill>
                <a:effectLst/>
                <a:latin typeface="+mn-lt"/>
                <a:ea typeface="+mn-ea"/>
                <a:cs typeface="+mn-cs"/>
              </a:rPr>
              <a:t>There</a:t>
            </a:r>
            <a:r>
              <a:rPr lang="it-IT" sz="1200" kern="1200" dirty="0">
                <a:solidFill>
                  <a:schemeClr val="tx1"/>
                </a:solidFill>
                <a:effectLst/>
                <a:latin typeface="+mn-lt"/>
                <a:ea typeface="+mn-ea"/>
                <a:cs typeface="+mn-cs"/>
              </a:rPr>
              <a:t> can be no </a:t>
            </a:r>
            <a:r>
              <a:rPr lang="it-IT" sz="1200" kern="1200" dirty="0" err="1">
                <a:solidFill>
                  <a:schemeClr val="tx1"/>
                </a:solidFill>
                <a:effectLst/>
                <a:latin typeface="+mn-lt"/>
                <a:ea typeface="+mn-ea"/>
                <a:cs typeface="+mn-cs"/>
              </a:rPr>
              <a:t>doubt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however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Merli, Missiroli, and Pozzi </a:t>
            </a:r>
            <a:r>
              <a:rPr lang="it-IT" sz="1200" kern="1200" dirty="0" err="1">
                <a:solidFill>
                  <a:schemeClr val="tx1"/>
                </a:solidFill>
                <a:effectLst/>
                <a:latin typeface="+mn-lt"/>
                <a:ea typeface="+mn-ea"/>
                <a:cs typeface="+mn-cs"/>
              </a:rPr>
              <a:t>carried</a:t>
            </a:r>
            <a:r>
              <a:rPr lang="it-IT" sz="1200" kern="1200" dirty="0">
                <a:solidFill>
                  <a:schemeClr val="tx1"/>
                </a:solidFill>
                <a:effectLst/>
                <a:latin typeface="+mn-lt"/>
                <a:ea typeface="+mn-ea"/>
                <a:cs typeface="+mn-cs"/>
              </a:rPr>
              <a:t> out the</a:t>
            </a:r>
          </a:p>
          <a:p>
            <a:r>
              <a:rPr lang="it-IT" sz="1200" kern="1200" dirty="0">
                <a:solidFill>
                  <a:schemeClr val="tx1"/>
                </a:solidFill>
                <a:effectLst/>
                <a:latin typeface="+mn-lt"/>
                <a:ea typeface="+mn-ea"/>
                <a:cs typeface="+mn-cs"/>
              </a:rPr>
              <a:t>first conclusive double-</a:t>
            </a:r>
            <a:r>
              <a:rPr lang="it-IT" sz="1200" kern="1200" dirty="0" err="1">
                <a:solidFill>
                  <a:schemeClr val="tx1"/>
                </a:solidFill>
                <a:effectLst/>
                <a:latin typeface="+mn-lt"/>
                <a:ea typeface="+mn-ea"/>
                <a:cs typeface="+mn-cs"/>
              </a:rPr>
              <a:t>slit</a:t>
            </a:r>
            <a:r>
              <a:rPr lang="it-IT" sz="1200" kern="1200" dirty="0">
                <a:solidFill>
                  <a:schemeClr val="tx1"/>
                </a:solidFill>
                <a:effectLst/>
                <a:latin typeface="+mn-lt"/>
                <a:ea typeface="+mn-ea"/>
                <a:cs typeface="+mn-cs"/>
              </a:rPr>
              <a:t> single-electron </a:t>
            </a:r>
            <a:r>
              <a:rPr lang="it-IT" sz="1200" kern="1200" dirty="0" err="1">
                <a:solidFill>
                  <a:schemeClr val="tx1"/>
                </a:solidFill>
                <a:effectLst/>
                <a:latin typeface="+mn-lt"/>
                <a:ea typeface="+mn-ea"/>
                <a:cs typeface="+mn-cs"/>
              </a:rPr>
              <a:t>interference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experiment</a:t>
            </a:r>
            <a:endParaRPr lang="it-IT" sz="1200" kern="1200" dirty="0">
              <a:solidFill>
                <a:schemeClr val="tx1"/>
              </a:solidFill>
              <a:effectLst/>
              <a:latin typeface="+mn-lt"/>
              <a:ea typeface="+mn-ea"/>
              <a:cs typeface="+mn-cs"/>
            </a:endParaRPr>
          </a:p>
          <a:p>
            <a:endParaRPr lang="en-US" b="1" dirty="0"/>
          </a:p>
          <a:p>
            <a:endParaRPr lang="en-US" dirty="0"/>
          </a:p>
          <a:p>
            <a:r>
              <a:rPr lang="it-IT" sz="1200" kern="1200" dirty="0" err="1">
                <a:solidFill>
                  <a:schemeClr val="tx1"/>
                </a:solidFill>
                <a:effectLst/>
                <a:latin typeface="+mn-lt"/>
                <a:ea typeface="+mn-ea"/>
                <a:cs typeface="+mn-cs"/>
              </a:rPr>
              <a:t>They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obtained</a:t>
            </a:r>
            <a:r>
              <a:rPr lang="it-IT" sz="1200" kern="1200" dirty="0">
                <a:solidFill>
                  <a:schemeClr val="tx1"/>
                </a:solidFill>
                <a:effectLst/>
                <a:latin typeface="+mn-lt"/>
                <a:ea typeface="+mn-ea"/>
                <a:cs typeface="+mn-cs"/>
              </a:rPr>
              <a:t> an </a:t>
            </a:r>
            <a:r>
              <a:rPr lang="it-IT" sz="1200" kern="1200" dirty="0" err="1">
                <a:solidFill>
                  <a:schemeClr val="tx1"/>
                </a:solidFill>
                <a:effectLst/>
                <a:latin typeface="+mn-lt"/>
                <a:ea typeface="+mn-ea"/>
                <a:cs typeface="+mn-cs"/>
              </a:rPr>
              <a:t>interference</a:t>
            </a:r>
            <a:r>
              <a:rPr lang="it-IT" sz="1200" kern="1200" dirty="0">
                <a:solidFill>
                  <a:schemeClr val="tx1"/>
                </a:solidFill>
                <a:effectLst/>
                <a:latin typeface="+mn-lt"/>
                <a:ea typeface="+mn-ea"/>
                <a:cs typeface="+mn-cs"/>
              </a:rPr>
              <a:t> pattern with an electron</a:t>
            </a:r>
          </a:p>
          <a:p>
            <a:r>
              <a:rPr lang="it-IT" sz="1200" kern="1200" dirty="0" err="1">
                <a:solidFill>
                  <a:schemeClr val="tx1"/>
                </a:solidFill>
                <a:effectLst/>
                <a:latin typeface="+mn-lt"/>
                <a:ea typeface="+mn-ea"/>
                <a:cs typeface="+mn-cs"/>
              </a:rPr>
              <a:t>microscope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fitted</a:t>
            </a:r>
            <a:r>
              <a:rPr lang="it-IT" sz="1200" kern="1200" dirty="0">
                <a:solidFill>
                  <a:schemeClr val="tx1"/>
                </a:solidFill>
                <a:effectLst/>
                <a:latin typeface="+mn-lt"/>
                <a:ea typeface="+mn-ea"/>
                <a:cs typeface="+mn-cs"/>
              </a:rPr>
              <a:t> with a special </a:t>
            </a:r>
            <a:r>
              <a:rPr lang="it-IT" sz="1200" kern="1200" dirty="0" err="1">
                <a:solidFill>
                  <a:schemeClr val="tx1"/>
                </a:solidFill>
                <a:effectLst/>
                <a:latin typeface="+mn-lt"/>
                <a:ea typeface="+mn-ea"/>
                <a:cs typeface="+mn-cs"/>
              </a:rPr>
              <a:t>interferometer</a:t>
            </a:r>
            <a:r>
              <a:rPr lang="it-IT" sz="1200" kern="1200" dirty="0">
                <a:solidFill>
                  <a:schemeClr val="tx1"/>
                </a:solidFill>
                <a:effectLst/>
                <a:latin typeface="+mn-lt"/>
                <a:ea typeface="+mn-ea"/>
                <a:cs typeface="+mn-cs"/>
              </a:rPr>
              <a:t>, an electron </a:t>
            </a:r>
            <a:r>
              <a:rPr lang="it-IT" sz="1200" kern="1200" dirty="0" err="1">
                <a:solidFill>
                  <a:schemeClr val="tx1"/>
                </a:solidFill>
                <a:effectLst/>
                <a:latin typeface="+mn-lt"/>
                <a:ea typeface="+mn-ea"/>
                <a:cs typeface="+mn-cs"/>
              </a:rPr>
              <a:t>biprism</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consisted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basically</a:t>
            </a:r>
            <a:r>
              <a:rPr lang="it-IT" sz="1200" kern="1200" dirty="0">
                <a:solidFill>
                  <a:schemeClr val="tx1"/>
                </a:solidFill>
                <a:effectLst/>
                <a:latin typeface="+mn-lt"/>
                <a:ea typeface="+mn-ea"/>
                <a:cs typeface="+mn-cs"/>
              </a:rPr>
              <a:t> of a </a:t>
            </a:r>
            <a:r>
              <a:rPr lang="it-IT" sz="1200" kern="1200" dirty="0" err="1">
                <a:solidFill>
                  <a:schemeClr val="tx1"/>
                </a:solidFill>
                <a:effectLst/>
                <a:latin typeface="+mn-lt"/>
                <a:ea typeface="+mn-ea"/>
                <a:cs typeface="+mn-cs"/>
              </a:rPr>
              <a:t>very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oriented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perpendicularly</a:t>
            </a:r>
            <a:r>
              <a:rPr lang="it-IT" sz="1200" kern="1200" dirty="0">
                <a:solidFill>
                  <a:schemeClr val="tx1"/>
                </a:solidFill>
                <a:effectLst/>
                <a:latin typeface="+mn-lt"/>
                <a:ea typeface="+mn-ea"/>
                <a:cs typeface="+mn-cs"/>
              </a:rPr>
              <a:t> to the electron</a:t>
            </a:r>
          </a:p>
          <a:p>
            <a:r>
              <a:rPr lang="it-IT" sz="1200" kern="1200" dirty="0" err="1">
                <a:solidFill>
                  <a:schemeClr val="tx1"/>
                </a:solidFill>
                <a:effectLst/>
                <a:latin typeface="+mn-lt"/>
                <a:ea typeface="+mn-ea"/>
                <a:cs typeface="+mn-cs"/>
              </a:rPr>
              <a:t>beam</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positioned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symmetrically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plates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ground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potential</a:t>
            </a:r>
            <a:r>
              <a:rPr lang="it-IT" sz="1200" kern="1200" dirty="0">
                <a:solidFill>
                  <a:schemeClr val="tx1"/>
                </a:solidFill>
                <a:effectLst/>
                <a:latin typeface="+mn-lt"/>
                <a:ea typeface="+mn-ea"/>
                <a:cs typeface="+mn-cs"/>
              </a:rPr>
              <a:t>, so</a:t>
            </a:r>
          </a:p>
          <a:p>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when</a:t>
            </a:r>
            <a:r>
              <a:rPr lang="it-IT" sz="1200" kern="1200" dirty="0">
                <a:solidFill>
                  <a:schemeClr val="tx1"/>
                </a:solidFill>
                <a:effectLst/>
                <a:latin typeface="+mn-lt"/>
                <a:ea typeface="+mn-ea"/>
                <a:cs typeface="+mn-cs"/>
              </a:rPr>
              <a:t> a positive or negative </a:t>
            </a:r>
            <a:r>
              <a:rPr lang="it-IT" sz="1200" kern="1200" dirty="0" err="1">
                <a:solidFill>
                  <a:schemeClr val="tx1"/>
                </a:solidFill>
                <a:effectLst/>
                <a:latin typeface="+mn-lt"/>
                <a:ea typeface="+mn-ea"/>
                <a:cs typeface="+mn-cs"/>
              </a:rPr>
              <a:t>potential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applied</a:t>
            </a:r>
            <a:r>
              <a:rPr lang="it-IT" sz="1200" kern="1200" dirty="0">
                <a:solidFill>
                  <a:schemeClr val="tx1"/>
                </a:solidFill>
                <a:effectLst/>
                <a:latin typeface="+mn-lt"/>
                <a:ea typeface="+mn-ea"/>
                <a:cs typeface="+mn-cs"/>
              </a:rPr>
              <a:t> to the </a:t>
            </a:r>
            <a:r>
              <a:rPr lang="it-IT" sz="1200" kern="1200" dirty="0" err="1">
                <a:solidFill>
                  <a:schemeClr val="tx1"/>
                </a:solidFill>
                <a:effectLst/>
                <a:latin typeface="+mn-lt"/>
                <a:ea typeface="+mn-ea"/>
                <a:cs typeface="+mn-cs"/>
              </a:rPr>
              <a:t>wire</a:t>
            </a:r>
            <a:r>
              <a:rPr lang="it-IT" sz="1200" kern="1200" dirty="0">
                <a:solidFill>
                  <a:schemeClr val="tx1"/>
                </a:solidFill>
                <a:effectLst/>
                <a:latin typeface="+mn-lt"/>
                <a:ea typeface="+mn-ea"/>
                <a:cs typeface="+mn-cs"/>
              </a:rPr>
              <a:t> the electron</a:t>
            </a:r>
          </a:p>
          <a:p>
            <a:r>
              <a:rPr lang="it-IT" sz="1200" kern="1200" dirty="0" err="1">
                <a:solidFill>
                  <a:schemeClr val="tx1"/>
                </a:solidFill>
                <a:effectLst/>
                <a:latin typeface="+mn-lt"/>
                <a:ea typeface="+mn-ea"/>
                <a:cs typeface="+mn-cs"/>
              </a:rPr>
              <a:t>beam</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was</a:t>
            </a:r>
            <a:r>
              <a:rPr lang="it-IT" sz="1200" kern="1200" dirty="0">
                <a:solidFill>
                  <a:schemeClr val="tx1"/>
                </a:solidFill>
                <a:effectLst/>
                <a:latin typeface="+mn-lt"/>
                <a:ea typeface="+mn-ea"/>
                <a:cs typeface="+mn-cs"/>
              </a:rPr>
              <a:t> split </a:t>
            </a:r>
            <a:r>
              <a:rPr lang="it-IT" sz="1200" kern="1200" dirty="0" err="1">
                <a:solidFill>
                  <a:schemeClr val="tx1"/>
                </a:solidFill>
                <a:effectLst/>
                <a:latin typeface="+mn-lt"/>
                <a:ea typeface="+mn-ea"/>
                <a:cs typeface="+mn-cs"/>
              </a:rPr>
              <a:t>into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deflected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components</a:t>
            </a:r>
            <a:r>
              <a:rPr lang="it-IT" sz="1200" kern="1200" dirty="0">
                <a:solidFill>
                  <a:schemeClr val="tx1"/>
                </a:solidFill>
                <a:effectLst/>
                <a:latin typeface="+mn-lt"/>
                <a:ea typeface="+mn-ea"/>
                <a:cs typeface="+mn-cs"/>
              </a:rPr>
              <a:t>.</a:t>
            </a:r>
          </a:p>
          <a:p>
            <a:endParaRPr lang="en-US" dirty="0"/>
          </a:p>
          <a:p>
            <a:endParaRPr lang="en-US" dirty="0"/>
          </a:p>
          <a:p>
            <a:r>
              <a:rPr lang="it-IT" sz="1200" kern="1200" dirty="0" err="1">
                <a:solidFill>
                  <a:schemeClr val="tx1"/>
                </a:solidFill>
                <a:effectLst/>
                <a:latin typeface="+mn-lt"/>
                <a:ea typeface="+mn-ea"/>
                <a:cs typeface="+mn-cs"/>
              </a:rPr>
              <a:t>Their</a:t>
            </a:r>
            <a:r>
              <a:rPr lang="it-IT" sz="1200" kern="1200" dirty="0">
                <a:solidFill>
                  <a:schemeClr val="tx1"/>
                </a:solidFill>
                <a:effectLst/>
                <a:latin typeface="+mn-lt"/>
                <a:ea typeface="+mn-ea"/>
                <a:cs typeface="+mn-cs"/>
              </a:rPr>
              <a:t> use of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electron </a:t>
            </a:r>
            <a:r>
              <a:rPr lang="it-IT" sz="1200" kern="1200" dirty="0" err="1">
                <a:solidFill>
                  <a:schemeClr val="tx1"/>
                </a:solidFill>
                <a:effectLst/>
                <a:latin typeface="+mn-lt"/>
                <a:ea typeface="+mn-ea"/>
                <a:cs typeface="+mn-cs"/>
              </a:rPr>
              <a:t>biprism</a:t>
            </a: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was</a:t>
            </a:r>
            <a:r>
              <a:rPr lang="it-IT" sz="1200" kern="1200" dirty="0">
                <a:solidFill>
                  <a:schemeClr val="tx1"/>
                </a:solidFill>
                <a:effectLst/>
                <a:latin typeface="+mn-lt"/>
                <a:ea typeface="+mn-ea"/>
                <a:cs typeface="+mn-cs"/>
              </a:rPr>
              <a:t> the first </a:t>
            </a:r>
            <a:r>
              <a:rPr lang="it-IT" sz="1200" kern="1200" dirty="0" err="1">
                <a:solidFill>
                  <a:schemeClr val="tx1"/>
                </a:solidFill>
                <a:effectLst/>
                <a:latin typeface="+mn-lt"/>
                <a:ea typeface="+mn-ea"/>
                <a:cs typeface="+mn-cs"/>
              </a:rPr>
              <a:t>important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technical</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conceptual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feature</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their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experiment</a:t>
            </a:r>
            <a:r>
              <a:rPr lang="it-IT" sz="1200" kern="1200" dirty="0">
                <a:solidFill>
                  <a:schemeClr val="tx1"/>
                </a:solidFill>
                <a:effectLst/>
                <a:latin typeface="+mn-lt"/>
                <a:ea typeface="+mn-ea"/>
                <a:cs typeface="+mn-cs"/>
              </a:rPr>
              <a:t>; the</a:t>
            </a:r>
          </a:p>
          <a:p>
            <a:r>
              <a:rPr lang="it-IT" sz="1200" kern="1200" dirty="0" err="1">
                <a:solidFill>
                  <a:schemeClr val="tx1"/>
                </a:solidFill>
                <a:effectLst/>
                <a:latin typeface="+mn-lt"/>
                <a:ea typeface="+mn-ea"/>
                <a:cs typeface="+mn-cs"/>
              </a:rPr>
              <a:t>second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ability</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observe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continuous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arrival</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electrons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one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a</a:t>
            </a:r>
          </a:p>
          <a:p>
            <a:r>
              <a:rPr lang="it-IT" sz="1200" kern="1200" dirty="0">
                <a:solidFill>
                  <a:schemeClr val="tx1"/>
                </a:solidFill>
                <a:effectLst/>
                <a:latin typeface="+mn-lt"/>
                <a:ea typeface="+mn-ea"/>
                <a:cs typeface="+mn-cs"/>
              </a:rPr>
              <a:t>time, on a </a:t>
            </a:r>
            <a:r>
              <a:rPr lang="it-IT" sz="1200" kern="1200" dirty="0" err="1">
                <a:solidFill>
                  <a:schemeClr val="tx1"/>
                </a:solidFill>
                <a:effectLst/>
                <a:latin typeface="+mn-lt"/>
                <a:ea typeface="+mn-ea"/>
                <a:cs typeface="+mn-cs"/>
              </a:rPr>
              <a:t>television</a:t>
            </a:r>
            <a:r>
              <a:rPr lang="it-IT" sz="1200" kern="1200" dirty="0">
                <a:solidFill>
                  <a:schemeClr val="tx1"/>
                </a:solidFill>
                <a:effectLst/>
                <a:latin typeface="+mn-lt"/>
                <a:ea typeface="+mn-ea"/>
                <a:cs typeface="+mn-cs"/>
              </a:rPr>
              <a:t> monitor.</a:t>
            </a:r>
          </a:p>
          <a:p>
            <a:endParaRPr lang="en-US" dirty="0"/>
          </a:p>
          <a:p>
            <a:endParaRPr lang="en-US" dirty="0"/>
          </a:p>
          <a:p>
            <a:r>
              <a:rPr lang="en-US" dirty="0" err="1"/>
              <a:t>Merli-Missiroli-Pozzi</a:t>
            </a:r>
            <a:r>
              <a:rPr lang="en-US" dirty="0"/>
              <a:t>.</a:t>
            </a:r>
          </a:p>
          <a:p>
            <a:br>
              <a:rPr lang="en-US" dirty="0"/>
            </a:br>
            <a:r>
              <a:rPr lang="en-US" dirty="0"/>
              <a:t>Implemented in Bologna. I was really excited. A professor told us the whole story.</a:t>
            </a:r>
          </a:p>
        </p:txBody>
      </p:sp>
      <p:sp>
        <p:nvSpPr>
          <p:cNvPr id="4" name="Slide Number Placeholder 3"/>
          <p:cNvSpPr>
            <a:spLocks noGrp="1"/>
          </p:cNvSpPr>
          <p:nvPr>
            <p:ph type="sldNum" sz="quarter" idx="5"/>
          </p:nvPr>
        </p:nvSpPr>
        <p:spPr/>
        <p:txBody>
          <a:bodyPr/>
          <a:lstStyle/>
          <a:p>
            <a:fld id="{33C5B7F1-303F-4B4B-823C-C49003EF8ADF}" type="slidenum">
              <a:rPr lang="en-US" smtClean="0"/>
              <a:t>17</a:t>
            </a:fld>
            <a:endParaRPr lang="en-US"/>
          </a:p>
        </p:txBody>
      </p:sp>
    </p:spTree>
    <p:extLst>
      <p:ext uri="{BB962C8B-B14F-4D97-AF65-F5344CB8AC3E}">
        <p14:creationId xmlns:p14="http://schemas.microsoft.com/office/powerpoint/2010/main" val="2433281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err="1">
                <a:solidFill>
                  <a:schemeClr val="tx1"/>
                </a:solidFill>
                <a:effectLst/>
                <a:latin typeface="+mn-lt"/>
                <a:ea typeface="+mn-ea"/>
                <a:cs typeface="+mn-cs"/>
              </a:rPr>
              <a:t>Let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consider</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simplest</a:t>
            </a:r>
            <a:r>
              <a:rPr lang="it-IT" sz="1200" kern="1200" dirty="0">
                <a:solidFill>
                  <a:schemeClr val="tx1"/>
                </a:solidFill>
                <a:effectLst/>
                <a:latin typeface="+mn-lt"/>
                <a:ea typeface="+mn-ea"/>
                <a:cs typeface="+mn-cs"/>
              </a:rPr>
              <a:t> case </a:t>
            </a:r>
            <a:r>
              <a:rPr lang="it-IT" sz="1200" kern="1200" dirty="0" err="1">
                <a:solidFill>
                  <a:schemeClr val="tx1"/>
                </a:solidFill>
                <a:effectLst/>
                <a:latin typeface="+mn-lt"/>
                <a:ea typeface="+mn-ea"/>
                <a:cs typeface="+mn-cs"/>
              </a:rPr>
              <a:t>where</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see</a:t>
            </a:r>
            <a:r>
              <a:rPr lang="it-IT" sz="1200" kern="1200" dirty="0">
                <a:solidFill>
                  <a:schemeClr val="tx1"/>
                </a:solidFill>
                <a:effectLst/>
                <a:latin typeface="+mn-lt"/>
                <a:ea typeface="+mn-ea"/>
                <a:cs typeface="+mn-cs"/>
              </a:rPr>
              <a:t> quantum </a:t>
            </a:r>
            <a:r>
              <a:rPr lang="it-IT" sz="1200" kern="1200" dirty="0" err="1">
                <a:solidFill>
                  <a:schemeClr val="tx1"/>
                </a:solidFill>
                <a:effectLst/>
                <a:latin typeface="+mn-lt"/>
                <a:ea typeface="+mn-ea"/>
                <a:cs typeface="+mn-cs"/>
              </a:rPr>
              <a:t>interference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phenomenology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like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famous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slit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experiment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but</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only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possible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paths</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particular</a:t>
            </a:r>
            <a:r>
              <a:rPr lang="it-IT" sz="1200" kern="1200" dirty="0">
                <a:solidFill>
                  <a:schemeClr val="tx1"/>
                </a:solidFill>
                <a:effectLst/>
                <a:latin typeface="+mn-lt"/>
                <a:ea typeface="+mn-ea"/>
                <a:cs typeface="+mn-cs"/>
              </a:rPr>
              <a:t> the story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following</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paper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use the </a:t>
            </a:r>
            <a:r>
              <a:rPr lang="it-IT" sz="1200" kern="1200" dirty="0" err="1">
                <a:solidFill>
                  <a:schemeClr val="tx1"/>
                </a:solidFill>
                <a:effectLst/>
                <a:latin typeface="+mn-lt"/>
                <a:ea typeface="+mn-ea"/>
                <a:cs typeface="+mn-cs"/>
              </a:rPr>
              <a:t>name</a:t>
            </a:r>
            <a:r>
              <a:rPr lang="it-IT" sz="1200" kern="1200" dirty="0">
                <a:solidFill>
                  <a:schemeClr val="tx1"/>
                </a:solidFill>
                <a:effectLst/>
                <a:latin typeface="+mn-lt"/>
                <a:ea typeface="+mn-ea"/>
                <a:cs typeface="+mn-cs"/>
              </a:rPr>
              <a:t> TRAP, </a:t>
            </a:r>
            <a:r>
              <a:rPr lang="it-IT" sz="1200" kern="1200" dirty="0" err="1">
                <a:solidFill>
                  <a:schemeClr val="tx1"/>
                </a:solidFill>
                <a:effectLst/>
                <a:latin typeface="+mn-lt"/>
                <a:ea typeface="+mn-ea"/>
                <a:cs typeface="+mn-cs"/>
              </a:rPr>
              <a:t>not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basic</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Meaning</a:t>
            </a:r>
            <a:r>
              <a:rPr lang="it-IT" sz="1200" kern="1200" dirty="0">
                <a:solidFill>
                  <a:schemeClr val="tx1"/>
                </a:solidFill>
                <a:effectLst/>
                <a:latin typeface="+mn-lt"/>
                <a:ea typeface="+mn-ea"/>
                <a:cs typeface="+mn-cs"/>
              </a:rPr>
              <a:t>…. . </a:t>
            </a:r>
          </a:p>
          <a:p>
            <a:r>
              <a:rPr lang="it-IT" sz="1200" kern="1200" dirty="0" err="1">
                <a:solidFill>
                  <a:schemeClr val="tx1"/>
                </a:solidFill>
                <a:effectLst/>
                <a:latin typeface="+mn-lt"/>
                <a:ea typeface="+mn-ea"/>
                <a:cs typeface="+mn-cs"/>
              </a:rPr>
              <a:t>Because</a:t>
            </a:r>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(The first can be </a:t>
            </a:r>
            <a:r>
              <a:rPr lang="it-IT" sz="1200" kern="1200" dirty="0" err="1">
                <a:solidFill>
                  <a:schemeClr val="tx1"/>
                </a:solidFill>
                <a:effectLst/>
                <a:latin typeface="+mn-lt"/>
                <a:ea typeface="+mn-ea"/>
                <a:cs typeface="+mn-cs"/>
              </a:rPr>
              <a:t>achieved</a:t>
            </a:r>
            <a:r>
              <a:rPr lang="it-IT" sz="1200" kern="1200" dirty="0">
                <a:solidFill>
                  <a:schemeClr val="tx1"/>
                </a:solidFill>
                <a:effectLst/>
                <a:latin typeface="+mn-lt"/>
                <a:ea typeface="+mn-ea"/>
                <a:cs typeface="+mn-cs"/>
              </a:rPr>
              <a:t> by the </a:t>
            </a:r>
            <a:r>
              <a:rPr lang="it-IT" sz="1200" kern="1200" dirty="0" err="1">
                <a:solidFill>
                  <a:schemeClr val="tx1"/>
                </a:solidFill>
                <a:effectLst/>
                <a:latin typeface="+mn-lt"/>
                <a:ea typeface="+mn-ea"/>
                <a:cs typeface="+mn-cs"/>
              </a:rPr>
              <a:t>preparation</a:t>
            </a:r>
            <a:r>
              <a:rPr lang="it-IT" sz="1200" kern="1200" dirty="0">
                <a:solidFill>
                  <a:schemeClr val="tx1"/>
                </a:solidFill>
                <a:effectLst/>
                <a:latin typeface="+mn-lt"/>
                <a:ea typeface="+mn-ea"/>
                <a:cs typeface="+mn-cs"/>
              </a:rPr>
              <a:t> procedure </a:t>
            </a:r>
            <a:r>
              <a:rPr lang="it-IT" sz="1200" kern="1200" dirty="0" err="1">
                <a:solidFill>
                  <a:schemeClr val="tx1"/>
                </a:solidFill>
                <a:effectLst/>
                <a:latin typeface="+mn-lt"/>
                <a:ea typeface="+mn-ea"/>
                <a:cs typeface="+mn-cs"/>
              </a:rPr>
              <a:t>where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reflectivity</a:t>
            </a:r>
            <a:r>
              <a:rPr lang="it-IT" sz="1200" kern="1200" dirty="0">
                <a:solidFill>
                  <a:schemeClr val="tx1"/>
                </a:solidFill>
                <a:effectLst/>
                <a:latin typeface="+mn-lt"/>
                <a:ea typeface="+mn-ea"/>
                <a:cs typeface="+mn-cs"/>
              </a:rPr>
              <a:t> 1/2 (a 50-50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and the relative </a:t>
            </a:r>
            <a:r>
              <a:rPr lang="it-IT" sz="1200" kern="1200" dirty="0" err="1">
                <a:solidFill>
                  <a:schemeClr val="tx1"/>
                </a:solidFill>
                <a:effectLst/>
                <a:latin typeface="+mn-lt"/>
                <a:ea typeface="+mn-ea"/>
                <a:cs typeface="+mn-cs"/>
              </a:rPr>
              <a:t>phase-shift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paths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0 or </a:t>
            </a:r>
            <a:r>
              <a:rPr lang="it-IT" sz="1200" kern="1200" dirty="0" err="1">
                <a:solidFill>
                  <a:schemeClr val="tx1"/>
                </a:solidFill>
                <a:effectLst/>
                <a:latin typeface="+mn-lt"/>
                <a:ea typeface="+mn-ea"/>
                <a:cs typeface="+mn-cs"/>
              </a:rPr>
              <a:t>pi</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because</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case the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perfectly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predictable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while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completely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unpredictable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second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point</a:t>
            </a:r>
            <a:r>
              <a:rPr lang="it-IT" sz="1200" kern="1200" dirty="0">
                <a:solidFill>
                  <a:schemeClr val="tx1"/>
                </a:solidFill>
                <a:effectLst/>
                <a:latin typeface="+mn-lt"/>
                <a:ea typeface="+mn-ea"/>
                <a:cs typeface="+mn-cs"/>
              </a:rPr>
              <a:t> can be </a:t>
            </a:r>
            <a:r>
              <a:rPr lang="it-IT" sz="1200" kern="1200" dirty="0" err="1">
                <a:solidFill>
                  <a:schemeClr val="tx1"/>
                </a:solidFill>
                <a:effectLst/>
                <a:latin typeface="+mn-lt"/>
                <a:ea typeface="+mn-ea"/>
                <a:cs typeface="+mn-cs"/>
              </a:rPr>
              <a:t>achieved</a:t>
            </a:r>
            <a:r>
              <a:rPr lang="it-IT" sz="1200" kern="1200" dirty="0">
                <a:solidFill>
                  <a:schemeClr val="tx1"/>
                </a:solidFill>
                <a:effectLst/>
                <a:latin typeface="+mn-lt"/>
                <a:ea typeface="+mn-ea"/>
                <a:cs typeface="+mn-cs"/>
              </a:rPr>
              <a:t> by the </a:t>
            </a:r>
            <a:r>
              <a:rPr lang="it-IT" sz="1200" kern="1200" dirty="0" err="1">
                <a:solidFill>
                  <a:schemeClr val="tx1"/>
                </a:solidFill>
                <a:effectLst/>
                <a:latin typeface="+mn-lt"/>
                <a:ea typeface="+mn-ea"/>
                <a:cs typeface="+mn-cs"/>
              </a:rPr>
              <a:t>preparation</a:t>
            </a:r>
            <a:r>
              <a:rPr lang="it-IT" sz="1200" kern="1200" dirty="0">
                <a:solidFill>
                  <a:schemeClr val="tx1"/>
                </a:solidFill>
                <a:effectLst/>
                <a:latin typeface="+mn-lt"/>
                <a:ea typeface="+mn-ea"/>
                <a:cs typeface="+mn-cs"/>
              </a:rPr>
              <a:t> procedure </a:t>
            </a:r>
            <a:r>
              <a:rPr lang="it-IT" sz="1200" kern="1200" dirty="0" err="1">
                <a:solidFill>
                  <a:schemeClr val="tx1"/>
                </a:solidFill>
                <a:effectLst/>
                <a:latin typeface="+mn-lt"/>
                <a:ea typeface="+mn-ea"/>
                <a:cs typeface="+mn-cs"/>
              </a:rPr>
              <a:t>where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reflectivity</a:t>
            </a:r>
            <a:r>
              <a:rPr lang="it-IT" sz="1200" kern="1200" dirty="0">
                <a:solidFill>
                  <a:schemeClr val="tx1"/>
                </a:solidFill>
                <a:effectLst/>
                <a:latin typeface="+mn-lt"/>
                <a:ea typeface="+mn-ea"/>
                <a:cs typeface="+mn-cs"/>
              </a:rPr>
              <a:t> 0 (i.e., no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reflectivity</a:t>
            </a:r>
            <a:r>
              <a:rPr lang="it-IT" sz="1200" kern="1200" dirty="0">
                <a:solidFill>
                  <a:schemeClr val="tx1"/>
                </a:solidFill>
                <a:effectLst/>
                <a:latin typeface="+mn-lt"/>
                <a:ea typeface="+mn-ea"/>
                <a:cs typeface="+mn-cs"/>
              </a:rPr>
              <a:t> 1 (a </a:t>
            </a:r>
            <a:r>
              <a:rPr lang="it-IT" sz="1200" kern="1200" dirty="0" err="1">
                <a:solidFill>
                  <a:schemeClr val="tx1"/>
                </a:solidFill>
                <a:effectLst/>
                <a:latin typeface="+mn-lt"/>
                <a:ea typeface="+mn-ea"/>
                <a:cs typeface="+mn-cs"/>
              </a:rPr>
              <a:t>perfect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mirror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because</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case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perfectly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predictable</a:t>
            </a:r>
            <a:r>
              <a:rPr lang="it-IT" sz="1200" kern="1200" dirty="0">
                <a:solidFill>
                  <a:schemeClr val="tx1"/>
                </a:solidFill>
                <a:effectLst/>
                <a:latin typeface="+mn-lt"/>
                <a:ea typeface="+mn-ea"/>
                <a:cs typeface="+mn-cs"/>
              </a:rPr>
              <a:t> and the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completely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unpredictable</a:t>
            </a:r>
            <a:r>
              <a:rPr lang="it-IT" sz="1200" kern="1200" dirty="0">
                <a:solidFill>
                  <a:schemeClr val="tx1"/>
                </a:solidFill>
                <a:effectLst/>
                <a:latin typeface="+mn-lt"/>
                <a:ea typeface="+mn-ea"/>
                <a:cs typeface="+mn-cs"/>
              </a:rPr>
              <a:t>.</a:t>
            </a:r>
          </a:p>
          <a:p>
            <a:r>
              <a:rPr lang="it-IT" sz="1200" kern="1200" dirty="0">
                <a:solidFill>
                  <a:schemeClr val="tx1"/>
                </a:solidFill>
                <a:effectLst/>
                <a:latin typeface="+mn-lt"/>
                <a:ea typeface="+mn-ea"/>
                <a:cs typeface="+mn-cs"/>
              </a:rPr>
              <a:t>The </a:t>
            </a:r>
            <a:r>
              <a:rPr lang="it-IT" sz="1200" kern="1200" dirty="0" err="1">
                <a:solidFill>
                  <a:schemeClr val="tx1"/>
                </a:solidFill>
                <a:effectLst/>
                <a:latin typeface="+mn-lt"/>
                <a:ea typeface="+mn-ea"/>
                <a:cs typeface="+mn-cs"/>
              </a:rPr>
              <a:t>wave-particle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duality</a:t>
            </a:r>
            <a:r>
              <a:rPr lang="it-IT" sz="1200" kern="1200" dirty="0">
                <a:solidFill>
                  <a:schemeClr val="tx1"/>
                </a:solidFill>
                <a:effectLst/>
                <a:latin typeface="+mn-lt"/>
                <a:ea typeface="+mn-ea"/>
                <a:cs typeface="+mn-cs"/>
              </a:rPr>
              <a:t> relation </a:t>
            </a:r>
            <a:r>
              <a:rPr lang="it-IT" sz="1200" kern="1200" dirty="0" err="1">
                <a:solidFill>
                  <a:schemeClr val="tx1"/>
                </a:solidFill>
                <a:effectLst/>
                <a:latin typeface="+mn-lt"/>
                <a:ea typeface="+mn-ea"/>
                <a:cs typeface="+mn-cs"/>
              </a:rPr>
              <a:t>describes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tradeoff</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predictabilities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extreme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cases</a:t>
            </a:r>
            <a:r>
              <a:rPr lang="it-IT"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18</a:t>
            </a:fld>
            <a:endParaRPr lang="en-US"/>
          </a:p>
        </p:txBody>
      </p:sp>
    </p:spTree>
    <p:extLst>
      <p:ext uri="{BB962C8B-B14F-4D97-AF65-F5344CB8AC3E}">
        <p14:creationId xmlns:p14="http://schemas.microsoft.com/office/powerpoint/2010/main" val="138300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quantum theory.</a:t>
            </a:r>
          </a:p>
          <a:p>
            <a:r>
              <a:rPr lang="en-US" dirty="0"/>
              <a:t>Don’t know if you have a preferred notion of </a:t>
            </a:r>
            <a:r>
              <a:rPr lang="en-US" dirty="0" err="1"/>
              <a:t>nonclassicality</a:t>
            </a:r>
            <a:r>
              <a:rPr lang="en-US" dirty="0"/>
              <a:t>? SYNCHRONIZE WITH THE AUDIENCE. </a:t>
            </a:r>
          </a:p>
        </p:txBody>
      </p:sp>
      <p:sp>
        <p:nvSpPr>
          <p:cNvPr id="4" name="Slide Number Placeholder 3"/>
          <p:cNvSpPr>
            <a:spLocks noGrp="1"/>
          </p:cNvSpPr>
          <p:nvPr>
            <p:ph type="sldNum" sz="quarter" idx="5"/>
          </p:nvPr>
        </p:nvSpPr>
        <p:spPr/>
        <p:txBody>
          <a:bodyPr/>
          <a:lstStyle/>
          <a:p>
            <a:fld id="{33C5B7F1-303F-4B4B-823C-C49003EF8ADF}" type="slidenum">
              <a:rPr lang="en-US" smtClean="0"/>
              <a:t>1</a:t>
            </a:fld>
            <a:endParaRPr lang="en-US"/>
          </a:p>
        </p:txBody>
      </p:sp>
    </p:spTree>
    <p:extLst>
      <p:ext uri="{BB962C8B-B14F-4D97-AF65-F5344CB8AC3E}">
        <p14:creationId xmlns:p14="http://schemas.microsoft.com/office/powerpoint/2010/main" val="1615730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i.e. the phenomenology that is usually pointed at as supporting the three interpretational claims that we highlighted in the introduction.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19</a:t>
            </a:fld>
            <a:endParaRPr lang="en-US"/>
          </a:p>
        </p:txBody>
      </p:sp>
    </p:spTree>
    <p:extLst>
      <p:ext uri="{BB962C8B-B14F-4D97-AF65-F5344CB8AC3E}">
        <p14:creationId xmlns:p14="http://schemas.microsoft.com/office/powerpoint/2010/main" val="2607217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1" kern="1200" dirty="0" err="1">
                <a:solidFill>
                  <a:schemeClr val="tx1"/>
                </a:solidFill>
                <a:effectLst/>
                <a:latin typeface="+mn-lt"/>
                <a:ea typeface="+mn-ea"/>
                <a:cs typeface="+mn-cs"/>
              </a:rPr>
              <a:t>This</a:t>
            </a:r>
            <a:r>
              <a:rPr lang="it-IT" sz="1200" b="1" kern="1200" dirty="0">
                <a:solidFill>
                  <a:schemeClr val="tx1"/>
                </a:solidFill>
                <a:effectLst/>
                <a:latin typeface="+mn-lt"/>
                <a:ea typeface="+mn-ea"/>
                <a:cs typeface="+mn-cs"/>
              </a:rPr>
              <a:t> figure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not</a:t>
            </a:r>
            <a:r>
              <a:rPr lang="it-IT" sz="1200" b="1" kern="1200" dirty="0">
                <a:solidFill>
                  <a:schemeClr val="tx1"/>
                </a:solidFill>
                <a:effectLst/>
                <a:latin typeface="+mn-lt"/>
                <a:ea typeface="+mn-ea"/>
                <a:cs typeface="+mn-cs"/>
              </a:rPr>
              <a:t> made to be </a:t>
            </a:r>
            <a:r>
              <a:rPr lang="it-IT" sz="1200" b="1" kern="1200" dirty="0" err="1">
                <a:solidFill>
                  <a:schemeClr val="tx1"/>
                </a:solidFill>
                <a:effectLst/>
                <a:latin typeface="+mn-lt"/>
                <a:ea typeface="+mn-ea"/>
                <a:cs typeface="+mn-cs"/>
              </a:rPr>
              <a:t>understood</a:t>
            </a:r>
            <a:r>
              <a:rPr lang="it-IT" sz="1200" kern="1200" dirty="0">
                <a:solidFill>
                  <a:schemeClr val="tx1"/>
                </a:solidFill>
                <a:effectLst/>
                <a:latin typeface="+mn-lt"/>
                <a:ea typeface="+mn-ea"/>
                <a:cs typeface="+mn-cs"/>
              </a:rPr>
              <a:t>, just to show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such</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theory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taken</a:t>
            </a:r>
            <a:r>
              <a:rPr lang="it-IT" sz="1200" kern="1200" dirty="0">
                <a:solidFill>
                  <a:schemeClr val="tx1"/>
                </a:solidFill>
                <a:effectLst/>
                <a:latin typeface="+mn-lt"/>
                <a:ea typeface="+mn-ea"/>
                <a:cs typeface="+mn-cs"/>
              </a:rPr>
              <a:t> from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paper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I </a:t>
            </a:r>
            <a:r>
              <a:rPr lang="it-IT" sz="1200" kern="1200" dirty="0" err="1">
                <a:solidFill>
                  <a:schemeClr val="tx1"/>
                </a:solidFill>
                <a:effectLst/>
                <a:latin typeface="+mn-lt"/>
                <a:ea typeface="+mn-ea"/>
                <a:cs typeface="+mn-cs"/>
              </a:rPr>
              <a:t>presented</a:t>
            </a:r>
            <a:r>
              <a:rPr lang="it-IT" sz="1200" kern="1200" dirty="0">
                <a:solidFill>
                  <a:schemeClr val="tx1"/>
                </a:solidFill>
                <a:effectLst/>
                <a:latin typeface="+mn-lt"/>
                <a:ea typeface="+mn-ea"/>
                <a:cs typeface="+mn-cs"/>
              </a:rPr>
              <a:t> last </a:t>
            </a:r>
            <a:r>
              <a:rPr lang="it-IT" sz="1200" kern="1200" dirty="0" err="1">
                <a:solidFill>
                  <a:schemeClr val="tx1"/>
                </a:solidFill>
                <a:effectLst/>
                <a:latin typeface="+mn-lt"/>
                <a:ea typeface="+mn-ea"/>
                <a:cs typeface="+mn-cs"/>
              </a:rPr>
              <a:t>year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QPL, so </a:t>
            </a:r>
            <a:r>
              <a:rPr lang="it-IT" sz="1200" kern="1200" dirty="0" err="1">
                <a:solidFill>
                  <a:schemeClr val="tx1"/>
                </a:solidFill>
                <a:effectLst/>
                <a:latin typeface="+mn-lt"/>
                <a:ea typeface="+mn-ea"/>
                <a:cs typeface="+mn-cs"/>
              </a:rPr>
              <a:t>if</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made </a:t>
            </a:r>
            <a:r>
              <a:rPr lang="it-IT" sz="1200" kern="1200" dirty="0" err="1">
                <a:solidFill>
                  <a:schemeClr val="tx1"/>
                </a:solidFill>
                <a:effectLst/>
                <a:latin typeface="+mn-lt"/>
                <a:ea typeface="+mn-ea"/>
                <a:cs typeface="+mn-cs"/>
              </a:rPr>
              <a:t>you</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curious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you</a:t>
            </a:r>
            <a:r>
              <a:rPr lang="it-IT" sz="1200" kern="1200" dirty="0">
                <a:solidFill>
                  <a:schemeClr val="tx1"/>
                </a:solidFill>
                <a:effectLst/>
                <a:latin typeface="+mn-lt"/>
                <a:ea typeface="+mn-ea"/>
                <a:cs typeface="+mn-cs"/>
              </a:rPr>
              <a:t> can go and </a:t>
            </a:r>
            <a:r>
              <a:rPr lang="it-IT" sz="1200" kern="1200" dirty="0" err="1">
                <a:solidFill>
                  <a:schemeClr val="tx1"/>
                </a:solidFill>
                <a:effectLst/>
                <a:latin typeface="+mn-lt"/>
                <a:ea typeface="+mn-ea"/>
                <a:cs typeface="+mn-cs"/>
              </a:rPr>
              <a:t>have</a:t>
            </a:r>
            <a:r>
              <a:rPr lang="it-IT" sz="1200" kern="1200" dirty="0">
                <a:solidFill>
                  <a:schemeClr val="tx1"/>
                </a:solidFill>
                <a:effectLst/>
                <a:latin typeface="+mn-lt"/>
                <a:ea typeface="+mn-ea"/>
                <a:cs typeface="+mn-cs"/>
              </a:rPr>
              <a:t> a look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Need</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say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toy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field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theory</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how</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reproduces</a:t>
            </a:r>
            <a:r>
              <a:rPr lang="it-IT" sz="1200" kern="1200" dirty="0">
                <a:solidFill>
                  <a:schemeClr val="tx1"/>
                </a:solidFill>
                <a:effectLst/>
                <a:latin typeface="+mn-lt"/>
                <a:ea typeface="+mn-ea"/>
                <a:cs typeface="+mn-cs"/>
              </a:rPr>
              <a:t> the TRAP </a:t>
            </a:r>
            <a:r>
              <a:rPr lang="it-IT" sz="1200" kern="1200" dirty="0" err="1">
                <a:solidFill>
                  <a:schemeClr val="tx1"/>
                </a:solidFill>
                <a:effectLst/>
                <a:latin typeface="+mn-lt"/>
                <a:ea typeface="+mn-ea"/>
                <a:cs typeface="+mn-cs"/>
              </a:rPr>
              <a:t>phenomenology</a:t>
            </a:r>
            <a:r>
              <a:rPr lang="it-IT" sz="1200" kern="1200" dirty="0">
                <a:solidFill>
                  <a:schemeClr val="tx1"/>
                </a:solidFill>
                <a:effectLst/>
                <a:latin typeface="+mn-lt"/>
                <a:ea typeface="+mn-ea"/>
                <a:cs typeface="+mn-cs"/>
              </a:rPr>
              <a:t>.</a:t>
            </a:r>
          </a:p>
          <a:p>
            <a:r>
              <a:rPr lang="it-IT" sz="1200" b="1" kern="1200" dirty="0" err="1">
                <a:solidFill>
                  <a:schemeClr val="tx1"/>
                </a:solidFill>
                <a:effectLst/>
                <a:latin typeface="+mn-lt"/>
                <a:ea typeface="+mn-ea"/>
                <a:cs typeface="+mn-cs"/>
              </a:rPr>
              <a:t>Wave-like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behaviour</a:t>
            </a:r>
            <a:r>
              <a:rPr lang="it-IT" sz="1200" b="1" kern="1200" dirty="0">
                <a:solidFill>
                  <a:schemeClr val="tx1"/>
                </a:solidFill>
                <a:effectLst/>
                <a:latin typeface="+mn-lt"/>
                <a:ea typeface="+mn-ea"/>
                <a:cs typeface="+mn-cs"/>
              </a:rPr>
              <a:t> on top and </a:t>
            </a:r>
            <a:r>
              <a:rPr lang="it-IT" sz="1200" b="1" kern="1200" dirty="0" err="1">
                <a:solidFill>
                  <a:schemeClr val="tx1"/>
                </a:solidFill>
                <a:effectLst/>
                <a:latin typeface="+mn-lt"/>
                <a:ea typeface="+mn-ea"/>
                <a:cs typeface="+mn-cs"/>
              </a:rPr>
              <a:t>particle-like</a:t>
            </a:r>
            <a:r>
              <a:rPr lang="it-IT" sz="1200" b="1" kern="1200" dirty="0">
                <a:solidFill>
                  <a:schemeClr val="tx1"/>
                </a:solidFill>
                <a:effectLst/>
                <a:latin typeface="+mn-lt"/>
                <a:ea typeface="+mn-ea"/>
                <a:cs typeface="+mn-cs"/>
              </a:rPr>
              <a:t> on the bottom.</a:t>
            </a:r>
          </a:p>
          <a:p>
            <a:endParaRPr lang="it-IT"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The </a:t>
            </a:r>
            <a:r>
              <a:rPr lang="it-IT" sz="1200" b="1" kern="1200" dirty="0" err="1">
                <a:solidFill>
                  <a:schemeClr val="tx1"/>
                </a:solidFill>
                <a:effectLst/>
                <a:latin typeface="+mn-lt"/>
                <a:ea typeface="+mn-ea"/>
                <a:cs typeface="+mn-cs"/>
              </a:rPr>
              <a:t>toy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field</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theory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a </a:t>
            </a:r>
            <a:r>
              <a:rPr lang="it-IT" sz="1200" b="1" kern="1200" dirty="0" err="1">
                <a:solidFill>
                  <a:schemeClr val="tx1"/>
                </a:solidFill>
                <a:effectLst/>
                <a:latin typeface="+mn-lt"/>
                <a:ea typeface="+mn-ea"/>
                <a:cs typeface="+mn-cs"/>
              </a:rPr>
              <a:t>classical</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statistical</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theory</a:t>
            </a:r>
            <a:r>
              <a:rPr lang="it-IT" sz="1200" b="1" kern="1200" dirty="0">
                <a:solidFill>
                  <a:schemeClr val="tx1"/>
                </a:solidFill>
                <a:effectLst/>
                <a:latin typeface="+mn-lt"/>
                <a:ea typeface="+mn-ea"/>
                <a:cs typeface="+mn-cs"/>
              </a:rPr>
              <a:t> over discrete </a:t>
            </a:r>
            <a:r>
              <a:rPr lang="it-IT" sz="1200" b="1" kern="1200" dirty="0" err="1">
                <a:solidFill>
                  <a:schemeClr val="tx1"/>
                </a:solidFill>
                <a:effectLst/>
                <a:latin typeface="+mn-lt"/>
                <a:ea typeface="+mn-ea"/>
                <a:cs typeface="+mn-cs"/>
              </a:rPr>
              <a:t>fields</a:t>
            </a:r>
            <a:r>
              <a:rPr lang="it-IT" sz="1200" b="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field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modes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witht</a:t>
            </a:r>
            <a:r>
              <a:rPr lang="it-IT" sz="1200" kern="1200" dirty="0">
                <a:solidFill>
                  <a:schemeClr val="tx1"/>
                </a:solidFill>
                <a:effectLst/>
                <a:latin typeface="+mn-lt"/>
                <a:ea typeface="+mn-ea"/>
                <a:cs typeface="+mn-cs"/>
              </a:rPr>
              <a:t> he </a:t>
            </a:r>
            <a:r>
              <a:rPr lang="it-IT" sz="1200" kern="1200" dirty="0" err="1">
                <a:solidFill>
                  <a:schemeClr val="tx1"/>
                </a:solidFill>
                <a:effectLst/>
                <a:latin typeface="+mn-lt"/>
                <a:ea typeface="+mn-ea"/>
                <a:cs typeface="+mn-cs"/>
              </a:rPr>
              <a:t>left</a:t>
            </a:r>
            <a:r>
              <a:rPr lang="it-IT" sz="1200" kern="1200" dirty="0">
                <a:solidFill>
                  <a:schemeClr val="tx1"/>
                </a:solidFill>
                <a:effectLst/>
                <a:latin typeface="+mn-lt"/>
                <a:ea typeface="+mn-ea"/>
                <a:cs typeface="+mn-cs"/>
              </a:rPr>
              <a:t> and right </a:t>
            </a:r>
            <a:r>
              <a:rPr lang="it-IT" sz="1200" kern="1200" dirty="0" err="1">
                <a:solidFill>
                  <a:schemeClr val="tx1"/>
                </a:solidFill>
                <a:effectLst/>
                <a:latin typeface="+mn-lt"/>
                <a:ea typeface="+mn-ea"/>
                <a:cs typeface="+mn-cs"/>
              </a:rPr>
              <a:t>paths</a:t>
            </a:r>
            <a:r>
              <a:rPr lang="it-IT" sz="1200"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with an </a:t>
            </a:r>
            <a:r>
              <a:rPr lang="it-IT" sz="1200" b="1" kern="1200" dirty="0" err="1">
                <a:solidFill>
                  <a:schemeClr val="tx1"/>
                </a:solidFill>
                <a:effectLst/>
                <a:latin typeface="+mn-lt"/>
                <a:ea typeface="+mn-ea"/>
                <a:cs typeface="+mn-cs"/>
              </a:rPr>
              <a:t>epistemic</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restriction</a:t>
            </a:r>
            <a:r>
              <a:rPr lang="it-IT" sz="1200" kern="1200" dirty="0">
                <a:solidFill>
                  <a:schemeClr val="tx1"/>
                </a:solidFill>
                <a:effectLst/>
                <a:latin typeface="+mn-lt"/>
                <a:ea typeface="+mn-ea"/>
                <a:cs typeface="+mn-cs"/>
              </a:rPr>
              <a:t>, i.e. a </a:t>
            </a:r>
            <a:r>
              <a:rPr lang="it-IT" sz="1200" kern="1200" dirty="0" err="1">
                <a:solidFill>
                  <a:schemeClr val="tx1"/>
                </a:solidFill>
                <a:effectLst/>
                <a:latin typeface="+mn-lt"/>
                <a:ea typeface="+mn-ea"/>
                <a:cs typeface="+mn-cs"/>
              </a:rPr>
              <a:t>restriction</a:t>
            </a:r>
            <a:r>
              <a:rPr lang="it-IT" sz="1200" kern="1200" dirty="0">
                <a:solidFill>
                  <a:schemeClr val="tx1"/>
                </a:solidFill>
                <a:effectLst/>
                <a:latin typeface="+mn-lt"/>
                <a:ea typeface="+mn-ea"/>
                <a:cs typeface="+mn-cs"/>
              </a:rPr>
              <a:t> on </a:t>
            </a:r>
            <a:r>
              <a:rPr lang="it-IT" sz="1200" kern="1200" dirty="0" err="1">
                <a:solidFill>
                  <a:schemeClr val="tx1"/>
                </a:solidFill>
                <a:effectLst/>
                <a:latin typeface="+mn-lt"/>
                <a:ea typeface="+mn-ea"/>
                <a:cs typeface="+mn-cs"/>
              </a:rPr>
              <a:t>what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probability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distributions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allowed</a:t>
            </a:r>
            <a:r>
              <a:rPr lang="it-IT" sz="1200"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It</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noncontextual</a:t>
            </a:r>
            <a:r>
              <a:rPr lang="it-IT" sz="1200" b="1" kern="1200" dirty="0">
                <a:solidFill>
                  <a:schemeClr val="tx1"/>
                </a:solidFill>
                <a:effectLst/>
                <a:latin typeface="+mn-lt"/>
                <a:ea typeface="+mn-ea"/>
                <a:cs typeface="+mn-cs"/>
              </a:rPr>
              <a:t>.</a:t>
            </a:r>
          </a:p>
          <a:p>
            <a:r>
              <a:rPr lang="it-IT" sz="1200" kern="1200" dirty="0" err="1">
                <a:solidFill>
                  <a:schemeClr val="tx1"/>
                </a:solidFill>
                <a:effectLst/>
                <a:latin typeface="+mn-lt"/>
                <a:ea typeface="+mn-ea"/>
                <a:cs typeface="+mn-cs"/>
              </a:rPr>
              <a:t>Each</a:t>
            </a:r>
            <a:r>
              <a:rPr lang="it-IT" sz="1200" kern="1200" dirty="0">
                <a:solidFill>
                  <a:schemeClr val="tx1"/>
                </a:solidFill>
                <a:effectLst/>
                <a:latin typeface="+mn-lt"/>
                <a:ea typeface="+mn-ea"/>
                <a:cs typeface="+mn-cs"/>
              </a:rPr>
              <a:t> mode </a:t>
            </a:r>
            <a:r>
              <a:rPr lang="it-IT" sz="1200" kern="1200" dirty="0" err="1">
                <a:solidFill>
                  <a:schemeClr val="tx1"/>
                </a:solidFill>
                <a:effectLst/>
                <a:latin typeface="+mn-lt"/>
                <a:ea typeface="+mn-ea"/>
                <a:cs typeface="+mn-cs"/>
              </a:rPr>
              <a:t>has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properties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specified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times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occupation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number</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phase</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I’ll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say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later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Crucially</a:t>
            </a:r>
            <a:r>
              <a:rPr lang="it-IT" sz="1200" kern="1200" dirty="0">
                <a:solidFill>
                  <a:schemeClr val="tx1"/>
                </a:solidFill>
                <a:effectLst/>
                <a:latin typeface="+mn-lt"/>
                <a:ea typeface="+mn-ea"/>
                <a:cs typeface="+mn-cs"/>
              </a:rPr>
              <a:t> for </a:t>
            </a:r>
            <a:r>
              <a:rPr lang="it-IT" sz="1200" kern="1200" dirty="0" err="1">
                <a:solidFill>
                  <a:schemeClr val="tx1"/>
                </a:solidFill>
                <a:effectLst/>
                <a:latin typeface="+mn-lt"/>
                <a:ea typeface="+mn-ea"/>
                <a:cs typeface="+mn-cs"/>
              </a:rPr>
              <a:t>reproducing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to use an </a:t>
            </a:r>
            <a:r>
              <a:rPr lang="it-IT" sz="1200" kern="1200" dirty="0" err="1">
                <a:solidFill>
                  <a:schemeClr val="tx1"/>
                </a:solidFill>
                <a:effectLst/>
                <a:latin typeface="+mn-lt"/>
                <a:ea typeface="+mn-ea"/>
                <a:cs typeface="+mn-cs"/>
              </a:rPr>
              <a:t>ontology</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fields</a:t>
            </a:r>
            <a:r>
              <a:rPr lang="it-IT" sz="1200" kern="1200" dirty="0">
                <a:solidFill>
                  <a:schemeClr val="tx1"/>
                </a:solidFill>
                <a:effectLst/>
                <a:latin typeface="+mn-lt"/>
                <a:ea typeface="+mn-ea"/>
                <a:cs typeface="+mn-cs"/>
              </a:rPr>
              <a:t> and the </a:t>
            </a:r>
            <a:r>
              <a:rPr lang="it-IT" sz="1200" kern="1200" dirty="0" err="1">
                <a:solidFill>
                  <a:schemeClr val="tx1"/>
                </a:solidFill>
                <a:effectLst/>
                <a:latin typeface="+mn-lt"/>
                <a:ea typeface="+mn-ea"/>
                <a:cs typeface="+mn-cs"/>
              </a:rPr>
              <a:t>fact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analogue</a:t>
            </a:r>
            <a:r>
              <a:rPr lang="it-IT" sz="1200" kern="1200" dirty="0">
                <a:solidFill>
                  <a:schemeClr val="tx1"/>
                </a:solidFill>
                <a:effectLst/>
                <a:latin typeface="+mn-lt"/>
                <a:ea typeface="+mn-ea"/>
                <a:cs typeface="+mn-cs"/>
              </a:rPr>
              <a:t> of the quantum state, in </a:t>
            </a:r>
            <a:r>
              <a:rPr lang="it-IT" sz="1200" kern="1200" dirty="0" err="1">
                <a:solidFill>
                  <a:schemeClr val="tx1"/>
                </a:solidFill>
                <a:effectLst/>
                <a:latin typeface="+mn-lt"/>
                <a:ea typeface="+mn-ea"/>
                <a:cs typeface="+mn-cs"/>
              </a:rPr>
              <a:t>particular</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vacuum</a:t>
            </a:r>
            <a:r>
              <a:rPr lang="it-IT" sz="1200" kern="1200" dirty="0">
                <a:solidFill>
                  <a:schemeClr val="tx1"/>
                </a:solidFill>
                <a:effectLst/>
                <a:latin typeface="+mn-lt"/>
                <a:ea typeface="+mn-ea"/>
                <a:cs typeface="+mn-cs"/>
              </a:rPr>
              <a:t> state,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 state of </a:t>
            </a:r>
            <a:r>
              <a:rPr lang="it-IT" sz="1200" kern="1200" dirty="0" err="1">
                <a:solidFill>
                  <a:schemeClr val="tx1"/>
                </a:solidFill>
                <a:effectLst/>
                <a:latin typeface="+mn-lt"/>
                <a:ea typeface="+mn-ea"/>
                <a:cs typeface="+mn-cs"/>
              </a:rPr>
              <a:t>knowledge</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particular</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vacuum</a:t>
            </a:r>
            <a:r>
              <a:rPr lang="it-IT" sz="1200" kern="1200" dirty="0">
                <a:solidFill>
                  <a:schemeClr val="tx1"/>
                </a:solidFill>
                <a:effectLst/>
                <a:latin typeface="+mn-lt"/>
                <a:ea typeface="+mn-ea"/>
                <a:cs typeface="+mn-cs"/>
              </a:rPr>
              <a:t> state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valid</a:t>
            </a:r>
            <a:r>
              <a:rPr lang="it-IT" sz="1200" kern="1200" dirty="0">
                <a:solidFill>
                  <a:schemeClr val="tx1"/>
                </a:solidFill>
                <a:effectLst/>
                <a:latin typeface="+mn-lt"/>
                <a:ea typeface="+mn-ea"/>
                <a:cs typeface="+mn-cs"/>
              </a:rPr>
              <a:t> state of </a:t>
            </a:r>
            <a:r>
              <a:rPr lang="it-IT" sz="1200" kern="1200" dirty="0" err="1">
                <a:solidFill>
                  <a:schemeClr val="tx1"/>
                </a:solidFill>
                <a:effectLst/>
                <a:latin typeface="+mn-lt"/>
                <a:ea typeface="+mn-ea"/>
                <a:cs typeface="+mn-cs"/>
              </a:rPr>
              <a:t>knowledge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any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other</a:t>
            </a:r>
            <a:r>
              <a:rPr lang="it-IT" sz="1200" kern="1200" dirty="0">
                <a:solidFill>
                  <a:schemeClr val="tx1"/>
                </a:solidFill>
                <a:effectLst/>
                <a:latin typeface="+mn-lt"/>
                <a:ea typeface="+mn-ea"/>
                <a:cs typeface="+mn-cs"/>
              </a:rPr>
              <a:t>, and so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can </a:t>
            </a:r>
            <a:r>
              <a:rPr lang="it-IT" sz="1200" kern="1200" dirty="0" err="1">
                <a:solidFill>
                  <a:schemeClr val="tx1"/>
                </a:solidFill>
                <a:effectLst/>
                <a:latin typeface="+mn-lt"/>
                <a:ea typeface="+mn-ea"/>
                <a:cs typeface="+mn-cs"/>
              </a:rPr>
              <a:t>carry</a:t>
            </a:r>
            <a:r>
              <a:rPr lang="it-IT" sz="1200" kern="1200" dirty="0">
                <a:solidFill>
                  <a:schemeClr val="tx1"/>
                </a:solidFill>
                <a:effectLst/>
                <a:latin typeface="+mn-lt"/>
                <a:ea typeface="+mn-ea"/>
                <a:cs typeface="+mn-cs"/>
              </a:rPr>
              <a:t> information, in </a:t>
            </a:r>
            <a:r>
              <a:rPr lang="it-IT" sz="1200" kern="1200" dirty="0" err="1">
                <a:solidFill>
                  <a:schemeClr val="tx1"/>
                </a:solidFill>
                <a:effectLst/>
                <a:latin typeface="+mn-lt"/>
                <a:ea typeface="+mn-ea"/>
                <a:cs typeface="+mn-cs"/>
              </a:rPr>
              <a:t>particualar</a:t>
            </a:r>
            <a:r>
              <a:rPr lang="it-IT" sz="1200" kern="1200" dirty="0">
                <a:solidFill>
                  <a:schemeClr val="tx1"/>
                </a:solidFill>
                <a:effectLst/>
                <a:latin typeface="+mn-lt"/>
                <a:ea typeface="+mn-ea"/>
                <a:cs typeface="+mn-cs"/>
              </a:rPr>
              <a:t> the information of the </a:t>
            </a:r>
            <a:r>
              <a:rPr lang="it-IT" sz="1200" kern="1200" dirty="0" err="1">
                <a:solidFill>
                  <a:schemeClr val="tx1"/>
                </a:solidFill>
                <a:effectLst/>
                <a:latin typeface="+mn-lt"/>
                <a:ea typeface="+mn-ea"/>
                <a:cs typeface="+mn-cs"/>
              </a:rPr>
              <a:t>local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phase</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(The first can be </a:t>
            </a:r>
            <a:r>
              <a:rPr lang="it-IT" sz="1200" kern="1200" dirty="0" err="1">
                <a:solidFill>
                  <a:schemeClr val="tx1"/>
                </a:solidFill>
                <a:effectLst/>
                <a:latin typeface="+mn-lt"/>
                <a:ea typeface="+mn-ea"/>
                <a:cs typeface="+mn-cs"/>
              </a:rPr>
              <a:t>achieved</a:t>
            </a:r>
            <a:r>
              <a:rPr lang="it-IT" sz="1200" kern="1200" dirty="0">
                <a:solidFill>
                  <a:schemeClr val="tx1"/>
                </a:solidFill>
                <a:effectLst/>
                <a:latin typeface="+mn-lt"/>
                <a:ea typeface="+mn-ea"/>
                <a:cs typeface="+mn-cs"/>
              </a:rPr>
              <a:t> by the </a:t>
            </a:r>
            <a:r>
              <a:rPr lang="it-IT" sz="1200" kern="1200" dirty="0" err="1">
                <a:solidFill>
                  <a:schemeClr val="tx1"/>
                </a:solidFill>
                <a:effectLst/>
                <a:latin typeface="+mn-lt"/>
                <a:ea typeface="+mn-ea"/>
                <a:cs typeface="+mn-cs"/>
              </a:rPr>
              <a:t>preparation</a:t>
            </a:r>
            <a:r>
              <a:rPr lang="it-IT" sz="1200" kern="1200" dirty="0">
                <a:solidFill>
                  <a:schemeClr val="tx1"/>
                </a:solidFill>
                <a:effectLst/>
                <a:latin typeface="+mn-lt"/>
                <a:ea typeface="+mn-ea"/>
                <a:cs typeface="+mn-cs"/>
              </a:rPr>
              <a:t> procedure </a:t>
            </a:r>
            <a:r>
              <a:rPr lang="it-IT" sz="1200" kern="1200" dirty="0" err="1">
                <a:solidFill>
                  <a:schemeClr val="tx1"/>
                </a:solidFill>
                <a:effectLst/>
                <a:latin typeface="+mn-lt"/>
                <a:ea typeface="+mn-ea"/>
                <a:cs typeface="+mn-cs"/>
              </a:rPr>
              <a:t>where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reflectivity</a:t>
            </a:r>
            <a:r>
              <a:rPr lang="it-IT" sz="1200" kern="1200" dirty="0">
                <a:solidFill>
                  <a:schemeClr val="tx1"/>
                </a:solidFill>
                <a:effectLst/>
                <a:latin typeface="+mn-lt"/>
                <a:ea typeface="+mn-ea"/>
                <a:cs typeface="+mn-cs"/>
              </a:rPr>
              <a:t> 1/2 (a 50-50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and the relative </a:t>
            </a:r>
            <a:r>
              <a:rPr lang="it-IT" sz="1200" kern="1200" dirty="0" err="1">
                <a:solidFill>
                  <a:schemeClr val="tx1"/>
                </a:solidFill>
                <a:effectLst/>
                <a:latin typeface="+mn-lt"/>
                <a:ea typeface="+mn-ea"/>
                <a:cs typeface="+mn-cs"/>
              </a:rPr>
              <a:t>phase-shift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paths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0 or </a:t>
            </a:r>
            <a:r>
              <a:rPr lang="it-IT" sz="1200" kern="1200" dirty="0" err="1">
                <a:solidFill>
                  <a:schemeClr val="tx1"/>
                </a:solidFill>
                <a:effectLst/>
                <a:latin typeface="+mn-lt"/>
                <a:ea typeface="+mn-ea"/>
                <a:cs typeface="+mn-cs"/>
              </a:rPr>
              <a:t>pi</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because</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case the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perfectly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predictable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while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completely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unpredictable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second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point</a:t>
            </a:r>
            <a:r>
              <a:rPr lang="it-IT" sz="1200" kern="1200" dirty="0">
                <a:solidFill>
                  <a:schemeClr val="tx1"/>
                </a:solidFill>
                <a:effectLst/>
                <a:latin typeface="+mn-lt"/>
                <a:ea typeface="+mn-ea"/>
                <a:cs typeface="+mn-cs"/>
              </a:rPr>
              <a:t> can be </a:t>
            </a:r>
            <a:r>
              <a:rPr lang="it-IT" sz="1200" kern="1200" dirty="0" err="1">
                <a:solidFill>
                  <a:schemeClr val="tx1"/>
                </a:solidFill>
                <a:effectLst/>
                <a:latin typeface="+mn-lt"/>
                <a:ea typeface="+mn-ea"/>
                <a:cs typeface="+mn-cs"/>
              </a:rPr>
              <a:t>achieved</a:t>
            </a:r>
            <a:r>
              <a:rPr lang="it-IT" sz="1200" kern="1200" dirty="0">
                <a:solidFill>
                  <a:schemeClr val="tx1"/>
                </a:solidFill>
                <a:effectLst/>
                <a:latin typeface="+mn-lt"/>
                <a:ea typeface="+mn-ea"/>
                <a:cs typeface="+mn-cs"/>
              </a:rPr>
              <a:t> by the </a:t>
            </a:r>
            <a:r>
              <a:rPr lang="it-IT" sz="1200" kern="1200" dirty="0" err="1">
                <a:solidFill>
                  <a:schemeClr val="tx1"/>
                </a:solidFill>
                <a:effectLst/>
                <a:latin typeface="+mn-lt"/>
                <a:ea typeface="+mn-ea"/>
                <a:cs typeface="+mn-cs"/>
              </a:rPr>
              <a:t>preparation</a:t>
            </a:r>
            <a:r>
              <a:rPr lang="it-IT" sz="1200" kern="1200" dirty="0">
                <a:solidFill>
                  <a:schemeClr val="tx1"/>
                </a:solidFill>
                <a:effectLst/>
                <a:latin typeface="+mn-lt"/>
                <a:ea typeface="+mn-ea"/>
                <a:cs typeface="+mn-cs"/>
              </a:rPr>
              <a:t> procedure </a:t>
            </a:r>
            <a:r>
              <a:rPr lang="it-IT" sz="1200" kern="1200" dirty="0" err="1">
                <a:solidFill>
                  <a:schemeClr val="tx1"/>
                </a:solidFill>
                <a:effectLst/>
                <a:latin typeface="+mn-lt"/>
                <a:ea typeface="+mn-ea"/>
                <a:cs typeface="+mn-cs"/>
              </a:rPr>
              <a:t>where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reflectivity</a:t>
            </a:r>
            <a:r>
              <a:rPr lang="it-IT" sz="1200" kern="1200" dirty="0">
                <a:solidFill>
                  <a:schemeClr val="tx1"/>
                </a:solidFill>
                <a:effectLst/>
                <a:latin typeface="+mn-lt"/>
                <a:ea typeface="+mn-ea"/>
                <a:cs typeface="+mn-cs"/>
              </a:rPr>
              <a:t> 0 (i.e., no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reflectivity</a:t>
            </a:r>
            <a:r>
              <a:rPr lang="it-IT" sz="1200" kern="1200" dirty="0">
                <a:solidFill>
                  <a:schemeClr val="tx1"/>
                </a:solidFill>
                <a:effectLst/>
                <a:latin typeface="+mn-lt"/>
                <a:ea typeface="+mn-ea"/>
                <a:cs typeface="+mn-cs"/>
              </a:rPr>
              <a:t> 1 (a </a:t>
            </a:r>
            <a:r>
              <a:rPr lang="it-IT" sz="1200" kern="1200" dirty="0" err="1">
                <a:solidFill>
                  <a:schemeClr val="tx1"/>
                </a:solidFill>
                <a:effectLst/>
                <a:latin typeface="+mn-lt"/>
                <a:ea typeface="+mn-ea"/>
                <a:cs typeface="+mn-cs"/>
              </a:rPr>
              <a:t>perfect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mirror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because</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case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perfectly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predictable</a:t>
            </a:r>
            <a:r>
              <a:rPr lang="it-IT" sz="1200" kern="1200" dirty="0">
                <a:solidFill>
                  <a:schemeClr val="tx1"/>
                </a:solidFill>
                <a:effectLst/>
                <a:latin typeface="+mn-lt"/>
                <a:ea typeface="+mn-ea"/>
                <a:cs typeface="+mn-cs"/>
              </a:rPr>
              <a:t> and the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completely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unpredictable</a:t>
            </a:r>
            <a:r>
              <a:rPr lang="it-IT" sz="1200" kern="1200" dirty="0">
                <a:solidFill>
                  <a:schemeClr val="tx1"/>
                </a:solidFill>
                <a:effectLst/>
                <a:latin typeface="+mn-lt"/>
                <a:ea typeface="+mn-ea"/>
                <a:cs typeface="+mn-cs"/>
              </a:rPr>
              <a:t>.</a:t>
            </a:r>
          </a:p>
          <a:p>
            <a:r>
              <a:rPr lang="it-IT" sz="1200" kern="1200" dirty="0">
                <a:solidFill>
                  <a:schemeClr val="tx1"/>
                </a:solidFill>
                <a:effectLst/>
                <a:latin typeface="+mn-lt"/>
                <a:ea typeface="+mn-ea"/>
                <a:cs typeface="+mn-cs"/>
              </a:rPr>
              <a:t>The </a:t>
            </a:r>
            <a:r>
              <a:rPr lang="it-IT" sz="1200" kern="1200" dirty="0" err="1">
                <a:solidFill>
                  <a:schemeClr val="tx1"/>
                </a:solidFill>
                <a:effectLst/>
                <a:latin typeface="+mn-lt"/>
                <a:ea typeface="+mn-ea"/>
                <a:cs typeface="+mn-cs"/>
              </a:rPr>
              <a:t>wave-particle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duality</a:t>
            </a:r>
            <a:r>
              <a:rPr lang="it-IT" sz="1200" kern="1200" dirty="0">
                <a:solidFill>
                  <a:schemeClr val="tx1"/>
                </a:solidFill>
                <a:effectLst/>
                <a:latin typeface="+mn-lt"/>
                <a:ea typeface="+mn-ea"/>
                <a:cs typeface="+mn-cs"/>
              </a:rPr>
              <a:t> relation </a:t>
            </a:r>
            <a:r>
              <a:rPr lang="it-IT" sz="1200" kern="1200" dirty="0" err="1">
                <a:solidFill>
                  <a:schemeClr val="tx1"/>
                </a:solidFill>
                <a:effectLst/>
                <a:latin typeface="+mn-lt"/>
                <a:ea typeface="+mn-ea"/>
                <a:cs typeface="+mn-cs"/>
              </a:rPr>
              <a:t>describes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tradeoff</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predictabilities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extreme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cases</a:t>
            </a:r>
            <a:r>
              <a:rPr lang="it-IT"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20</a:t>
            </a:fld>
            <a:endParaRPr lang="en-US"/>
          </a:p>
        </p:txBody>
      </p:sp>
    </p:spTree>
    <p:extLst>
      <p:ext uri="{BB962C8B-B14F-4D97-AF65-F5344CB8AC3E}">
        <p14:creationId xmlns:p14="http://schemas.microsoft.com/office/powerpoint/2010/main" val="3056930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toy field theory the nature of systems do not change. </a:t>
            </a:r>
          </a:p>
          <a:p>
            <a:r>
              <a:rPr lang="en-US" dirty="0"/>
              <a:t>There are always two modes with particle-like (occupation number) and wave-like (phase) properties at all times.</a:t>
            </a:r>
          </a:p>
          <a:p>
            <a:r>
              <a:rPr lang="en-US" dirty="0"/>
              <a:t>Variability concerns what is </a:t>
            </a:r>
            <a:r>
              <a:rPr lang="en-US" i="1" dirty="0"/>
              <a:t>known</a:t>
            </a:r>
            <a:r>
              <a:rPr lang="en-US" dirty="0"/>
              <a:t> about them, not them.</a:t>
            </a:r>
          </a:p>
        </p:txBody>
      </p:sp>
      <p:sp>
        <p:nvSpPr>
          <p:cNvPr id="4" name="Slide Number Placeholder 3"/>
          <p:cNvSpPr>
            <a:spLocks noGrp="1"/>
          </p:cNvSpPr>
          <p:nvPr>
            <p:ph type="sldNum" sz="quarter" idx="5"/>
          </p:nvPr>
        </p:nvSpPr>
        <p:spPr/>
        <p:txBody>
          <a:bodyPr/>
          <a:lstStyle/>
          <a:p>
            <a:fld id="{33C5B7F1-303F-4B4B-823C-C49003EF8ADF}" type="slidenum">
              <a:rPr lang="en-US" smtClean="0"/>
              <a:t>21</a:t>
            </a:fld>
            <a:endParaRPr lang="en-US"/>
          </a:p>
        </p:txBody>
      </p:sp>
    </p:spTree>
    <p:extLst>
      <p:ext uri="{BB962C8B-B14F-4D97-AF65-F5344CB8AC3E}">
        <p14:creationId xmlns:p14="http://schemas.microsoft.com/office/powerpoint/2010/main" val="13718095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the observer </a:t>
            </a:r>
            <a:r>
              <a:rPr lang="en-US" i="1" dirty="0"/>
              <a:t>knows</a:t>
            </a:r>
            <a:r>
              <a:rPr lang="en-US" dirty="0"/>
              <a:t> about the particle-like and wave-like properties depends on the measurement. Again, each mode has both a particle-like property and a wave-like property at all times.</a:t>
            </a:r>
          </a:p>
        </p:txBody>
      </p:sp>
      <p:sp>
        <p:nvSpPr>
          <p:cNvPr id="4" name="Slide Number Placeholder 3"/>
          <p:cNvSpPr>
            <a:spLocks noGrp="1"/>
          </p:cNvSpPr>
          <p:nvPr>
            <p:ph type="sldNum" sz="quarter" idx="5"/>
          </p:nvPr>
        </p:nvSpPr>
        <p:spPr/>
        <p:txBody>
          <a:bodyPr/>
          <a:lstStyle/>
          <a:p>
            <a:fld id="{33C5B7F1-303F-4B4B-823C-C49003EF8ADF}" type="slidenum">
              <a:rPr lang="en-US" smtClean="0"/>
              <a:t>22</a:t>
            </a:fld>
            <a:endParaRPr lang="en-US"/>
          </a:p>
        </p:txBody>
      </p:sp>
    </p:spTree>
    <p:extLst>
      <p:ext uri="{BB962C8B-B14F-4D97-AF65-F5344CB8AC3E}">
        <p14:creationId xmlns:p14="http://schemas.microsoft.com/office/powerpoint/2010/main" val="1187911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operations are local. In particular, the detector on arm R locally flips the phase of mode R with probability ½ and leaves it the same with probability ½ . </a:t>
            </a:r>
          </a:p>
          <a:p>
            <a:r>
              <a:rPr lang="en-US" dirty="0"/>
              <a:t>This phase information propagates forward to the second beam splitter, determines the relative phase, and so which output port fires.</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23</a:t>
            </a:fld>
            <a:endParaRPr lang="en-US"/>
          </a:p>
        </p:txBody>
      </p:sp>
    </p:spTree>
    <p:extLst>
      <p:ext uri="{BB962C8B-B14F-4D97-AF65-F5344CB8AC3E}">
        <p14:creationId xmlns:p14="http://schemas.microsoft.com/office/powerpoint/2010/main" val="3754882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was thought to be a causal influence is mere inference, an update of knowledge. </a:t>
            </a:r>
          </a:p>
          <a:p>
            <a:endParaRPr lang="en-US" dirty="0"/>
          </a:p>
          <a:p>
            <a:r>
              <a:rPr lang="en-US" dirty="0"/>
              <a:t>Say how crucial is that the unoccupied mode carries information. Analogue of </a:t>
            </a:r>
            <a:r>
              <a:rPr lang="en-US" dirty="0" err="1"/>
              <a:t>vacumm</a:t>
            </a:r>
            <a:r>
              <a:rPr lang="en-US" dirty="0"/>
              <a:t> state is a valid epistemic state that carries information (the unoccupied state with two possible values of phase; so a bit of info).  Which is a consequence of the epistemic restriction. </a:t>
            </a:r>
          </a:p>
        </p:txBody>
      </p:sp>
      <p:sp>
        <p:nvSpPr>
          <p:cNvPr id="4" name="Slide Number Placeholder 3"/>
          <p:cNvSpPr>
            <a:spLocks noGrp="1"/>
          </p:cNvSpPr>
          <p:nvPr>
            <p:ph type="sldNum" sz="quarter" idx="5"/>
          </p:nvPr>
        </p:nvSpPr>
        <p:spPr/>
        <p:txBody>
          <a:bodyPr/>
          <a:lstStyle/>
          <a:p>
            <a:fld id="{33C5B7F1-303F-4B4B-823C-C49003EF8ADF}" type="slidenum">
              <a:rPr lang="en-US" smtClean="0"/>
              <a:t>24</a:t>
            </a:fld>
            <a:endParaRPr lang="en-US"/>
          </a:p>
        </p:txBody>
      </p:sp>
    </p:spTree>
    <p:extLst>
      <p:ext uri="{BB962C8B-B14F-4D97-AF65-F5344CB8AC3E}">
        <p14:creationId xmlns:p14="http://schemas.microsoft.com/office/powerpoint/2010/main" val="3392069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 not going into the details of the result, I gave a talk on it last year at QPL. But the summary is that the TRAP phenomenology of quantum interference does not capture the essence of quantum theory. </a:t>
            </a:r>
            <a:br>
              <a:rPr lang="en-US" sz="1200" dirty="0"/>
            </a:br>
            <a:br>
              <a:rPr lang="en-US" sz="1200" dirty="0"/>
            </a:br>
            <a:r>
              <a:rPr lang="en-US" sz="1200" dirty="0"/>
              <a:t>The toy field theory provides a straightforward and unambiguous account of the TRAP phenomenology in terms of the statistical mechanics of a classical (discrete) field theory.</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25</a:t>
            </a:fld>
            <a:endParaRPr lang="en-US"/>
          </a:p>
        </p:txBody>
      </p:sp>
    </p:spTree>
    <p:extLst>
      <p:ext uri="{BB962C8B-B14F-4D97-AF65-F5344CB8AC3E}">
        <p14:creationId xmlns:p14="http://schemas.microsoft.com/office/powerpoint/2010/main" val="10501580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an aside…</a:t>
            </a:r>
          </a:p>
          <a:p>
            <a:endParaRPr lang="en-US" dirty="0"/>
          </a:p>
          <a:p>
            <a:r>
              <a:rPr lang="en-US" dirty="0"/>
              <a:t>But what is important for us now is that the question of the title makes sense. Because we showed that </a:t>
            </a:r>
            <a:r>
              <a:rPr lang="en-US" dirty="0" err="1"/>
              <a:t>noncontextual</a:t>
            </a:r>
            <a:r>
              <a:rPr lang="en-US" dirty="0"/>
              <a:t> theories can manifest the basic phenomenology of quantum interference.</a:t>
            </a:r>
          </a:p>
        </p:txBody>
      </p:sp>
      <p:sp>
        <p:nvSpPr>
          <p:cNvPr id="4" name="Slide Number Placeholder 3"/>
          <p:cNvSpPr>
            <a:spLocks noGrp="1"/>
          </p:cNvSpPr>
          <p:nvPr>
            <p:ph type="sldNum" sz="quarter" idx="5"/>
          </p:nvPr>
        </p:nvSpPr>
        <p:spPr/>
        <p:txBody>
          <a:bodyPr/>
          <a:lstStyle/>
          <a:p>
            <a:fld id="{33C5B7F1-303F-4B4B-823C-C49003EF8ADF}" type="slidenum">
              <a:rPr lang="en-US" smtClean="0"/>
              <a:t>26</a:t>
            </a:fld>
            <a:endParaRPr lang="en-US"/>
          </a:p>
        </p:txBody>
      </p:sp>
    </p:spTree>
    <p:extLst>
      <p:ext uri="{BB962C8B-B14F-4D97-AF65-F5344CB8AC3E}">
        <p14:creationId xmlns:p14="http://schemas.microsoft.com/office/powerpoint/2010/main" val="1303746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I’ve seen that the experiment that really excited me does not really capture the essence of quantum theory in its basic implementation, or at least for the interpretational claims that it is usually said to support. But maybe we need to study more its nuances.</a:t>
            </a:r>
          </a:p>
          <a:p>
            <a:endParaRPr lang="en-US" b="1" dirty="0"/>
          </a:p>
          <a:p>
            <a:r>
              <a:rPr lang="en-US" b="1" dirty="0"/>
              <a:t>We now see why it is meaningful and well motivated the question in the title.</a:t>
            </a:r>
          </a:p>
          <a:p>
            <a:r>
              <a:rPr lang="en-US" b="1" dirty="0"/>
              <a:t>Which aspects of quantum interference beyond this TRAP phenomenology, if any, witness </a:t>
            </a:r>
            <a:r>
              <a:rPr lang="en-US" b="1" dirty="0" err="1"/>
              <a:t>nonclassicality</a:t>
            </a:r>
            <a:r>
              <a:rPr lang="en-US" b="1" dirty="0"/>
              <a:t>, here in the form of contextuality?</a:t>
            </a:r>
          </a:p>
          <a:p>
            <a:endParaRPr lang="en-US" b="1" dirty="0"/>
          </a:p>
          <a:p>
            <a:r>
              <a:rPr lang="en-US" b="1" dirty="0"/>
              <a:t>Before answering this, I wanted to show a table that lists many phenomena (also mentioned from you at the beginning) that also can be reproduced in </a:t>
            </a:r>
            <a:r>
              <a:rPr lang="en-US" b="1" dirty="0" err="1"/>
              <a:t>noncontextual</a:t>
            </a:r>
            <a:r>
              <a:rPr lang="en-US" b="1" dirty="0"/>
              <a:t> theories of the kind I just showed. And in particular I’m going to focus on one in order to then also answer the question about what is nonclassical about quantum interference.</a:t>
            </a:r>
          </a:p>
        </p:txBody>
      </p:sp>
      <p:sp>
        <p:nvSpPr>
          <p:cNvPr id="4" name="Slide Number Placeholder 3"/>
          <p:cNvSpPr>
            <a:spLocks noGrp="1"/>
          </p:cNvSpPr>
          <p:nvPr>
            <p:ph type="sldNum" sz="quarter" idx="5"/>
          </p:nvPr>
        </p:nvSpPr>
        <p:spPr/>
        <p:txBody>
          <a:bodyPr/>
          <a:lstStyle/>
          <a:p>
            <a:fld id="{33C5B7F1-303F-4B4B-823C-C49003EF8ADF}" type="slidenum">
              <a:rPr lang="en-US" smtClean="0"/>
              <a:t>27</a:t>
            </a:fld>
            <a:endParaRPr lang="en-US"/>
          </a:p>
        </p:txBody>
      </p:sp>
    </p:spTree>
    <p:extLst>
      <p:ext uri="{BB962C8B-B14F-4D97-AF65-F5344CB8AC3E}">
        <p14:creationId xmlns:p14="http://schemas.microsoft.com/office/powerpoint/2010/main" val="34529706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notice that this question is not only meaningful in the case of quantum interference. Here I wanted to show this table, which is an updated version of the one contained in this paper by </a:t>
            </a:r>
            <a:r>
              <a:rPr lang="en-US" dirty="0" err="1"/>
              <a:t>Spekkens</a:t>
            </a:r>
            <a:r>
              <a:rPr lang="en-US" dirty="0"/>
              <a:t>.  You say that basically everything but contextuality and nonlocality </a:t>
            </a:r>
            <a:r>
              <a:rPr lang="en-US" b="1" dirty="0"/>
              <a:t>can be obtained in a toy theory like the one before. </a:t>
            </a:r>
          </a:p>
          <a:p>
            <a:endParaRPr lang="en-US" b="1" dirty="0"/>
          </a:p>
          <a:p>
            <a:r>
              <a:rPr lang="en-US" b="1" dirty="0"/>
              <a:t>Taken from this paper where I’ve also added some new ones coming from our paper.</a:t>
            </a:r>
          </a:p>
        </p:txBody>
      </p:sp>
      <p:sp>
        <p:nvSpPr>
          <p:cNvPr id="4" name="Slide Number Placeholder 3"/>
          <p:cNvSpPr>
            <a:spLocks noGrp="1"/>
          </p:cNvSpPr>
          <p:nvPr>
            <p:ph type="sldNum" sz="quarter" idx="5"/>
          </p:nvPr>
        </p:nvSpPr>
        <p:spPr/>
        <p:txBody>
          <a:bodyPr/>
          <a:lstStyle/>
          <a:p>
            <a:fld id="{33C5B7F1-303F-4B4B-823C-C49003EF8ADF}" type="slidenum">
              <a:rPr lang="en-US" smtClean="0"/>
              <a:t>28</a:t>
            </a:fld>
            <a:endParaRPr lang="en-US"/>
          </a:p>
        </p:txBody>
      </p:sp>
    </p:spTree>
    <p:extLst>
      <p:ext uri="{BB962C8B-B14F-4D97-AF65-F5344CB8AC3E}">
        <p14:creationId xmlns:p14="http://schemas.microsoft.com/office/powerpoint/2010/main" val="1498158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nonclassical about quantum theory?</a:t>
            </a:r>
          </a:p>
          <a:p>
            <a:r>
              <a:rPr lang="en-US" dirty="0"/>
              <a:t>In quantum theory.</a:t>
            </a:r>
          </a:p>
          <a:p>
            <a:r>
              <a:rPr lang="en-US" dirty="0"/>
              <a:t>Don’t know if you have a preferred notion of </a:t>
            </a:r>
            <a:r>
              <a:rPr lang="en-US" dirty="0" err="1"/>
              <a:t>nonclassicality</a:t>
            </a:r>
            <a:r>
              <a:rPr lang="en-US" dirty="0"/>
              <a:t>? SYNCHRONIZE WITH THE AUDIENCE. </a:t>
            </a:r>
          </a:p>
          <a:p>
            <a:r>
              <a:rPr lang="en-US" dirty="0"/>
              <a:t>If you don’t know what to answer imagine for example what sounded and still sounds very puzzling about quantum theory when you first study it. I’m sure that given that you’re doing this job you had a moment when you got interested and felt that you have to take up the challenge to solve some unresolved issue in quantum theory.</a:t>
            </a:r>
          </a:p>
        </p:txBody>
      </p:sp>
      <p:sp>
        <p:nvSpPr>
          <p:cNvPr id="4" name="Slide Number Placeholder 3"/>
          <p:cNvSpPr>
            <a:spLocks noGrp="1"/>
          </p:cNvSpPr>
          <p:nvPr>
            <p:ph type="sldNum" sz="quarter" idx="5"/>
          </p:nvPr>
        </p:nvSpPr>
        <p:spPr/>
        <p:txBody>
          <a:bodyPr/>
          <a:lstStyle/>
          <a:p>
            <a:fld id="{33C5B7F1-303F-4B4B-823C-C49003EF8ADF}" type="slidenum">
              <a:rPr lang="en-US" smtClean="0"/>
              <a:t>2</a:t>
            </a:fld>
            <a:endParaRPr lang="en-US"/>
          </a:p>
        </p:txBody>
      </p:sp>
    </p:spTree>
    <p:extLst>
      <p:ext uri="{BB962C8B-B14F-4D97-AF65-F5344CB8AC3E}">
        <p14:creationId xmlns:p14="http://schemas.microsoft.com/office/powerpoint/2010/main" val="321664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in particular, before going to the specific case of quantum interference I wanted to focus on UR. That we will see play a crucial role to also answer the question of what is nonclassical about quantum interference.</a:t>
            </a:r>
          </a:p>
          <a:p>
            <a:endParaRPr lang="en-US" dirty="0"/>
          </a:p>
          <a:p>
            <a:r>
              <a:rPr lang="en-US" dirty="0"/>
              <a:t>So we have explained that the mere existence of these phenomena are not enough to claim </a:t>
            </a:r>
            <a:r>
              <a:rPr lang="en-US" dirty="0" err="1"/>
              <a:t>nonclassicality</a:t>
            </a:r>
            <a:r>
              <a:rPr lang="en-US" dirty="0"/>
              <a:t>, where our preferred notion of </a:t>
            </a:r>
            <a:r>
              <a:rPr lang="en-US" dirty="0" err="1"/>
              <a:t>nonclassicality</a:t>
            </a:r>
            <a:r>
              <a:rPr lang="en-US" dirty="0"/>
              <a:t> is generalized contextuality. Now we ask whether there are more nuanced aspects of these phenomena that can witness contextuality. In particular, we start from uncertainty relations to then go back to quantum interference.</a:t>
            </a:r>
          </a:p>
        </p:txBody>
      </p:sp>
      <p:sp>
        <p:nvSpPr>
          <p:cNvPr id="4" name="Slide Number Placeholder 3"/>
          <p:cNvSpPr>
            <a:spLocks noGrp="1"/>
          </p:cNvSpPr>
          <p:nvPr>
            <p:ph type="sldNum" sz="quarter" idx="5"/>
          </p:nvPr>
        </p:nvSpPr>
        <p:spPr/>
        <p:txBody>
          <a:bodyPr/>
          <a:lstStyle/>
          <a:p>
            <a:fld id="{33C5B7F1-303F-4B4B-823C-C49003EF8ADF}" type="slidenum">
              <a:rPr lang="en-US" smtClean="0"/>
              <a:t>29</a:t>
            </a:fld>
            <a:endParaRPr lang="en-US"/>
          </a:p>
        </p:txBody>
      </p:sp>
    </p:spTree>
    <p:extLst>
      <p:ext uri="{BB962C8B-B14F-4D97-AF65-F5344CB8AC3E}">
        <p14:creationId xmlns:p14="http://schemas.microsoft.com/office/powerpoint/2010/main" val="17404116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33C5B7F1-303F-4B4B-823C-C49003EF8ADF}" type="slidenum">
              <a:rPr lang="en-US" smtClean="0"/>
              <a:t>30</a:t>
            </a:fld>
            <a:endParaRPr lang="en-US"/>
          </a:p>
        </p:txBody>
      </p:sp>
    </p:spTree>
    <p:extLst>
      <p:ext uri="{BB962C8B-B14F-4D97-AF65-F5344CB8AC3E}">
        <p14:creationId xmlns:p14="http://schemas.microsoft.com/office/powerpoint/2010/main" val="328922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we’re </a:t>
            </a:r>
            <a:r>
              <a:rPr lang="en-US" dirty="0" err="1"/>
              <a:t>gonna</a:t>
            </a:r>
            <a:r>
              <a:rPr lang="en-US" dirty="0"/>
              <a:t> do now… If the chairman agrees… </a:t>
            </a:r>
            <a:r>
              <a:rPr lang="en-US" b="1" dirty="0"/>
              <a:t>Questions?</a:t>
            </a:r>
          </a:p>
        </p:txBody>
      </p:sp>
      <p:sp>
        <p:nvSpPr>
          <p:cNvPr id="4" name="Slide Number Placeholder 3"/>
          <p:cNvSpPr>
            <a:spLocks noGrp="1"/>
          </p:cNvSpPr>
          <p:nvPr>
            <p:ph type="sldNum" sz="quarter" idx="5"/>
          </p:nvPr>
        </p:nvSpPr>
        <p:spPr/>
        <p:txBody>
          <a:bodyPr/>
          <a:lstStyle/>
          <a:p>
            <a:fld id="{33C5B7F1-303F-4B4B-823C-C49003EF8ADF}" type="slidenum">
              <a:rPr lang="en-US" smtClean="0"/>
              <a:t>31</a:t>
            </a:fld>
            <a:endParaRPr lang="en-US"/>
          </a:p>
        </p:txBody>
      </p:sp>
    </p:spTree>
    <p:extLst>
      <p:ext uri="{BB962C8B-B14F-4D97-AF65-F5344CB8AC3E}">
        <p14:creationId xmlns:p14="http://schemas.microsoft.com/office/powerpoint/2010/main" val="4267256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32</a:t>
            </a:fld>
            <a:endParaRPr lang="en-US"/>
          </a:p>
        </p:txBody>
      </p:sp>
    </p:spTree>
    <p:extLst>
      <p:ext uri="{BB962C8B-B14F-4D97-AF65-F5344CB8AC3E}">
        <p14:creationId xmlns:p14="http://schemas.microsoft.com/office/powerpoint/2010/main" val="1725451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Heisenberg-Robertson UR bounds the variances (measures of uncertainty) of two observables with the expectation value of their commutator (also Schrodinger improved this, but still has the same problem below).</a:t>
            </a:r>
          </a:p>
          <a:p>
            <a:r>
              <a:rPr lang="en-US" b="1" dirty="0"/>
              <a:t>About joint predictability of two measurements on a state</a:t>
            </a:r>
            <a:r>
              <a:rPr lang="en-US" dirty="0"/>
              <a:t>. So like us, not like error-disturbance UR, about trade-off between info gain and disturbance.</a:t>
            </a:r>
            <a:br>
              <a:rPr lang="en-US" dirty="0"/>
            </a:br>
            <a:endParaRPr lang="en-US" dirty="0"/>
          </a:p>
          <a:p>
            <a:r>
              <a:rPr lang="en-US" dirty="0"/>
              <a:t>2) However these are unsatisfactory </a:t>
            </a:r>
            <a:r>
              <a:rPr lang="en-US" b="1" dirty="0"/>
              <a:t>in the finite dimensional case</a:t>
            </a:r>
            <a:r>
              <a:rPr lang="en-US" dirty="0"/>
              <a:t>.</a:t>
            </a:r>
          </a:p>
          <a:p>
            <a:r>
              <a:rPr lang="en-US" dirty="0"/>
              <a:t>Both expectation value of variances are calculated on a state psi. </a:t>
            </a:r>
            <a:r>
              <a:rPr lang="en-US" b="1" dirty="0"/>
              <a:t>They are state dependent (the RHS)</a:t>
            </a:r>
            <a:r>
              <a:rPr lang="en-US" dirty="0"/>
              <a:t>. So imagine that A and B are Pauli X and Z </a:t>
            </a:r>
            <a:r>
              <a:rPr lang="en-US" b="1" dirty="0"/>
              <a:t>for a qubit</a:t>
            </a:r>
            <a:r>
              <a:rPr lang="en-US" dirty="0"/>
              <a:t>, and you choose as psi one of their eigenstate, e.g. of X, then this uncertainty relation is trivial. Even if the measurements are incompatible and have a tradeoff relation on their predictabilities for that state.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a:t>
            </a:r>
            <a:r>
              <a:rPr lang="it-IT" dirty="0" err="1"/>
              <a:t>Pair</a:t>
            </a:r>
            <a:r>
              <a:rPr lang="it-IT" dirty="0"/>
              <a:t> of </a:t>
            </a:r>
            <a:r>
              <a:rPr lang="it-IT" dirty="0" err="1"/>
              <a:t>measurements</a:t>
            </a:r>
            <a:r>
              <a:rPr lang="it-IT" dirty="0"/>
              <a:t> for </a:t>
            </a:r>
            <a:r>
              <a:rPr lang="it-IT" dirty="0" err="1"/>
              <a:t>which</a:t>
            </a:r>
            <a:r>
              <a:rPr lang="it-IT" dirty="0"/>
              <a:t> </a:t>
            </a:r>
            <a:r>
              <a:rPr lang="it-IT" dirty="0" err="1"/>
              <a:t>there</a:t>
            </a:r>
            <a:r>
              <a:rPr lang="it-IT" dirty="0"/>
              <a:t> </a:t>
            </a:r>
            <a:r>
              <a:rPr lang="it-IT" dirty="0" err="1"/>
              <a:t>is</a:t>
            </a:r>
            <a:r>
              <a:rPr lang="it-IT" dirty="0"/>
              <a:t> a </a:t>
            </a:r>
            <a:r>
              <a:rPr lang="it-IT" dirty="0" err="1"/>
              <a:t>nontrivial</a:t>
            </a:r>
            <a:r>
              <a:rPr lang="it-IT" dirty="0"/>
              <a:t> </a:t>
            </a:r>
            <a:r>
              <a:rPr lang="it-IT" dirty="0" err="1"/>
              <a:t>tradeoff</a:t>
            </a:r>
            <a:r>
              <a:rPr lang="it-IT" dirty="0"/>
              <a:t> in </a:t>
            </a:r>
            <a:r>
              <a:rPr lang="it-IT" dirty="0" err="1"/>
              <a:t>their</a:t>
            </a:r>
            <a:r>
              <a:rPr lang="it-IT" dirty="0"/>
              <a:t> </a:t>
            </a:r>
            <a:r>
              <a:rPr lang="it-IT" dirty="0" err="1"/>
              <a:t>predictabilities</a:t>
            </a:r>
            <a:r>
              <a:rPr lang="it-IT" dirty="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UR express limits on the extent to which the outcomes of distinct measurements on a single state can be made jointly predictable.)</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33</a:t>
            </a:fld>
            <a:endParaRPr lang="en-US"/>
          </a:p>
        </p:txBody>
      </p:sp>
    </p:spTree>
    <p:extLst>
      <p:ext uri="{BB962C8B-B14F-4D97-AF65-F5344CB8AC3E}">
        <p14:creationId xmlns:p14="http://schemas.microsoft.com/office/powerpoint/2010/main" val="233421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it-IT" dirty="0"/>
              <a:t>A </a:t>
            </a:r>
            <a:r>
              <a:rPr lang="it-IT" dirty="0" err="1"/>
              <a:t>solution</a:t>
            </a:r>
            <a:r>
              <a:rPr lang="it-IT" dirty="0"/>
              <a:t> to the </a:t>
            </a:r>
            <a:r>
              <a:rPr lang="it-IT" dirty="0" err="1"/>
              <a:t>above</a:t>
            </a:r>
            <a:r>
              <a:rPr lang="it-IT" dirty="0"/>
              <a:t> </a:t>
            </a:r>
            <a:r>
              <a:rPr lang="it-IT" dirty="0" err="1"/>
              <a:t>is</a:t>
            </a:r>
            <a:r>
              <a:rPr lang="it-IT" dirty="0"/>
              <a:t> to </a:t>
            </a:r>
            <a:r>
              <a:rPr lang="it-IT" dirty="0" err="1"/>
              <a:t>consider</a:t>
            </a:r>
            <a:r>
              <a:rPr lang="it-IT" dirty="0"/>
              <a:t> </a:t>
            </a:r>
            <a:r>
              <a:rPr lang="it-IT" dirty="0" err="1"/>
              <a:t>sums</a:t>
            </a:r>
            <a:r>
              <a:rPr lang="it-IT" dirty="0"/>
              <a:t> </a:t>
            </a:r>
            <a:r>
              <a:rPr lang="it-IT" dirty="0" err="1"/>
              <a:t>instead</a:t>
            </a:r>
            <a:r>
              <a:rPr lang="it-IT" dirty="0"/>
              <a:t> of </a:t>
            </a:r>
            <a:r>
              <a:rPr lang="it-IT" dirty="0" err="1"/>
              <a:t>products</a:t>
            </a:r>
            <a:r>
              <a:rPr lang="it-IT" dirty="0"/>
              <a:t>. For </a:t>
            </a:r>
            <a:r>
              <a:rPr lang="it-IT" dirty="0" err="1"/>
              <a:t>this</a:t>
            </a:r>
            <a:r>
              <a:rPr lang="it-IT" dirty="0"/>
              <a:t> talk </a:t>
            </a:r>
            <a:r>
              <a:rPr lang="it-IT" dirty="0" err="1"/>
              <a:t>we</a:t>
            </a:r>
            <a:r>
              <a:rPr lang="it-IT" dirty="0"/>
              <a:t> </a:t>
            </a:r>
            <a:r>
              <a:rPr lang="it-IT" dirty="0" err="1"/>
              <a:t>consider</a:t>
            </a:r>
            <a:r>
              <a:rPr lang="it-IT" dirty="0"/>
              <a:t> Pauli X and </a:t>
            </a:r>
            <a:r>
              <a:rPr lang="it-IT" dirty="0" err="1"/>
              <a:t>Z</a:t>
            </a:r>
            <a:r>
              <a:rPr lang="it-IT" dirty="0"/>
              <a:t> </a:t>
            </a:r>
            <a:r>
              <a:rPr lang="it-IT" dirty="0" err="1"/>
              <a:t>measurements</a:t>
            </a:r>
            <a:r>
              <a:rPr lang="it-IT" dirty="0"/>
              <a:t>, </a:t>
            </a:r>
            <a:r>
              <a:rPr lang="it-IT" dirty="0" err="1"/>
              <a:t>that</a:t>
            </a:r>
            <a:r>
              <a:rPr lang="it-IT" dirty="0"/>
              <a:t> are </a:t>
            </a:r>
            <a:r>
              <a:rPr lang="it-IT" dirty="0" err="1"/>
              <a:t>complementary</a:t>
            </a:r>
            <a:r>
              <a:rPr lang="it-IT" dirty="0"/>
              <a:t> and are the discrete </a:t>
            </a:r>
            <a:r>
              <a:rPr lang="it-IT" dirty="0" err="1"/>
              <a:t>analogue</a:t>
            </a:r>
            <a:r>
              <a:rPr lang="it-IT" dirty="0"/>
              <a:t> of position and </a:t>
            </a:r>
            <a:r>
              <a:rPr lang="it-IT" dirty="0" err="1"/>
              <a:t>momentum</a:t>
            </a:r>
            <a:r>
              <a:rPr lang="it-IT" dirty="0"/>
              <a:t>. In general, </a:t>
            </a:r>
            <a:r>
              <a:rPr lang="it-IT" dirty="0" err="1"/>
              <a:t>our</a:t>
            </a:r>
            <a:r>
              <a:rPr lang="it-IT" dirty="0"/>
              <a:t> </a:t>
            </a:r>
            <a:r>
              <a:rPr lang="it-IT" dirty="0" err="1"/>
              <a:t>results</a:t>
            </a:r>
            <a:r>
              <a:rPr lang="it-IT" dirty="0"/>
              <a:t> </a:t>
            </a:r>
            <a:r>
              <a:rPr lang="it-IT" dirty="0" err="1"/>
              <a:t>will</a:t>
            </a:r>
            <a:r>
              <a:rPr lang="it-IT" dirty="0"/>
              <a:t> </a:t>
            </a:r>
            <a:r>
              <a:rPr lang="it-IT" dirty="0" err="1"/>
              <a:t>hold</a:t>
            </a:r>
            <a:r>
              <a:rPr lang="it-IT" dirty="0"/>
              <a:t> for </a:t>
            </a:r>
            <a:r>
              <a:rPr lang="it-IT" dirty="0" err="1"/>
              <a:t>any</a:t>
            </a:r>
            <a:r>
              <a:rPr lang="it-IT" dirty="0"/>
              <a:t> </a:t>
            </a:r>
            <a:r>
              <a:rPr lang="it-IT" dirty="0" err="1"/>
              <a:t>two</a:t>
            </a:r>
            <a:r>
              <a:rPr lang="it-IT" dirty="0"/>
              <a:t> </a:t>
            </a:r>
            <a:r>
              <a:rPr lang="it-IT" dirty="0" err="1"/>
              <a:t>binary-outcome</a:t>
            </a:r>
            <a:r>
              <a:rPr lang="it-IT" dirty="0"/>
              <a:t> </a:t>
            </a:r>
            <a:r>
              <a:rPr lang="it-IT" dirty="0" err="1"/>
              <a:t>measurements</a:t>
            </a:r>
            <a:r>
              <a:rPr lang="it-IT" dirty="0"/>
              <a:t>. Non-</a:t>
            </a:r>
            <a:r>
              <a:rPr lang="it-IT" dirty="0" err="1"/>
              <a:t>complementary</a:t>
            </a:r>
            <a:r>
              <a:rPr lang="it-IT" dirty="0"/>
              <a:t> </a:t>
            </a:r>
            <a:r>
              <a:rPr lang="it-IT" dirty="0" err="1"/>
              <a:t>too</a:t>
            </a:r>
            <a:r>
              <a:rPr lang="it-IT" dirty="0"/>
              <a:t> (</a:t>
            </a:r>
            <a:r>
              <a:rPr lang="it-IT" dirty="0" err="1"/>
              <a:t>as</a:t>
            </a:r>
            <a:r>
              <a:rPr lang="it-IT" dirty="0"/>
              <a:t> long </a:t>
            </a:r>
            <a:r>
              <a:rPr lang="it-IT" dirty="0" err="1"/>
              <a:t>as</a:t>
            </a:r>
            <a:r>
              <a:rPr lang="it-IT" dirty="0"/>
              <a:t> A12-symmetry </a:t>
            </a:r>
            <a:r>
              <a:rPr lang="it-IT" dirty="0" err="1"/>
              <a:t>is</a:t>
            </a:r>
            <a:r>
              <a:rPr lang="it-IT" dirty="0"/>
              <a:t> </a:t>
            </a:r>
            <a:r>
              <a:rPr lang="it-IT" dirty="0" err="1"/>
              <a:t>assumed</a:t>
            </a:r>
            <a:r>
              <a:rPr lang="it-IT"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it-IT" b="1" dirty="0" err="1"/>
              <a:t>This</a:t>
            </a:r>
            <a:r>
              <a:rPr lang="it-IT" b="1" dirty="0"/>
              <a:t> </a:t>
            </a:r>
            <a:r>
              <a:rPr lang="it-IT" b="1" dirty="0" err="1"/>
              <a:t>tradeoff</a:t>
            </a:r>
            <a:r>
              <a:rPr lang="it-IT" b="1" dirty="0"/>
              <a:t> relation </a:t>
            </a:r>
            <a:r>
              <a:rPr lang="it-IT" b="1" dirty="0" err="1"/>
              <a:t>holds</a:t>
            </a:r>
            <a:r>
              <a:rPr lang="it-IT" b="1" dirty="0"/>
              <a:t> for </a:t>
            </a:r>
            <a:r>
              <a:rPr lang="it-IT" b="1" dirty="0" err="1"/>
              <a:t>any</a:t>
            </a:r>
            <a:r>
              <a:rPr lang="it-IT" b="1" dirty="0"/>
              <a:t> state in quantum </a:t>
            </a:r>
            <a:r>
              <a:rPr lang="it-IT" b="1" dirty="0" err="1"/>
              <a:t>theory</a:t>
            </a:r>
            <a:r>
              <a:rPr lang="it-IT" b="1" dirty="0"/>
              <a:t>, and so </a:t>
            </a:r>
            <a:r>
              <a:rPr lang="it-IT" b="1" dirty="0" err="1"/>
              <a:t>it</a:t>
            </a:r>
            <a:r>
              <a:rPr lang="it-IT" b="1" dirty="0"/>
              <a:t> </a:t>
            </a:r>
            <a:r>
              <a:rPr lang="it-IT" b="1" dirty="0" err="1"/>
              <a:t>is</a:t>
            </a:r>
            <a:r>
              <a:rPr lang="it-IT" b="1" dirty="0"/>
              <a:t> an </a:t>
            </a:r>
            <a:r>
              <a:rPr lang="it-IT" b="1" dirty="0" err="1"/>
              <a:t>uncertainty</a:t>
            </a:r>
            <a:r>
              <a:rPr lang="it-IT" b="1" dirty="0"/>
              <a:t> relation</a:t>
            </a:r>
            <a:r>
              <a:rPr lang="it-IT" dirty="0"/>
              <a:t>. </a:t>
            </a:r>
            <a:r>
              <a:rPr lang="it-IT" dirty="0" err="1"/>
              <a:t>Its</a:t>
            </a:r>
            <a:r>
              <a:rPr lang="it-IT" dirty="0"/>
              <a:t> </a:t>
            </a:r>
            <a:r>
              <a:rPr lang="it-IT" dirty="0" err="1"/>
              <a:t>validity</a:t>
            </a:r>
            <a:r>
              <a:rPr lang="it-IT" dirty="0"/>
              <a:t> </a:t>
            </a:r>
            <a:r>
              <a:rPr lang="it-IT" dirty="0" err="1"/>
              <a:t>comes</a:t>
            </a:r>
            <a:r>
              <a:rPr lang="it-IT" dirty="0"/>
              <a:t> from the </a:t>
            </a:r>
            <a:r>
              <a:rPr lang="it-IT" dirty="0" err="1"/>
              <a:t>fact</a:t>
            </a:r>
            <a:r>
              <a:rPr lang="it-IT" dirty="0"/>
              <a:t> </a:t>
            </a:r>
            <a:r>
              <a:rPr lang="it-IT" dirty="0" err="1"/>
              <a:t>that</a:t>
            </a:r>
            <a:r>
              <a:rPr lang="it-IT" dirty="0"/>
              <a:t> </a:t>
            </a:r>
            <a:r>
              <a:rPr lang="it-IT" dirty="0" err="1"/>
              <a:t>it</a:t>
            </a:r>
            <a:r>
              <a:rPr lang="it-IT" dirty="0"/>
              <a:t> </a:t>
            </a:r>
            <a:r>
              <a:rPr lang="it-IT" dirty="0" err="1"/>
              <a:t>is</a:t>
            </a:r>
            <a:r>
              <a:rPr lang="it-IT" dirty="0"/>
              <a:t> a </a:t>
            </a:r>
            <a:r>
              <a:rPr lang="it-IT" dirty="0" err="1"/>
              <a:t>description</a:t>
            </a:r>
            <a:r>
              <a:rPr lang="it-IT" dirty="0"/>
              <a:t> of the Bloch </a:t>
            </a:r>
            <a:r>
              <a:rPr lang="it-IT" dirty="0" err="1"/>
              <a:t>ball</a:t>
            </a:r>
            <a:r>
              <a:rPr lang="it-IT" dirty="0"/>
              <a:t> of </a:t>
            </a:r>
            <a:r>
              <a:rPr lang="it-IT" dirty="0" err="1"/>
              <a:t>qubit</a:t>
            </a:r>
            <a:r>
              <a:rPr lang="it-IT" dirty="0"/>
              <a:t> quantum </a:t>
            </a:r>
            <a:r>
              <a:rPr lang="it-IT" dirty="0" err="1"/>
              <a:t>states</a:t>
            </a:r>
            <a:r>
              <a:rPr lang="it-IT" dirty="0"/>
              <a:t>. </a:t>
            </a:r>
            <a:r>
              <a:rPr lang="it-IT" b="1" dirty="0"/>
              <a:t>RHS </a:t>
            </a:r>
            <a:r>
              <a:rPr lang="it-IT" b="1" dirty="0" err="1"/>
              <a:t>is</a:t>
            </a:r>
            <a:r>
              <a:rPr lang="it-IT" b="1" dirty="0"/>
              <a:t> state </a:t>
            </a:r>
            <a:r>
              <a:rPr lang="it-IT" b="1" dirty="0" err="1"/>
              <a:t>independent</a:t>
            </a:r>
            <a:r>
              <a:rPr lang="it-IT" b="1" dirty="0"/>
              <a:t> </a:t>
            </a:r>
            <a:r>
              <a:rPr lang="it-IT" b="1" dirty="0" err="1"/>
              <a:t>now</a:t>
            </a:r>
            <a:r>
              <a:rPr lang="it-IT" b="1" dirty="0"/>
              <a:t>.</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it-IT" dirty="0" err="1"/>
              <a:t>Other</a:t>
            </a:r>
            <a:r>
              <a:rPr lang="it-IT" dirty="0"/>
              <a:t> </a:t>
            </a:r>
            <a:r>
              <a:rPr lang="it-IT" dirty="0" err="1"/>
              <a:t>versions</a:t>
            </a:r>
            <a:r>
              <a:rPr lang="it-IT" dirty="0"/>
              <a:t> of </a:t>
            </a:r>
            <a:r>
              <a:rPr lang="it-IT" dirty="0" err="1"/>
              <a:t>these</a:t>
            </a:r>
            <a:r>
              <a:rPr lang="it-IT" dirty="0"/>
              <a:t> are the </a:t>
            </a:r>
            <a:r>
              <a:rPr lang="it-IT" dirty="0" err="1"/>
              <a:t>entropic</a:t>
            </a:r>
            <a:r>
              <a:rPr lang="it-IT" dirty="0"/>
              <a:t> UR. </a:t>
            </a:r>
            <a:r>
              <a:rPr lang="it-IT" dirty="0" err="1"/>
              <a:t>Connected</a:t>
            </a:r>
            <a:r>
              <a:rPr lang="it-IT" dirty="0"/>
              <a:t> to </a:t>
            </a:r>
            <a:r>
              <a:rPr lang="it-IT" dirty="0" err="1"/>
              <a:t>ours</a:t>
            </a:r>
            <a:r>
              <a:rPr lang="it-IT" dirty="0"/>
              <a:t>, </a:t>
            </a:r>
            <a:r>
              <a:rPr lang="it-IT" dirty="0" err="1"/>
              <a:t>but</a:t>
            </a:r>
            <a:r>
              <a:rPr lang="it-IT" dirty="0"/>
              <a:t> </a:t>
            </a:r>
            <a:r>
              <a:rPr lang="it-IT" dirty="0" err="1"/>
              <a:t>we</a:t>
            </a:r>
            <a:r>
              <a:rPr lang="it-IT" dirty="0"/>
              <a:t> do </a:t>
            </a:r>
            <a:r>
              <a:rPr lang="it-IT" dirty="0" err="1"/>
              <a:t>not</a:t>
            </a:r>
            <a:r>
              <a:rPr lang="it-IT" dirty="0"/>
              <a:t> deal with </a:t>
            </a:r>
            <a:r>
              <a:rPr lang="it-IT" dirty="0" err="1"/>
              <a:t>them</a:t>
            </a:r>
            <a:r>
              <a:rPr lang="it-IT" dirty="0"/>
              <a:t>. I can </a:t>
            </a:r>
            <a:r>
              <a:rPr lang="it-IT" dirty="0" err="1"/>
              <a:t>spend</a:t>
            </a:r>
            <a:r>
              <a:rPr lang="it-IT" dirty="0"/>
              <a:t> some </a:t>
            </a:r>
            <a:r>
              <a:rPr lang="it-IT" dirty="0" err="1"/>
              <a:t>words</a:t>
            </a:r>
            <a:r>
              <a:rPr lang="it-IT" dirty="0"/>
              <a:t> </a:t>
            </a:r>
            <a:r>
              <a:rPr lang="it-IT" dirty="0" err="1"/>
              <a:t>later</a:t>
            </a:r>
            <a:r>
              <a:rPr lang="it-IT" dirty="0"/>
              <a:t> on </a:t>
            </a:r>
            <a:r>
              <a:rPr lang="it-IT" dirty="0" err="1"/>
              <a:t>them</a:t>
            </a:r>
            <a:r>
              <a:rPr lang="it-IT" dirty="0"/>
              <a:t>.</a:t>
            </a:r>
          </a:p>
          <a:p>
            <a:endParaRPr lang="en-US" dirty="0"/>
          </a:p>
          <a:p>
            <a:r>
              <a:rPr lang="en-US" dirty="0" err="1"/>
              <a:t>Expecation</a:t>
            </a:r>
            <a:r>
              <a:rPr lang="en-US" dirty="0"/>
              <a:t> values, (the modulus of which is what we call predictability) connected linearly with the probabilities of obtaining outcome of X and Z and you can really see them as the projections onto the X and Z axis in the Bloch sphere.</a:t>
            </a:r>
          </a:p>
          <a:p>
            <a:endParaRPr lang="en-US" dirty="0"/>
          </a:p>
          <a:p>
            <a:r>
              <a:rPr lang="en-US" dirty="0"/>
              <a:t>If you have a function of the probability distributions of outcomes of two observables that is bounded, then it is an uncertainty relations.</a:t>
            </a:r>
          </a:p>
          <a:p>
            <a:r>
              <a:rPr lang="en-US" b="1" dirty="0"/>
              <a:t>Variances (above )and entropies represent uncertainties, while expectation values represent directly the predictabilities (below).</a:t>
            </a:r>
          </a:p>
        </p:txBody>
      </p:sp>
      <p:sp>
        <p:nvSpPr>
          <p:cNvPr id="4" name="Slide Number Placeholder 3"/>
          <p:cNvSpPr>
            <a:spLocks noGrp="1"/>
          </p:cNvSpPr>
          <p:nvPr>
            <p:ph type="sldNum" sz="quarter" idx="5"/>
          </p:nvPr>
        </p:nvSpPr>
        <p:spPr/>
        <p:txBody>
          <a:bodyPr/>
          <a:lstStyle/>
          <a:p>
            <a:fld id="{33C5B7F1-303F-4B4B-823C-C49003EF8ADF}" type="slidenum">
              <a:rPr lang="en-US" smtClean="0"/>
              <a:t>34</a:t>
            </a:fld>
            <a:endParaRPr lang="en-US"/>
          </a:p>
        </p:txBody>
      </p:sp>
    </p:spTree>
    <p:extLst>
      <p:ext uri="{BB962C8B-B14F-4D97-AF65-F5344CB8AC3E}">
        <p14:creationId xmlns:p14="http://schemas.microsoft.com/office/powerpoint/2010/main" val="17949499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we will consider theories with a 4-dimensional real valued vector representation</a:t>
            </a:r>
            <a:r>
              <a:rPr lang="en-US" dirty="0"/>
              <a:t>. </a:t>
            </a:r>
            <a:r>
              <a:rPr lang="en-US" b="1" dirty="0"/>
              <a:t>We refer to measurements X,Z as associated with directions in the real-valued representation that are mutually orthogonal to one another </a:t>
            </a:r>
            <a:r>
              <a:rPr lang="en-US" dirty="0"/>
              <a:t>(and to the unit effect). We denote them with X and Z. Our results will also apply to non-orthogonal measurements.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Imagine prepare and measure scenario. We can imagine that each preparation and measurement effect as a real-valued vectors, and the probability is given by their inner product.</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35</a:t>
            </a:fld>
            <a:endParaRPr lang="en-US"/>
          </a:p>
        </p:txBody>
      </p:sp>
    </p:spTree>
    <p:extLst>
      <p:ext uri="{BB962C8B-B14F-4D97-AF65-F5344CB8AC3E}">
        <p14:creationId xmlns:p14="http://schemas.microsoft.com/office/powerpoint/2010/main" val="40703084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I’m going to just show the state spaces, not the effect spaces.</a:t>
            </a:r>
          </a:p>
          <a:p>
            <a:endParaRPr lang="en-US" dirty="0"/>
          </a:p>
          <a:p>
            <a:r>
              <a:rPr lang="en-US" dirty="0"/>
              <a:t>In particular we consider simple examples. We start with the state-space representation of the qubit, which is the standard Bloch ball (effect space is the same – strong self-duality). </a:t>
            </a:r>
            <a:r>
              <a:rPr lang="en-US" u="sng" dirty="0"/>
              <a:t>In R3 we represent a 4-dimensional space of Hermitian operators</a:t>
            </a:r>
            <a:r>
              <a:rPr lang="en-US" dirty="0"/>
              <a:t>. Every qubit operator is represented as a linear combination of elements of a basis of the 4-dimensional space of Hermitian operators.</a:t>
            </a:r>
          </a:p>
          <a:p>
            <a:endParaRPr lang="en-US" dirty="0"/>
          </a:p>
          <a:p>
            <a:endParaRPr lang="en-US" u="sng" dirty="0"/>
          </a:p>
          <a:p>
            <a:r>
              <a:rPr lang="en-US" u="sng" dirty="0"/>
              <a:t>The expectation values of X and Z are linearly related to the probability of getting X and Z, and so with the projections of the state space on those axes.</a:t>
            </a:r>
          </a:p>
          <a:p>
            <a:endParaRPr lang="en-US" dirty="0"/>
          </a:p>
          <a:p>
            <a:r>
              <a:rPr lang="it-IT" dirty="0"/>
              <a:t>(</a:t>
            </a:r>
            <a:r>
              <a:rPr lang="it-IT" dirty="0" err="1"/>
              <a:t>Need</a:t>
            </a:r>
            <a:r>
              <a:rPr lang="it-IT" dirty="0"/>
              <a:t> to </a:t>
            </a:r>
            <a:r>
              <a:rPr lang="it-IT" dirty="0" err="1"/>
              <a:t>tell</a:t>
            </a:r>
            <a:r>
              <a:rPr lang="it-IT" dirty="0"/>
              <a:t> </a:t>
            </a:r>
            <a:r>
              <a:rPr lang="it-IT" dirty="0" err="1"/>
              <a:t>what</a:t>
            </a:r>
            <a:r>
              <a:rPr lang="it-IT" dirty="0"/>
              <a:t> are X and </a:t>
            </a:r>
            <a:r>
              <a:rPr lang="it-IT" dirty="0" err="1"/>
              <a:t>Z</a:t>
            </a:r>
            <a:r>
              <a:rPr lang="it-IT" dirty="0"/>
              <a:t> in general. And </a:t>
            </a:r>
            <a:r>
              <a:rPr lang="it-IT" dirty="0" err="1"/>
              <a:t>that</a:t>
            </a:r>
            <a:r>
              <a:rPr lang="it-IT" dirty="0"/>
              <a:t> </a:t>
            </a:r>
            <a:r>
              <a:rPr lang="it-IT" dirty="0" err="1"/>
              <a:t>we’re</a:t>
            </a:r>
            <a:r>
              <a:rPr lang="it-IT" dirty="0"/>
              <a:t> in the </a:t>
            </a:r>
            <a:r>
              <a:rPr lang="it-IT" dirty="0" err="1"/>
              <a:t>prepare</a:t>
            </a:r>
            <a:r>
              <a:rPr lang="it-IT" dirty="0"/>
              <a:t> and </a:t>
            </a:r>
            <a:r>
              <a:rPr lang="it-IT" dirty="0" err="1"/>
              <a:t>measure</a:t>
            </a:r>
            <a:r>
              <a:rPr lang="it-IT" dirty="0"/>
              <a:t> scenario.</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operational theory in a prepare and measure stipulates the preparations the measurements and an algorithm for computing the predicted probabilities of an outcome given preparation and measurement for all possible preparations and measurements.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imagine that each preparation and measurement effect as a real-valued vectors, and the probability is given by their inner product.)</a:t>
            </a:r>
          </a:p>
          <a:p>
            <a:endParaRPr lang="en-US" dirty="0"/>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36</a:t>
            </a:fld>
            <a:endParaRPr lang="en-US"/>
          </a:p>
        </p:txBody>
      </p:sp>
    </p:spTree>
    <p:extLst>
      <p:ext uri="{BB962C8B-B14F-4D97-AF65-F5344CB8AC3E}">
        <p14:creationId xmlns:p14="http://schemas.microsoft.com/office/powerpoint/2010/main" val="3383218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Stabilizer states = eigenstates of Pauli observables and their closure.  Same for the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u="sng" dirty="0"/>
              <a:t>Again, you can read off the uncertainty relation from the shape of the phase space, of its projection onto the </a:t>
            </a:r>
            <a:r>
              <a:rPr lang="en-US" u="sng" dirty="0" err="1"/>
              <a:t>xz</a:t>
            </a:r>
            <a:r>
              <a:rPr lang="en-US" u="sng" dirty="0"/>
              <a:t> plane. And you see here it’s linear.</a:t>
            </a:r>
          </a:p>
          <a:p>
            <a:endParaRPr lang="en-US" u="sng" dirty="0"/>
          </a:p>
          <a:p>
            <a:endParaRPr lang="en-US" dirty="0"/>
          </a:p>
          <a:p>
            <a:r>
              <a:rPr lang="en-US" dirty="0"/>
              <a:t>The expectation values of X and Z are linearly related to the probability of getting X and Z, and so with the projections of the state space on those axes.</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37</a:t>
            </a:fld>
            <a:endParaRPr lang="en-US"/>
          </a:p>
        </p:txBody>
      </p:sp>
    </p:spTree>
    <p:extLst>
      <p:ext uri="{BB962C8B-B14F-4D97-AF65-F5344CB8AC3E}">
        <p14:creationId xmlns:p14="http://schemas.microsoft.com/office/powerpoint/2010/main" val="39584432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Full set of qubit effects, but restricted state space under the eta depolarizing map, which is just the channel that maps any state in the Bloch sphere to a mixture of the same state and the completely mixed state, with probabilities (1-eta) and eta.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Contracted Bloch sphere but with a radius 1-eta.</a:t>
            </a:r>
          </a:p>
          <a:p>
            <a:endParaRPr lang="en-US" dirty="0"/>
          </a:p>
          <a:p>
            <a:r>
              <a:rPr lang="en-US" dirty="0"/>
              <a:t>The expectation values of X and Z are linearly related to the probability of getting X and Z, and so with the projections of the state space on those axes.</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38</a:t>
            </a:fld>
            <a:endParaRPr lang="en-US"/>
          </a:p>
        </p:txBody>
      </p:sp>
    </p:spTree>
    <p:extLst>
      <p:ext uri="{BB962C8B-B14F-4D97-AF65-F5344CB8AC3E}">
        <p14:creationId xmlns:p14="http://schemas.microsoft.com/office/powerpoint/2010/main" val="1572011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 prepared this in case you were not giving the answers I wanted in order to follow my narrative. But you did a great job / or, you are too well educated.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let me mention some common answers that you often hear.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Or also things that are now part of the folklore and that even non-expert have heard about concerning the weirdness of quantum theory.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 week I was coming back from a festival and of course what do you talk of in the car if you have a physicist in: the weird aspects of quantum theory.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course people start with entanglement… and you don’t want to let them down so for sure you confirm that entanglement is a very nonclassical feature, you can have this very correlated states and do crazy things with it. Then you hear superposition quantum interference.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example what was taught to me in school. I don’t know if you hade the same experiences.) </a:t>
            </a:r>
          </a:p>
          <a:p>
            <a:r>
              <a:rPr lang="en-US" dirty="0"/>
              <a:t>Quantum interference in the implementation of two-slit experiment even famously claimed to capture the only mystery of quantum theory.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a:t>
            </a:r>
            <a:r>
              <a:rPr lang="en-US" dirty="0" err="1"/>
              <a:t>blabla</a:t>
            </a:r>
            <a:r>
              <a:rPr lang="en-US" dirty="0"/>
              <a:t>, Just to name a few also because I finished the colors to use. In few minutes the people in the car are asleep. </a:t>
            </a:r>
          </a:p>
          <a:p>
            <a:endParaRPr lang="en-US" dirty="0"/>
          </a:p>
          <a:p>
            <a:r>
              <a:rPr lang="en-US" dirty="0"/>
              <a:t>But the point I wanted to make here is that this picture looks quite confusing. Can we single out the feature that establishes the mystery, or I would say the conceptual innovation of quantum theory with respect to the classical world view? Or, at least, can we formulate criteria for a good notion of classicality, and so of </a:t>
            </a:r>
            <a:r>
              <a:rPr lang="en-US" dirty="0" err="1"/>
              <a:t>nonclassicality</a:t>
            </a:r>
            <a:r>
              <a:rPr lang="en-US" dirty="0"/>
              <a:t>?</a:t>
            </a:r>
          </a:p>
          <a:p>
            <a:endParaRPr lang="en-US" dirty="0"/>
          </a:p>
          <a:p>
            <a:endParaRPr lang="en-US" dirty="0"/>
          </a:p>
          <a:p>
            <a:r>
              <a:rPr lang="en-US" dirty="0"/>
              <a:t>(Do a pool for QPL)</a:t>
            </a:r>
          </a:p>
        </p:txBody>
      </p:sp>
      <p:sp>
        <p:nvSpPr>
          <p:cNvPr id="4" name="Slide Number Placeholder 3"/>
          <p:cNvSpPr>
            <a:spLocks noGrp="1"/>
          </p:cNvSpPr>
          <p:nvPr>
            <p:ph type="sldNum" sz="quarter" idx="5"/>
          </p:nvPr>
        </p:nvSpPr>
        <p:spPr/>
        <p:txBody>
          <a:bodyPr/>
          <a:lstStyle/>
          <a:p>
            <a:fld id="{33C5B7F1-303F-4B4B-823C-C49003EF8ADF}" type="slidenum">
              <a:rPr lang="en-US" smtClean="0"/>
              <a:t>3</a:t>
            </a:fld>
            <a:endParaRPr lang="en-US"/>
          </a:p>
        </p:txBody>
      </p:sp>
    </p:spTree>
    <p:extLst>
      <p:ext uri="{BB962C8B-B14F-4D97-AF65-F5344CB8AC3E}">
        <p14:creationId xmlns:p14="http://schemas.microsoft.com/office/powerpoint/2010/main" val="2703736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Gbit theory, but defined for 3 binary outcome measurements, where one can get full predictability jointly for X, Y, Z. Effect space is the same as qubit stabilizer theory.</a:t>
            </a:r>
          </a:p>
          <a:p>
            <a:endParaRPr lang="en-US" dirty="0"/>
          </a:p>
          <a:p>
            <a:r>
              <a:rPr lang="en-US" b="1" dirty="0"/>
              <a:t>X, Z perfectly predictable jointly.</a:t>
            </a:r>
          </a:p>
          <a:p>
            <a:endParaRPr lang="en-US" dirty="0"/>
          </a:p>
          <a:p>
            <a:endParaRPr lang="en-US" dirty="0"/>
          </a:p>
          <a:p>
            <a:r>
              <a:rPr lang="en-US" dirty="0"/>
              <a:t>The expectation values of X and Z are linearly related to the probability of getting X and Z, and so with the projections of the state space on those axes.</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39</a:t>
            </a:fld>
            <a:endParaRPr lang="en-US"/>
          </a:p>
        </p:txBody>
      </p:sp>
    </p:spTree>
    <p:extLst>
      <p:ext uri="{BB962C8B-B14F-4D97-AF65-F5344CB8AC3E}">
        <p14:creationId xmlns:p14="http://schemas.microsoft.com/office/powerpoint/2010/main" val="6439677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Classical theory of a pair of classical random variable, which we denote with X and Z. State space is convex hull of 4 possible joint assignments of values to X and Z (tetrahedron), </a:t>
            </a:r>
            <a:r>
              <a:rPr lang="en-US" dirty="0"/>
              <a:t>while the effect space is the dual to this simplex (the hypercube).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Again, like for the Gbit theory, X, Z perfectly predictable jointly.</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40</a:t>
            </a:fld>
            <a:endParaRPr lang="en-US"/>
          </a:p>
        </p:txBody>
      </p:sp>
    </p:spTree>
    <p:extLst>
      <p:ext uri="{BB962C8B-B14F-4D97-AF65-F5344CB8AC3E}">
        <p14:creationId xmlns:p14="http://schemas.microsoft.com/office/powerpoint/2010/main" val="32548068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Predictability of X and of Z plotted.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Quantum UR is represented by the section of a circle.</a:t>
            </a:r>
          </a:p>
        </p:txBody>
      </p:sp>
      <p:sp>
        <p:nvSpPr>
          <p:cNvPr id="4" name="Slide Number Placeholder 3"/>
          <p:cNvSpPr>
            <a:spLocks noGrp="1"/>
          </p:cNvSpPr>
          <p:nvPr>
            <p:ph type="sldNum" sz="quarter" idx="5"/>
          </p:nvPr>
        </p:nvSpPr>
        <p:spPr/>
        <p:txBody>
          <a:bodyPr/>
          <a:lstStyle/>
          <a:p>
            <a:fld id="{33C5B7F1-303F-4B4B-823C-C49003EF8ADF}" type="slidenum">
              <a:rPr lang="en-US" smtClean="0"/>
              <a:t>41</a:t>
            </a:fld>
            <a:endParaRPr lang="en-US"/>
          </a:p>
        </p:txBody>
      </p:sp>
    </p:spTree>
    <p:extLst>
      <p:ext uri="{BB962C8B-B14F-4D97-AF65-F5344CB8AC3E}">
        <p14:creationId xmlns:p14="http://schemas.microsoft.com/office/powerpoint/2010/main" val="2800945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42</a:t>
            </a:fld>
            <a:endParaRPr lang="en-US"/>
          </a:p>
        </p:txBody>
      </p:sp>
    </p:spTree>
    <p:extLst>
      <p:ext uri="{BB962C8B-B14F-4D97-AF65-F5344CB8AC3E}">
        <p14:creationId xmlns:p14="http://schemas.microsoft.com/office/powerpoint/2010/main" val="8433385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UR expresses the predictability tradeoff between two measurements for any single state in the theory.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Contextuality requires at least 4 states (and two </a:t>
            </a:r>
            <a:r>
              <a:rPr lang="en-US" dirty="0" err="1"/>
              <a:t>tomographically</a:t>
            </a:r>
            <a:r>
              <a:rPr lang="en-US" dirty="0"/>
              <a:t> complete measurements like X and Z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What would you do? </a:t>
            </a:r>
            <a:r>
              <a:rPr lang="en-US" dirty="0"/>
              <a:t>SYNCHRONIZE WITH THE AUDIENCE.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you think, what we should do, we should consider states that satisfy some symmetry condition such that there exist other states with same predictabilities that give operational equivalences. More precisely,… </a:t>
            </a:r>
          </a:p>
        </p:txBody>
      </p:sp>
      <p:sp>
        <p:nvSpPr>
          <p:cNvPr id="4" name="Slide Number Placeholder 3"/>
          <p:cNvSpPr>
            <a:spLocks noGrp="1"/>
          </p:cNvSpPr>
          <p:nvPr>
            <p:ph type="sldNum" sz="quarter" idx="5"/>
          </p:nvPr>
        </p:nvSpPr>
        <p:spPr/>
        <p:txBody>
          <a:bodyPr/>
          <a:lstStyle/>
          <a:p>
            <a:fld id="{33C5B7F1-303F-4B4B-823C-C49003EF8ADF}" type="slidenum">
              <a:rPr lang="en-US" smtClean="0"/>
              <a:t>43</a:t>
            </a:fld>
            <a:endParaRPr lang="en-US"/>
          </a:p>
        </p:txBody>
      </p:sp>
    </p:spTree>
    <p:extLst>
      <p:ext uri="{BB962C8B-B14F-4D97-AF65-F5344CB8AC3E}">
        <p14:creationId xmlns:p14="http://schemas.microsoft.com/office/powerpoint/2010/main" val="30129031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err="1"/>
              <a:t>Consider</a:t>
            </a:r>
            <a:r>
              <a:rPr lang="it-IT" sz="1200" dirty="0"/>
              <a:t> </a:t>
            </a:r>
            <a:r>
              <a:rPr lang="it-IT" sz="1200" dirty="0" err="1"/>
              <a:t>operational</a:t>
            </a:r>
            <a:r>
              <a:rPr lang="it-IT" sz="1200" dirty="0"/>
              <a:t> </a:t>
            </a:r>
            <a:r>
              <a:rPr lang="it-IT" sz="1200" dirty="0" err="1"/>
              <a:t>theories</a:t>
            </a:r>
            <a:r>
              <a:rPr lang="it-IT" sz="1200" dirty="0"/>
              <a:t> with a </a:t>
            </a:r>
            <a:r>
              <a:rPr lang="it-IT" sz="1200" dirty="0" err="1"/>
              <a:t>pair</a:t>
            </a:r>
            <a:r>
              <a:rPr lang="it-IT" sz="1200" dirty="0"/>
              <a:t> of joint </a:t>
            </a:r>
            <a:r>
              <a:rPr lang="it-IT" sz="1200" dirty="0" err="1"/>
              <a:t>measurements</a:t>
            </a:r>
            <a:r>
              <a:rPr lang="it-IT" sz="1200" dirty="0"/>
              <a:t>, </a:t>
            </a:r>
            <a:r>
              <a:rPr lang="it-IT" sz="1200" dirty="0" err="1"/>
              <a:t>denoted</a:t>
            </a:r>
            <a:r>
              <a:rPr lang="it-IT" sz="1200" dirty="0"/>
              <a:t> X,Z, and a state </a:t>
            </a:r>
            <a:r>
              <a:rPr lang="it-IT" sz="1200" dirty="0" err="1"/>
              <a:t>that</a:t>
            </a:r>
            <a:r>
              <a:rPr lang="it-IT" sz="1200" dirty="0"/>
              <a:t> </a:t>
            </a:r>
            <a:r>
              <a:rPr lang="it-IT" sz="1200" dirty="0" err="1"/>
              <a:t>satisfies</a:t>
            </a:r>
            <a:r>
              <a:rPr lang="it-IT" sz="1200" dirty="0"/>
              <a:t> the </a:t>
            </a:r>
            <a:r>
              <a:rPr lang="it-IT" sz="1200" dirty="0" err="1"/>
              <a:t>condition</a:t>
            </a:r>
            <a:r>
              <a:rPr lang="it-IT" sz="1200" dirty="0"/>
              <a:t> of  A12 </a:t>
            </a:r>
            <a:r>
              <a:rPr lang="it-IT" sz="1200" dirty="0" err="1"/>
              <a:t>orbit</a:t>
            </a:r>
            <a:r>
              <a:rPr lang="it-IT" sz="1200" dirty="0"/>
              <a:t> </a:t>
            </a:r>
            <a:r>
              <a:rPr lang="it-IT" sz="1200" dirty="0" err="1"/>
              <a:t>realizability</a:t>
            </a:r>
            <a:r>
              <a:rPr lang="it-IT"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44</a:t>
            </a:fld>
            <a:endParaRPr lang="en-US"/>
          </a:p>
        </p:txBody>
      </p:sp>
    </p:spTree>
    <p:extLst>
      <p:ext uri="{BB962C8B-B14F-4D97-AF65-F5344CB8AC3E}">
        <p14:creationId xmlns:p14="http://schemas.microsoft.com/office/powerpoint/2010/main" val="3373592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i.e. there exists other states (at least other 3) that have the same predictabilities, in modulus, for X and Z. Other states manifest those predictabilities, so they also show the same uncertainty relation!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i.e. among these states there are at least 3 with which the state can have operational equivalence. Moreover, among these states there are operational equivalences.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 state that satisfies these we say that it satisfies A12 orbit realizability.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they lie in a rectangle in a plane parallel to the ZX plane. These vertices are the orbit of the original state under the action of the symmetry group of a rectangle under reflections, the </a:t>
            </a:r>
            <a:r>
              <a:rPr lang="en-US" dirty="0" err="1"/>
              <a:t>Coxeter</a:t>
            </a:r>
            <a:r>
              <a:rPr lang="en-US" dirty="0"/>
              <a:t> group  A21. That’s why the name.  </a:t>
            </a:r>
            <a:br>
              <a:rPr lang="en-US" dirty="0"/>
            </a:br>
            <a:r>
              <a:rPr lang="en-US" dirty="0"/>
              <a:t>Basically it’s a rectangle condition. </a:t>
            </a:r>
            <a:r>
              <a:rPr lang="en-US" b="0" dirty="0"/>
              <a:t>QUANTUM THEORY SATISFIES A12 SYMMETRY CONDITION.</a:t>
            </a:r>
          </a:p>
        </p:txBody>
      </p:sp>
      <p:sp>
        <p:nvSpPr>
          <p:cNvPr id="4" name="Slide Number Placeholder 3"/>
          <p:cNvSpPr>
            <a:spLocks noGrp="1"/>
          </p:cNvSpPr>
          <p:nvPr>
            <p:ph type="sldNum" sz="quarter" idx="5"/>
          </p:nvPr>
        </p:nvSpPr>
        <p:spPr/>
        <p:txBody>
          <a:bodyPr/>
          <a:lstStyle/>
          <a:p>
            <a:fld id="{33C5B7F1-303F-4B4B-823C-C49003EF8ADF}" type="slidenum">
              <a:rPr lang="en-US" smtClean="0"/>
              <a:t>45</a:t>
            </a:fld>
            <a:endParaRPr lang="en-US"/>
          </a:p>
        </p:txBody>
      </p:sp>
    </p:spTree>
    <p:extLst>
      <p:ext uri="{BB962C8B-B14F-4D97-AF65-F5344CB8AC3E}">
        <p14:creationId xmlns:p14="http://schemas.microsoft.com/office/powerpoint/2010/main" val="22433801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all satisfy apart from simplicial. The set of states satisfying the A12 symmetry forms an octahedron inside the tetrahedron, whose vertices are at the midpoints of the edges, i.e. the stabilizer octahedron.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vertices of the tetrahedron do not satisfy the symmetry, as they don’t manifest operational equivalences.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however, that our result applies to any theory with some state having A12 symmetry. Not only the theories that have all states satisfying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Thanks Giovanni for the very nice figures.</a:t>
            </a:r>
          </a:p>
        </p:txBody>
      </p:sp>
      <p:sp>
        <p:nvSpPr>
          <p:cNvPr id="4" name="Slide Number Placeholder 3"/>
          <p:cNvSpPr>
            <a:spLocks noGrp="1"/>
          </p:cNvSpPr>
          <p:nvPr>
            <p:ph type="sldNum" sz="quarter" idx="5"/>
          </p:nvPr>
        </p:nvSpPr>
        <p:spPr/>
        <p:txBody>
          <a:bodyPr/>
          <a:lstStyle/>
          <a:p>
            <a:fld id="{33C5B7F1-303F-4B4B-823C-C49003EF8ADF}" type="slidenum">
              <a:rPr lang="en-US" smtClean="0"/>
              <a:t>46</a:t>
            </a:fld>
            <a:endParaRPr lang="en-US"/>
          </a:p>
        </p:txBody>
      </p:sp>
    </p:spTree>
    <p:extLst>
      <p:ext uri="{BB962C8B-B14F-4D97-AF65-F5344CB8AC3E}">
        <p14:creationId xmlns:p14="http://schemas.microsoft.com/office/powerpoint/2010/main" val="3019779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For all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noncontextuality implies the functional form of the uncertainty relation to be below a linear curve.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we have this tradeoff that becomes a noncontextuality inequality.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 doing the proof. </a:t>
            </a:r>
            <a:r>
              <a:rPr lang="en-US" b="0" dirty="0"/>
              <a:t>It’s easily followable in the paper. It just consists of choosing a smart parametrization of the ontic space, implement the A12 orbit realizability conditions, noncontextuality and use some simple algebra.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Noise robust. It can be tested experimentally.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In an </a:t>
            </a:r>
            <a:r>
              <a:rPr lang="it-IT" sz="1200" dirty="0" err="1"/>
              <a:t>operational</a:t>
            </a:r>
            <a:r>
              <a:rPr lang="it-IT" sz="1200" dirty="0"/>
              <a:t> </a:t>
            </a:r>
            <a:r>
              <a:rPr lang="it-IT" sz="1200" dirty="0" err="1"/>
              <a:t>theory</a:t>
            </a:r>
            <a:r>
              <a:rPr lang="it-IT" sz="1200" dirty="0"/>
              <a:t>, for a state </a:t>
            </a:r>
            <a:r>
              <a:rPr lang="it-IT" sz="1200" dirty="0" err="1"/>
              <a:t>satisfyin</a:t>
            </a:r>
            <a:r>
              <a:rPr lang="it-IT" sz="1200" dirty="0"/>
              <a:t> A12 </a:t>
            </a:r>
            <a:r>
              <a:rPr lang="it-IT" sz="1200" dirty="0" err="1"/>
              <a:t>orbit</a:t>
            </a:r>
            <a:r>
              <a:rPr lang="it-IT" sz="1200" dirty="0"/>
              <a:t> </a:t>
            </a:r>
            <a:r>
              <a:rPr lang="it-IT" sz="1200" dirty="0" err="1"/>
              <a:t>realizability</a:t>
            </a:r>
            <a:r>
              <a:rPr lang="it-IT" sz="1200" dirty="0"/>
              <a:t> </a:t>
            </a:r>
            <a:r>
              <a:rPr lang="it-IT" sz="1200" b="1" dirty="0"/>
              <a:t>with </a:t>
            </a:r>
            <a:r>
              <a:rPr lang="it-IT" sz="1200" b="1" dirty="0" err="1"/>
              <a:t>respect</a:t>
            </a:r>
            <a:r>
              <a:rPr lang="it-IT" sz="1200" b="1" dirty="0"/>
              <a:t> to a </a:t>
            </a:r>
            <a:r>
              <a:rPr lang="it-IT" sz="1200" b="1" dirty="0" err="1"/>
              <a:t>pair</a:t>
            </a:r>
            <a:r>
              <a:rPr lang="it-IT" sz="1200" b="1" dirty="0"/>
              <a:t> of </a:t>
            </a:r>
            <a:r>
              <a:rPr lang="it-IT" sz="1200" b="1" dirty="0" err="1"/>
              <a:t>binary</a:t>
            </a:r>
            <a:r>
              <a:rPr lang="it-IT" sz="1200" b="1" dirty="0"/>
              <a:t> </a:t>
            </a:r>
            <a:r>
              <a:rPr lang="it-IT" sz="1200" b="1" dirty="0" err="1"/>
              <a:t>outcome</a:t>
            </a:r>
            <a:r>
              <a:rPr lang="it-IT" sz="1200" b="1" dirty="0"/>
              <a:t> </a:t>
            </a:r>
            <a:r>
              <a:rPr lang="it-IT" sz="1200" b="1" dirty="0" err="1"/>
              <a:t>measurements</a:t>
            </a:r>
            <a:r>
              <a:rPr lang="it-IT" sz="1200" b="1" dirty="0"/>
              <a:t>, </a:t>
            </a:r>
            <a:r>
              <a:rPr lang="it-IT" sz="1200" b="1" dirty="0" err="1"/>
              <a:t>that</a:t>
            </a:r>
            <a:r>
              <a:rPr lang="it-IT" sz="1200" b="1" dirty="0"/>
              <a:t> </a:t>
            </a:r>
            <a:r>
              <a:rPr lang="it-IT" sz="1200" b="1" dirty="0" err="1"/>
              <a:t>we</a:t>
            </a:r>
            <a:r>
              <a:rPr lang="it-IT" sz="1200" b="1" dirty="0"/>
              <a:t> </a:t>
            </a:r>
            <a:r>
              <a:rPr lang="it-IT" sz="1200" b="1" dirty="0" err="1"/>
              <a:t>denote</a:t>
            </a:r>
            <a:r>
              <a:rPr lang="it-IT" sz="1200" b="1" dirty="0"/>
              <a:t> X,Z </a:t>
            </a:r>
            <a:r>
              <a:rPr lang="it-IT" sz="1200" dirty="0"/>
              <a:t>(</a:t>
            </a:r>
            <a:r>
              <a:rPr lang="it-IT" sz="1200" dirty="0" err="1"/>
              <a:t>but</a:t>
            </a:r>
            <a:r>
              <a:rPr lang="it-IT" sz="1200" dirty="0"/>
              <a:t> </a:t>
            </a:r>
            <a:r>
              <a:rPr lang="it-IT" sz="1200" dirty="0" err="1"/>
              <a:t>don’t</a:t>
            </a:r>
            <a:r>
              <a:rPr lang="it-IT" sz="1200" dirty="0"/>
              <a:t> </a:t>
            </a:r>
            <a:r>
              <a:rPr lang="it-IT" sz="1200" dirty="0" err="1"/>
              <a:t>need</a:t>
            </a:r>
            <a:r>
              <a:rPr lang="it-IT" sz="1200" dirty="0"/>
              <a:t> to be </a:t>
            </a:r>
            <a:r>
              <a:rPr lang="it-IT" sz="1200" dirty="0" err="1"/>
              <a:t>orthogonal</a:t>
            </a:r>
            <a:r>
              <a:rPr lang="it-IT" sz="1200" dirty="0"/>
              <a:t>), </a:t>
            </a:r>
            <a:r>
              <a:rPr lang="it-IT" sz="1200" dirty="0" err="1"/>
              <a:t>then</a:t>
            </a:r>
            <a:r>
              <a:rPr lang="it-IT" sz="1200" dirty="0"/>
              <a:t> </a:t>
            </a:r>
            <a:r>
              <a:rPr lang="it-IT" sz="1200" dirty="0" err="1"/>
              <a:t>noncontextualtiy</a:t>
            </a:r>
            <a:r>
              <a:rPr lang="it-IT" sz="1200" dirty="0"/>
              <a:t> </a:t>
            </a:r>
            <a:r>
              <a:rPr lang="it-IT" sz="1200" dirty="0" err="1"/>
              <a:t>implies</a:t>
            </a:r>
            <a:r>
              <a:rPr lang="it-IT" sz="1200" dirty="0"/>
              <a:t> the </a:t>
            </a:r>
            <a:r>
              <a:rPr lang="it-IT" sz="1200" dirty="0" err="1"/>
              <a:t>tradeoff</a:t>
            </a:r>
            <a:r>
              <a:rPr lang="it-IT" sz="1200" dirty="0"/>
              <a:t> </a:t>
            </a:r>
            <a:r>
              <a:rPr lang="it-IT" sz="1200" dirty="0" err="1"/>
              <a:t>between</a:t>
            </a:r>
            <a:r>
              <a:rPr lang="it-IT" sz="1200" dirty="0"/>
              <a:t> X and </a:t>
            </a:r>
            <a:r>
              <a:rPr lang="it-IT" sz="1200" dirty="0" err="1"/>
              <a:t>Z</a:t>
            </a:r>
            <a:r>
              <a:rPr lang="it-IT" sz="1200" dirty="0"/>
              <a:t> </a:t>
            </a:r>
            <a:r>
              <a:rPr lang="it-IT" sz="1200" dirty="0" err="1"/>
              <a:t>predictabilities</a:t>
            </a:r>
            <a:r>
              <a:rPr lang="it-IT" sz="1200" dirty="0"/>
              <a:t> to be </a:t>
            </a:r>
            <a:r>
              <a:rPr lang="it-IT" sz="1200" dirty="0" err="1"/>
              <a:t>below</a:t>
            </a:r>
            <a:r>
              <a:rPr lang="it-IT" sz="1200" dirty="0"/>
              <a:t> a linear curve.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Also the opposite direction holds.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noncontextuality imposes a nontrivial constraint on the X and Z predictabilities of a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X and Z could also be non-complementary.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UR it’s a NC inequality. It’s not about a single state as you could pick any in the A12 orbit realizability.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Despite our result shows contextuality of a theory whenever you have one state in your theory satisfying the symmetry and </a:t>
            </a:r>
            <a:r>
              <a:rPr lang="en-US" b="1" dirty="0" err="1"/>
              <a:t>s.t.</a:t>
            </a:r>
            <a:r>
              <a:rPr lang="en-US" b="1" dirty="0"/>
              <a:t> the bound is violated,  our result has </a:t>
            </a:r>
            <a:r>
              <a:rPr lang="en-US" b="1" u="sng" dirty="0"/>
              <a:t>deeper significance </a:t>
            </a:r>
            <a:r>
              <a:rPr lang="en-US" b="1" dirty="0"/>
              <a:t>for theories where all states satisfy the symmetry.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difference with before is that now the right one is an uncertainty relation, as it applies for any state in the theory. And it is also a noncontextuality inequality.</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For </a:t>
            </a:r>
            <a:r>
              <a:rPr lang="it-IT" sz="1200" dirty="0" err="1"/>
              <a:t>theories</a:t>
            </a:r>
            <a:r>
              <a:rPr lang="it-IT" sz="1200" dirty="0"/>
              <a:t> </a:t>
            </a:r>
            <a:r>
              <a:rPr lang="it-IT" sz="1200" dirty="0" err="1"/>
              <a:t>that</a:t>
            </a:r>
            <a:r>
              <a:rPr lang="it-IT" sz="1200" dirty="0"/>
              <a:t> </a:t>
            </a:r>
            <a:r>
              <a:rPr lang="it-IT" sz="1200" dirty="0" err="1"/>
              <a:t>have</a:t>
            </a:r>
            <a:r>
              <a:rPr lang="it-IT" sz="1200" dirty="0"/>
              <a:t>                            </a:t>
            </a:r>
            <a:r>
              <a:rPr lang="it-IT" sz="1200" i="1" dirty="0" err="1"/>
              <a:t>noncontextuality</a:t>
            </a:r>
            <a:r>
              <a:rPr lang="it-IT" sz="1200" dirty="0"/>
              <a:t> </a:t>
            </a:r>
            <a:r>
              <a:rPr lang="it-IT" sz="1200" dirty="0" err="1"/>
              <a:t>implies</a:t>
            </a:r>
            <a:r>
              <a:rPr lang="it-IT" sz="1200" dirty="0"/>
              <a:t> a </a:t>
            </a:r>
            <a:r>
              <a:rPr lang="it-IT" sz="1200" dirty="0" err="1"/>
              <a:t>bound</a:t>
            </a:r>
            <a:r>
              <a:rPr lang="it-IT" sz="1200" dirty="0"/>
              <a:t> on the </a:t>
            </a:r>
            <a:r>
              <a:rPr lang="it-IT" sz="1200" dirty="0" err="1"/>
              <a:t>form</a:t>
            </a:r>
            <a:r>
              <a:rPr lang="it-IT" sz="1200" dirty="0"/>
              <a:t> of the </a:t>
            </a:r>
            <a:r>
              <a:rPr lang="it-IT" sz="1200" i="1" dirty="0" err="1"/>
              <a:t>uncertainty</a:t>
            </a:r>
            <a:r>
              <a:rPr lang="it-IT" sz="1200" dirty="0"/>
              <a:t> </a:t>
            </a:r>
            <a:r>
              <a:rPr lang="it-IT" sz="1200" i="1" dirty="0"/>
              <a:t>relation</a:t>
            </a:r>
            <a:r>
              <a:rPr lang="it-IT"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lide Number Placeholder 3"/>
          <p:cNvSpPr>
            <a:spLocks noGrp="1"/>
          </p:cNvSpPr>
          <p:nvPr>
            <p:ph type="sldNum" sz="quarter" idx="5"/>
          </p:nvPr>
        </p:nvSpPr>
        <p:spPr/>
        <p:txBody>
          <a:bodyPr/>
          <a:lstStyle/>
          <a:p>
            <a:fld id="{33C5B7F1-303F-4B4B-823C-C49003EF8ADF}" type="slidenum">
              <a:rPr lang="en-US" smtClean="0"/>
              <a:t>47</a:t>
            </a:fld>
            <a:endParaRPr lang="en-US"/>
          </a:p>
        </p:txBody>
      </p:sp>
    </p:spTree>
    <p:extLst>
      <p:ext uri="{BB962C8B-B14F-4D97-AF65-F5344CB8AC3E}">
        <p14:creationId xmlns:p14="http://schemas.microsoft.com/office/powerpoint/2010/main" val="40396879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noncontextuality implies the functional form of the uncertainty relation to be below a linear curve.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Notice that the NC bound intersects the quantum ZX UR only for X=1 and Z=0 or vice versa. This is what happens in the toy theory. Max predictability of X and zero of Z or vice versa. Otherwise the qubit can violate the bound and indeed shows contextuality.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Stabilizer UR as noncontextuality inequality.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Qubit maximum violation of the bound is sqrt{2} and </a:t>
            </a:r>
            <a:r>
              <a:rPr lang="en-US" b="1" dirty="0" err="1"/>
              <a:t>gbit</a:t>
            </a:r>
            <a:r>
              <a:rPr lang="en-US" b="1" dirty="0"/>
              <a:t> is 2. Geometrically easy to see.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err="1"/>
              <a:t>Notice</a:t>
            </a:r>
            <a:r>
              <a:rPr lang="it-IT" b="1" dirty="0"/>
              <a:t> </a:t>
            </a:r>
            <a:r>
              <a:rPr lang="it-IT" b="1" dirty="0" err="1"/>
              <a:t>that</a:t>
            </a:r>
            <a:r>
              <a:rPr lang="it-IT" b="1" dirty="0"/>
              <a:t> in the case of the </a:t>
            </a:r>
            <a:r>
              <a:rPr lang="it-IT" b="1" dirty="0" err="1"/>
              <a:t>simplicial</a:t>
            </a:r>
            <a:r>
              <a:rPr lang="it-IT" b="1" dirty="0"/>
              <a:t> </a:t>
            </a:r>
            <a:r>
              <a:rPr lang="it-IT" b="1" dirty="0" err="1"/>
              <a:t>theory</a:t>
            </a:r>
            <a:r>
              <a:rPr lang="it-IT" b="1" dirty="0"/>
              <a:t>, </a:t>
            </a:r>
            <a:r>
              <a:rPr lang="it-IT" b="1" dirty="0" err="1"/>
              <a:t>our</a:t>
            </a:r>
            <a:r>
              <a:rPr lang="it-IT" b="1" dirty="0"/>
              <a:t> </a:t>
            </a:r>
            <a:r>
              <a:rPr lang="it-IT" b="1" dirty="0" err="1"/>
              <a:t>bound</a:t>
            </a:r>
            <a:r>
              <a:rPr lang="it-IT" b="1" dirty="0"/>
              <a:t> </a:t>
            </a:r>
            <a:r>
              <a:rPr lang="it-IT" b="1" dirty="0" err="1"/>
              <a:t>is</a:t>
            </a:r>
            <a:r>
              <a:rPr lang="it-IT" b="1" dirty="0"/>
              <a:t> </a:t>
            </a:r>
            <a:r>
              <a:rPr lang="it-IT" b="1" dirty="0" err="1"/>
              <a:t>not</a:t>
            </a:r>
            <a:r>
              <a:rPr lang="it-IT" b="1" dirty="0"/>
              <a:t> a </a:t>
            </a:r>
            <a:r>
              <a:rPr lang="it-IT" b="1" dirty="0" err="1"/>
              <a:t>universal</a:t>
            </a:r>
            <a:r>
              <a:rPr lang="it-IT" b="1" dirty="0"/>
              <a:t> </a:t>
            </a:r>
            <a:r>
              <a:rPr lang="it-IT" b="1" dirty="0" err="1"/>
              <a:t>constraint</a:t>
            </a:r>
            <a:r>
              <a:rPr lang="it-IT" b="1" dirty="0"/>
              <a:t> on the </a:t>
            </a:r>
            <a:r>
              <a:rPr lang="it-IT" b="1" dirty="0" err="1"/>
              <a:t>predictabilities</a:t>
            </a:r>
            <a:r>
              <a:rPr lang="it-IT" b="1" dirty="0"/>
              <a:t> of the </a:t>
            </a:r>
            <a:r>
              <a:rPr lang="it-IT" b="1" dirty="0" err="1"/>
              <a:t>theory</a:t>
            </a:r>
            <a:r>
              <a:rPr lang="it-IT" b="1" dirty="0"/>
              <a:t>. </a:t>
            </a:r>
            <a:r>
              <a:rPr lang="it-IT" b="1" dirty="0" err="1"/>
              <a:t>Only</a:t>
            </a:r>
            <a:r>
              <a:rPr lang="it-IT" b="1" dirty="0"/>
              <a:t> in the subset of </a:t>
            </a:r>
            <a:r>
              <a:rPr lang="it-IT" b="1" dirty="0" err="1"/>
              <a:t>states</a:t>
            </a:r>
            <a:r>
              <a:rPr lang="it-IT" b="1" dirty="0"/>
              <a:t> </a:t>
            </a:r>
            <a:r>
              <a:rPr lang="it-IT" b="1" dirty="0" err="1"/>
              <a:t>that</a:t>
            </a:r>
            <a:r>
              <a:rPr lang="it-IT" b="1" dirty="0"/>
              <a:t> </a:t>
            </a:r>
            <a:r>
              <a:rPr lang="it-IT" b="1" dirty="0" err="1"/>
              <a:t>satisfy</a:t>
            </a:r>
            <a:r>
              <a:rPr lang="it-IT" b="1" dirty="0"/>
              <a:t> the </a:t>
            </a:r>
            <a:r>
              <a:rPr lang="it-IT" b="1" dirty="0" err="1"/>
              <a:t>symmetry</a:t>
            </a:r>
            <a:r>
              <a:rPr lang="it-IT" b="1" dirty="0"/>
              <a:t>, and </a:t>
            </a:r>
            <a:r>
              <a:rPr lang="it-IT" b="1" dirty="0" err="1"/>
              <a:t>that</a:t>
            </a:r>
            <a:r>
              <a:rPr lang="it-IT" b="1" dirty="0"/>
              <a:t> </a:t>
            </a:r>
            <a:r>
              <a:rPr lang="it-IT" b="1" dirty="0" err="1"/>
              <a:t>indeed</a:t>
            </a:r>
            <a:r>
              <a:rPr lang="it-IT" b="1" dirty="0"/>
              <a:t> </a:t>
            </a:r>
            <a:r>
              <a:rPr lang="it-IT" b="1" dirty="0" err="1"/>
              <a:t>satisfy</a:t>
            </a:r>
            <a:r>
              <a:rPr lang="it-IT" b="1" dirty="0"/>
              <a:t> </a:t>
            </a:r>
            <a:r>
              <a:rPr lang="it-IT" b="1" dirty="0" err="1"/>
              <a:t>our</a:t>
            </a:r>
            <a:r>
              <a:rPr lang="it-IT" b="1" dirty="0"/>
              <a:t> </a:t>
            </a:r>
            <a:r>
              <a:rPr lang="it-IT" b="1" dirty="0" err="1"/>
              <a:t>bound</a:t>
            </a:r>
            <a:r>
              <a:rPr lang="it-IT" b="1" dirty="0"/>
              <a:t>, </a:t>
            </a:r>
            <a:r>
              <a:rPr lang="it-IT" b="1" dirty="0" err="1"/>
              <a:t>consistently</a:t>
            </a:r>
            <a:r>
              <a:rPr lang="it-IT" b="1" dirty="0"/>
              <a:t> with the </a:t>
            </a:r>
            <a:r>
              <a:rPr lang="it-IT" b="1" dirty="0" err="1"/>
              <a:t>fact</a:t>
            </a:r>
            <a:r>
              <a:rPr lang="it-IT" b="1" dirty="0"/>
              <a:t> </a:t>
            </a:r>
            <a:r>
              <a:rPr lang="it-IT" b="1" dirty="0" err="1"/>
              <a:t>that</a:t>
            </a:r>
            <a:r>
              <a:rPr lang="it-IT" b="1" dirty="0"/>
              <a:t> the </a:t>
            </a:r>
            <a:r>
              <a:rPr lang="it-IT" b="1" dirty="0" err="1"/>
              <a:t>simplicial</a:t>
            </a:r>
            <a:r>
              <a:rPr lang="it-IT" b="1" dirty="0"/>
              <a:t> </a:t>
            </a:r>
            <a:r>
              <a:rPr lang="it-IT" b="1" dirty="0" err="1"/>
              <a:t>theory</a:t>
            </a:r>
            <a:r>
              <a:rPr lang="it-IT" b="1" dirty="0"/>
              <a:t> </a:t>
            </a:r>
            <a:r>
              <a:rPr lang="it-IT" b="1" dirty="0" err="1"/>
              <a:t>admit</a:t>
            </a:r>
            <a:r>
              <a:rPr lang="it-IT" b="1" dirty="0"/>
              <a:t> of a </a:t>
            </a:r>
            <a:r>
              <a:rPr lang="it-IT" b="1" dirty="0" err="1"/>
              <a:t>noncontextual</a:t>
            </a:r>
            <a:r>
              <a:rPr lang="it-IT" b="1" dirty="0"/>
              <a:t>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a:t>The </a:t>
            </a:r>
            <a:r>
              <a:rPr lang="it-IT" b="1" dirty="0" err="1"/>
              <a:t>vertices</a:t>
            </a:r>
            <a:r>
              <a:rPr lang="it-IT" b="1" dirty="0"/>
              <a:t>, </a:t>
            </a:r>
            <a:r>
              <a:rPr lang="it-IT" b="1" dirty="0" err="1"/>
              <a:t>that</a:t>
            </a:r>
            <a:r>
              <a:rPr lang="it-IT" b="1" dirty="0"/>
              <a:t> </a:t>
            </a:r>
            <a:r>
              <a:rPr lang="it-IT" b="1" dirty="0" err="1"/>
              <a:t>allow</a:t>
            </a:r>
            <a:r>
              <a:rPr lang="it-IT" b="1" dirty="0"/>
              <a:t> to beat </a:t>
            </a:r>
            <a:r>
              <a:rPr lang="it-IT" b="1" dirty="0" err="1"/>
              <a:t>our</a:t>
            </a:r>
            <a:r>
              <a:rPr lang="it-IT" b="1" dirty="0"/>
              <a:t> </a:t>
            </a:r>
            <a:r>
              <a:rPr lang="it-IT" b="1" dirty="0" err="1"/>
              <a:t>bound</a:t>
            </a:r>
            <a:r>
              <a:rPr lang="it-IT" b="1" dirty="0"/>
              <a:t> and </a:t>
            </a:r>
            <a:r>
              <a:rPr lang="it-IT" b="1" dirty="0" err="1"/>
              <a:t>provide</a:t>
            </a:r>
            <a:r>
              <a:rPr lang="it-IT" b="1" dirty="0"/>
              <a:t> the UR for the </a:t>
            </a:r>
            <a:r>
              <a:rPr lang="it-IT" b="1" dirty="0" err="1"/>
              <a:t>simplicial</a:t>
            </a:r>
            <a:r>
              <a:rPr lang="it-IT" b="1" dirty="0"/>
              <a:t> </a:t>
            </a:r>
            <a:r>
              <a:rPr lang="it-IT" b="1" dirty="0" err="1"/>
              <a:t>theory</a:t>
            </a:r>
            <a:r>
              <a:rPr lang="it-IT" b="1" dirty="0"/>
              <a:t>, do </a:t>
            </a:r>
            <a:r>
              <a:rPr lang="it-IT" b="1" dirty="0" err="1"/>
              <a:t>not</a:t>
            </a:r>
            <a:r>
              <a:rPr lang="it-IT" b="1" dirty="0"/>
              <a:t> </a:t>
            </a:r>
            <a:r>
              <a:rPr lang="it-IT" b="1" dirty="0" err="1"/>
              <a:t>satisfy</a:t>
            </a:r>
            <a:r>
              <a:rPr lang="it-IT" b="1" dirty="0"/>
              <a:t> the </a:t>
            </a:r>
            <a:r>
              <a:rPr lang="it-IT" b="1" dirty="0" err="1"/>
              <a:t>symmetry</a:t>
            </a:r>
            <a:r>
              <a:rPr lang="it-IT" b="1" dirty="0"/>
              <a:t> and so are </a:t>
            </a:r>
            <a:r>
              <a:rPr lang="it-IT" b="1" dirty="0" err="1"/>
              <a:t>not</a:t>
            </a:r>
            <a:r>
              <a:rPr lang="it-IT" b="1" dirty="0"/>
              <a:t> </a:t>
            </a:r>
            <a:r>
              <a:rPr lang="it-IT" b="1" dirty="0" err="1"/>
              <a:t>subjected</a:t>
            </a:r>
            <a:r>
              <a:rPr lang="it-IT" b="1" dirty="0"/>
              <a:t> to </a:t>
            </a:r>
            <a:r>
              <a:rPr lang="it-IT" b="1" dirty="0" err="1"/>
              <a:t>our</a:t>
            </a:r>
            <a:r>
              <a:rPr lang="it-IT" b="1" dirty="0"/>
              <a:t> </a:t>
            </a:r>
            <a:r>
              <a:rPr lang="it-IT" b="1" dirty="0" err="1"/>
              <a:t>result</a:t>
            </a:r>
            <a:r>
              <a:rPr lang="it-IT"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b="1"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b="1" dirty="0" err="1"/>
              <a:t>Cyrill</a:t>
            </a:r>
            <a:r>
              <a:rPr lang="it-IT" b="1" dirty="0"/>
              <a:t>: </a:t>
            </a:r>
            <a:r>
              <a:rPr lang="it-IT" b="1" dirty="0" err="1"/>
              <a:t>maybe</a:t>
            </a:r>
            <a:r>
              <a:rPr lang="it-IT" b="1" dirty="0"/>
              <a:t> for non-</a:t>
            </a:r>
            <a:r>
              <a:rPr lang="it-IT" b="1" dirty="0" err="1"/>
              <a:t>orthogonal</a:t>
            </a:r>
            <a:r>
              <a:rPr lang="it-IT" b="1" dirty="0"/>
              <a:t> </a:t>
            </a:r>
            <a:r>
              <a:rPr lang="it-IT" b="1" dirty="0" err="1"/>
              <a:t>measurements</a:t>
            </a:r>
            <a:r>
              <a:rPr lang="it-IT" b="1" dirty="0"/>
              <a:t> the </a:t>
            </a:r>
            <a:r>
              <a:rPr lang="it-IT" b="1" dirty="0" err="1"/>
              <a:t>bound</a:t>
            </a:r>
            <a:r>
              <a:rPr lang="it-IT" b="1" dirty="0"/>
              <a:t> </a:t>
            </a:r>
            <a:r>
              <a:rPr lang="it-IT" b="1" dirty="0" err="1"/>
              <a:t>is</a:t>
            </a:r>
            <a:r>
              <a:rPr lang="it-IT" b="1" dirty="0"/>
              <a:t> </a:t>
            </a:r>
            <a:r>
              <a:rPr lang="it-IT" b="1" dirty="0" err="1"/>
              <a:t>even</a:t>
            </a:r>
            <a:r>
              <a:rPr lang="it-IT" b="1" dirty="0"/>
              <a:t> </a:t>
            </a:r>
            <a:r>
              <a:rPr lang="it-IT" b="1" dirty="0" err="1"/>
              <a:t>smaller</a:t>
            </a:r>
            <a:r>
              <a:rPr lang="it-IT" b="1" dirty="0"/>
              <a:t>, e.g. ,  |&lt;M1&gt;| + |&lt;M2&gt;| &lt;=</a:t>
            </a:r>
            <a:r>
              <a:rPr lang="it-IT" b="1" dirty="0" err="1"/>
              <a:t>sqrt</a:t>
            </a:r>
            <a:r>
              <a:rPr lang="it-IT" b="1" dirty="0"/>
              <a:t>(1 – </a:t>
            </a:r>
            <a:r>
              <a:rPr lang="it-IT" b="1" dirty="0" err="1"/>
              <a:t>sqrt</a:t>
            </a:r>
            <a:r>
              <a:rPr lang="it-IT" b="1" dirty="0"/>
              <a:t>(M1.M2)^2)</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33C5B7F1-303F-4B4B-823C-C49003EF8ADF}" type="slidenum">
              <a:rPr lang="en-US" smtClean="0"/>
              <a:t>48</a:t>
            </a:fld>
            <a:endParaRPr lang="en-US"/>
          </a:p>
        </p:txBody>
      </p:sp>
    </p:spTree>
    <p:extLst>
      <p:ext uri="{BB962C8B-B14F-4D97-AF65-F5344CB8AC3E}">
        <p14:creationId xmlns:p14="http://schemas.microsoft.com/office/powerpoint/2010/main" val="796081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at a foundations conference. So I think it’s good to spend some time on which criteria constitute a good notion of classicality. </a:t>
            </a:r>
          </a:p>
          <a:p>
            <a:endParaRPr lang="en-US" b="0" dirty="0"/>
          </a:p>
          <a:p>
            <a:r>
              <a:rPr lang="en-US" b="0" dirty="0"/>
              <a:t>Having in mind that we want to understand the conceptual innovation of quantum theory with respect to the classical worldview with it. So distill the mysterious aspect, the essence of quantum theory with it.</a:t>
            </a:r>
          </a:p>
        </p:txBody>
      </p:sp>
      <p:sp>
        <p:nvSpPr>
          <p:cNvPr id="4" name="Slide Number Placeholder 3"/>
          <p:cNvSpPr>
            <a:spLocks noGrp="1"/>
          </p:cNvSpPr>
          <p:nvPr>
            <p:ph type="sldNum" sz="quarter" idx="5"/>
          </p:nvPr>
        </p:nvSpPr>
        <p:spPr/>
        <p:txBody>
          <a:bodyPr/>
          <a:lstStyle/>
          <a:p>
            <a:fld id="{33C5B7F1-303F-4B4B-823C-C49003EF8ADF}" type="slidenum">
              <a:rPr lang="en-US" smtClean="0"/>
              <a:t>4</a:t>
            </a:fld>
            <a:endParaRPr lang="en-US"/>
          </a:p>
        </p:txBody>
      </p:sp>
    </p:spTree>
    <p:extLst>
      <p:ext uri="{BB962C8B-B14F-4D97-AF65-F5344CB8AC3E}">
        <p14:creationId xmlns:p14="http://schemas.microsoft.com/office/powerpoint/2010/main" val="219485206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And so if we come back to the original question “</a:t>
            </a:r>
            <a:r>
              <a:rPr lang="en-US" sz="1200" dirty="0" err="1"/>
              <a:t>bla</a:t>
            </a:r>
            <a:r>
              <a:rPr lang="en-US" sz="1200" dirty="0"/>
              <a:t> </a:t>
            </a:r>
            <a:r>
              <a:rPr lang="en-US" sz="1200" dirty="0" err="1"/>
              <a:t>bla</a:t>
            </a:r>
            <a:r>
              <a:rPr lang="en-US" sz="1200" dirty="0"/>
              <a:t>” the answer is that such an aspect 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 the mere existence of 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Under the condition of  A1^2 orbit realizability noncontextuality bounds the functional form of the ZX predictability tradeoff below a linear curve. </a:t>
            </a:r>
            <a:endParaRPr lang="en-US" b="0" dirty="0"/>
          </a:p>
          <a:p>
            <a:r>
              <a:rPr lang="en-US" b="0" dirty="0"/>
              <a:t>For theories where this condition applies to all states, the predictability tradeoff is an UR and so it is the functional form of UR that can witness contextuality. </a:t>
            </a:r>
          </a:p>
          <a:p>
            <a:endParaRPr lang="en-US" dirty="0"/>
          </a:p>
          <a:p>
            <a:r>
              <a:rPr lang="en-US" b="1" dirty="0"/>
              <a:t>So coming back to what aspects of uncertainty relations witness </a:t>
            </a:r>
            <a:r>
              <a:rPr lang="en-US" b="1" dirty="0" err="1"/>
              <a:t>nonclassicality</a:t>
            </a:r>
            <a:r>
              <a:rPr lang="en-US" b="1" dirty="0"/>
              <a:t>, the answer is: it is the functional form above the linear curve of quantum UR that captures its </a:t>
            </a:r>
            <a:r>
              <a:rPr lang="en-US" b="1" dirty="0" err="1"/>
              <a:t>nonclassicality</a:t>
            </a:r>
            <a:r>
              <a:rPr lang="en-US" dirty="0"/>
              <a:t>. At least in the sense of contextuality.</a:t>
            </a:r>
          </a:p>
        </p:txBody>
      </p:sp>
      <p:sp>
        <p:nvSpPr>
          <p:cNvPr id="4" name="Slide Number Placeholder 3"/>
          <p:cNvSpPr>
            <a:spLocks noGrp="1"/>
          </p:cNvSpPr>
          <p:nvPr>
            <p:ph type="sldNum" sz="quarter" idx="5"/>
          </p:nvPr>
        </p:nvSpPr>
        <p:spPr/>
        <p:txBody>
          <a:bodyPr/>
          <a:lstStyle/>
          <a:p>
            <a:fld id="{33C5B7F1-303F-4B4B-823C-C49003EF8ADF}" type="slidenum">
              <a:rPr lang="en-US" smtClean="0"/>
              <a:t>49</a:t>
            </a:fld>
            <a:endParaRPr lang="en-US"/>
          </a:p>
        </p:txBody>
      </p:sp>
    </p:spTree>
    <p:extLst>
      <p:ext uri="{BB962C8B-B14F-4D97-AF65-F5344CB8AC3E}">
        <p14:creationId xmlns:p14="http://schemas.microsoft.com/office/powerpoint/2010/main" val="42874682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there’s a surprising consequence associated with this result. </a:t>
            </a:r>
          </a:p>
          <a:p>
            <a:r>
              <a:rPr lang="en-US" dirty="0"/>
              <a:t>It is usually thought that the lack of perfect predictability that witness </a:t>
            </a:r>
            <a:r>
              <a:rPr lang="en-US" dirty="0" err="1"/>
              <a:t>nonclassicality</a:t>
            </a:r>
            <a:r>
              <a:rPr lang="en-US" dirty="0"/>
              <a:t>, e.g. in quantum theory. However if one takes </a:t>
            </a:r>
            <a:r>
              <a:rPr lang="en-US" dirty="0" err="1"/>
              <a:t>nonclassicality</a:t>
            </a:r>
            <a:r>
              <a:rPr lang="en-US" dirty="0"/>
              <a:t> as contextuality, it is quite different. It is the greater joint predictability for states satisfying the A12 symmetry that witness </a:t>
            </a:r>
            <a:r>
              <a:rPr lang="en-US" dirty="0" err="1"/>
              <a:t>nonclassicality</a:t>
            </a:r>
            <a:r>
              <a:rPr lang="en-US" dirty="0"/>
              <a:t>.</a:t>
            </a:r>
          </a:p>
        </p:txBody>
      </p:sp>
      <p:sp>
        <p:nvSpPr>
          <p:cNvPr id="4" name="Slide Number Placeholder 3"/>
          <p:cNvSpPr>
            <a:spLocks noGrp="1"/>
          </p:cNvSpPr>
          <p:nvPr>
            <p:ph type="sldNum" sz="quarter" idx="5"/>
          </p:nvPr>
        </p:nvSpPr>
        <p:spPr/>
        <p:txBody>
          <a:bodyPr/>
          <a:lstStyle/>
          <a:p>
            <a:fld id="{33C5B7F1-303F-4B4B-823C-C49003EF8ADF}" type="slidenum">
              <a:rPr lang="en-US" smtClean="0"/>
              <a:t>50</a:t>
            </a:fld>
            <a:endParaRPr lang="en-US"/>
          </a:p>
        </p:txBody>
      </p:sp>
    </p:spTree>
    <p:extLst>
      <p:ext uri="{BB962C8B-B14F-4D97-AF65-F5344CB8AC3E}">
        <p14:creationId xmlns:p14="http://schemas.microsoft.com/office/powerpoint/2010/main" val="14613794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this result on UR and C I want to go back to the question of what aspects of the phenomenology of interference witness </a:t>
            </a:r>
            <a:r>
              <a:rPr lang="en-US" dirty="0" err="1"/>
              <a:t>nonclassicality</a:t>
            </a:r>
            <a:r>
              <a:rPr lang="en-US" dirty="0"/>
              <a:t>. And firstly, I want to focus on what are aspects of quantum interference that have been considered important and providing a more detailed account of such phenomenology. And one is what is known as wave-particle duality relations.</a:t>
            </a:r>
          </a:p>
          <a:p>
            <a:r>
              <a:rPr lang="en-US" dirty="0"/>
              <a:t>Here we need to focus on aspects that have been considered relevant in the contexts of quantum interference. (Of course it’d be easy to just consider any proof of contextuality on a qubit and map it to the dual-rail qubit. But one would learn very little from this.)</a:t>
            </a:r>
          </a:p>
        </p:txBody>
      </p:sp>
      <p:sp>
        <p:nvSpPr>
          <p:cNvPr id="4" name="Slide Number Placeholder 3"/>
          <p:cNvSpPr>
            <a:spLocks noGrp="1"/>
          </p:cNvSpPr>
          <p:nvPr>
            <p:ph type="sldNum" sz="quarter" idx="5"/>
          </p:nvPr>
        </p:nvSpPr>
        <p:spPr/>
        <p:txBody>
          <a:bodyPr/>
          <a:lstStyle/>
          <a:p>
            <a:fld id="{33C5B7F1-303F-4B4B-823C-C49003EF8ADF}" type="slidenum">
              <a:rPr lang="en-US" smtClean="0"/>
              <a:t>51</a:t>
            </a:fld>
            <a:endParaRPr lang="en-US"/>
          </a:p>
        </p:txBody>
      </p:sp>
    </p:spTree>
    <p:extLst>
      <p:ext uri="{BB962C8B-B14F-4D97-AF65-F5344CB8AC3E}">
        <p14:creationId xmlns:p14="http://schemas.microsoft.com/office/powerpoint/2010/main" val="15583664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b="1" dirty="0"/>
              <a:t>In the </a:t>
            </a:r>
            <a:r>
              <a:rPr lang="it-IT" b="1" dirty="0" err="1"/>
              <a:t>study</a:t>
            </a:r>
            <a:r>
              <a:rPr lang="it-IT" b="1" dirty="0"/>
              <a:t> of quantum </a:t>
            </a:r>
            <a:r>
              <a:rPr lang="it-IT" b="1" dirty="0" err="1"/>
              <a:t>interference</a:t>
            </a:r>
            <a:r>
              <a:rPr lang="it-IT" b="1" dirty="0"/>
              <a:t> WP </a:t>
            </a:r>
            <a:r>
              <a:rPr lang="it-IT" b="1" dirty="0" err="1"/>
              <a:t>duality</a:t>
            </a:r>
            <a:r>
              <a:rPr lang="it-IT" b="1" dirty="0"/>
              <a:t> relations </a:t>
            </a:r>
            <a:r>
              <a:rPr lang="it-IT" b="1" dirty="0" err="1"/>
              <a:t>is</a:t>
            </a:r>
            <a:r>
              <a:rPr lang="it-IT" b="1" dirty="0"/>
              <a:t> </a:t>
            </a:r>
            <a:r>
              <a:rPr lang="it-IT" b="1" dirty="0" err="1"/>
              <a:t>what</a:t>
            </a:r>
            <a:r>
              <a:rPr lang="it-IT" b="1" dirty="0"/>
              <a:t> </a:t>
            </a:r>
            <a:r>
              <a:rPr lang="it-IT" b="1" dirty="0" err="1"/>
              <a:t>constitutes</a:t>
            </a:r>
            <a:r>
              <a:rPr lang="it-IT" b="1" dirty="0"/>
              <a:t> an </a:t>
            </a:r>
            <a:r>
              <a:rPr lang="it-IT" b="1" dirty="0" err="1"/>
              <a:t>aspect</a:t>
            </a:r>
            <a:r>
              <a:rPr lang="it-IT" b="1" dirty="0"/>
              <a:t> of </a:t>
            </a:r>
            <a:r>
              <a:rPr lang="it-IT" b="1" dirty="0" err="1"/>
              <a:t>prior</a:t>
            </a:r>
            <a:r>
              <a:rPr lang="it-IT" b="1" dirty="0"/>
              <a:t> </a:t>
            </a:r>
            <a:r>
              <a:rPr lang="it-IT" b="1" dirty="0" err="1"/>
              <a:t>significance</a:t>
            </a:r>
            <a:r>
              <a:rPr lang="it-IT" b="1" dirty="0"/>
              <a:t>.</a:t>
            </a:r>
          </a:p>
          <a:p>
            <a:r>
              <a:rPr lang="it-IT" dirty="0" err="1"/>
              <a:t>They</a:t>
            </a:r>
            <a:r>
              <a:rPr lang="it-IT" dirty="0"/>
              <a:t> </a:t>
            </a:r>
            <a:r>
              <a:rPr lang="it-IT" dirty="0" err="1"/>
              <a:t>quantify</a:t>
            </a:r>
            <a:r>
              <a:rPr lang="it-IT" dirty="0"/>
              <a:t>…</a:t>
            </a:r>
          </a:p>
          <a:p>
            <a:endParaRPr lang="it-IT" sz="1200" u="sng" kern="1200" dirty="0">
              <a:solidFill>
                <a:schemeClr val="tx1"/>
              </a:solidFill>
              <a:effectLst/>
              <a:latin typeface="+mn-lt"/>
              <a:ea typeface="+mn-ea"/>
              <a:cs typeface="+mn-cs"/>
            </a:endParaRPr>
          </a:p>
          <a:p>
            <a:endParaRPr lang="it-IT" sz="1200" u="sng" kern="1200" dirty="0">
              <a:solidFill>
                <a:schemeClr val="tx1"/>
              </a:solidFill>
              <a:effectLst/>
              <a:latin typeface="+mn-lt"/>
              <a:ea typeface="+mn-ea"/>
              <a:cs typeface="+mn-cs"/>
            </a:endParaRPr>
          </a:p>
          <a:p>
            <a:endParaRPr lang="it-IT" sz="1200" u="sng" kern="1200" dirty="0">
              <a:solidFill>
                <a:schemeClr val="tx1"/>
              </a:solidFill>
              <a:effectLst/>
              <a:latin typeface="+mn-lt"/>
              <a:ea typeface="+mn-ea"/>
              <a:cs typeface="+mn-cs"/>
            </a:endParaRPr>
          </a:p>
          <a:p>
            <a:endParaRPr lang="it-IT" sz="1200" u="sng" kern="1200" dirty="0">
              <a:solidFill>
                <a:schemeClr val="tx1"/>
              </a:solidFill>
              <a:effectLst/>
              <a:latin typeface="+mn-lt"/>
              <a:ea typeface="+mn-ea"/>
              <a:cs typeface="+mn-cs"/>
            </a:endParaRPr>
          </a:p>
          <a:p>
            <a:endParaRPr lang="it-IT" sz="1200" u="sng" kern="1200" dirty="0">
              <a:solidFill>
                <a:schemeClr val="tx1"/>
              </a:solidFill>
              <a:effectLst/>
              <a:latin typeface="+mn-lt"/>
              <a:ea typeface="+mn-ea"/>
              <a:cs typeface="+mn-cs"/>
            </a:endParaRPr>
          </a:p>
          <a:p>
            <a:r>
              <a:rPr lang="it-IT" sz="1200" u="sng" kern="1200" dirty="0">
                <a:solidFill>
                  <a:schemeClr val="tx1"/>
                </a:solidFill>
                <a:effectLst/>
                <a:latin typeface="+mn-lt"/>
                <a:ea typeface="+mn-ea"/>
                <a:cs typeface="+mn-cs"/>
              </a:rPr>
              <a:t>The fringe </a:t>
            </a:r>
            <a:r>
              <a:rPr lang="it-IT" sz="1200" u="sng" kern="1200" dirty="0" err="1">
                <a:solidFill>
                  <a:schemeClr val="tx1"/>
                </a:solidFill>
                <a:effectLst/>
                <a:latin typeface="+mn-lt"/>
                <a:ea typeface="+mn-ea"/>
                <a:cs typeface="+mn-cs"/>
              </a:rPr>
              <a:t>visibility</a:t>
            </a:r>
            <a:r>
              <a:rPr lang="it-IT" sz="1200" u="sng" kern="1200" dirty="0">
                <a:solidFill>
                  <a:schemeClr val="tx1"/>
                </a:solidFill>
                <a:effectLst/>
                <a:latin typeface="+mn-lt"/>
                <a:ea typeface="+mn-ea"/>
                <a:cs typeface="+mn-cs"/>
              </a:rPr>
              <a:t> in a </a:t>
            </a:r>
            <a:r>
              <a:rPr lang="it-IT" sz="1200" u="sng" kern="1200" dirty="0" err="1">
                <a:solidFill>
                  <a:schemeClr val="tx1"/>
                </a:solidFill>
                <a:effectLst/>
                <a:latin typeface="+mn-lt"/>
                <a:ea typeface="+mn-ea"/>
                <a:cs typeface="+mn-cs"/>
              </a:rPr>
              <a:t>generic</a:t>
            </a:r>
            <a:r>
              <a:rPr lang="it-IT" sz="1200" u="sng" kern="1200" dirty="0">
                <a:solidFill>
                  <a:schemeClr val="tx1"/>
                </a:solidFill>
                <a:effectLst/>
                <a:latin typeface="+mn-lt"/>
                <a:ea typeface="+mn-ea"/>
                <a:cs typeface="+mn-cs"/>
              </a:rPr>
              <a:t> </a:t>
            </a:r>
            <a:r>
              <a:rPr lang="it-IT" sz="1200" u="sng" kern="1200" dirty="0" err="1">
                <a:solidFill>
                  <a:schemeClr val="tx1"/>
                </a:solidFill>
                <a:effectLst/>
                <a:latin typeface="+mn-lt"/>
                <a:ea typeface="+mn-ea"/>
                <a:cs typeface="+mn-cs"/>
              </a:rPr>
              <a:t>interference</a:t>
            </a:r>
            <a:r>
              <a:rPr lang="it-IT" sz="1200" u="sng" kern="1200" dirty="0">
                <a:solidFill>
                  <a:schemeClr val="tx1"/>
                </a:solidFill>
                <a:effectLst/>
                <a:latin typeface="+mn-lt"/>
                <a:ea typeface="+mn-ea"/>
                <a:cs typeface="+mn-cs"/>
              </a:rPr>
              <a:t> pattern </a:t>
            </a:r>
            <a:r>
              <a:rPr lang="it-IT" sz="1200" u="sng" kern="1200" dirty="0" err="1">
                <a:solidFill>
                  <a:schemeClr val="tx1"/>
                </a:solidFill>
                <a:effectLst/>
                <a:latin typeface="+mn-lt"/>
                <a:ea typeface="+mn-ea"/>
                <a:cs typeface="+mn-cs"/>
              </a:rPr>
              <a:t>is</a:t>
            </a:r>
            <a:r>
              <a:rPr lang="it-IT" sz="1200" u="sng" kern="1200" dirty="0">
                <a:solidFill>
                  <a:schemeClr val="tx1"/>
                </a:solidFill>
                <a:effectLst/>
                <a:latin typeface="+mn-lt"/>
                <a:ea typeface="+mn-ea"/>
                <a:cs typeface="+mn-cs"/>
              </a:rPr>
              <a:t> </a:t>
            </a:r>
            <a:r>
              <a:rPr lang="it-IT" sz="1200" u="sng" kern="1200" dirty="0" err="1">
                <a:solidFill>
                  <a:schemeClr val="tx1"/>
                </a:solidFill>
                <a:effectLst/>
                <a:latin typeface="+mn-lt"/>
                <a:ea typeface="+mn-ea"/>
                <a:cs typeface="+mn-cs"/>
              </a:rPr>
              <a:t>defined</a:t>
            </a:r>
            <a:r>
              <a:rPr lang="it-IT" sz="1200" u="sng" kern="1200" dirty="0">
                <a:solidFill>
                  <a:schemeClr val="tx1"/>
                </a:solidFill>
                <a:effectLst/>
                <a:latin typeface="+mn-lt"/>
                <a:ea typeface="+mn-ea"/>
                <a:cs typeface="+mn-cs"/>
              </a:rPr>
              <a:t> </a:t>
            </a:r>
            <a:r>
              <a:rPr lang="it-IT" sz="1200" u="sng" kern="1200" dirty="0" err="1">
                <a:solidFill>
                  <a:schemeClr val="tx1"/>
                </a:solidFill>
                <a:effectLst/>
                <a:latin typeface="+mn-lt"/>
                <a:ea typeface="+mn-ea"/>
                <a:cs typeface="+mn-cs"/>
              </a:rPr>
              <a:t>as</a:t>
            </a:r>
            <a:r>
              <a:rPr lang="it-IT" sz="1200" u="sng" kern="1200" dirty="0">
                <a:solidFill>
                  <a:schemeClr val="tx1"/>
                </a:solidFill>
                <a:effectLst/>
                <a:latin typeface="+mn-lt"/>
                <a:ea typeface="+mn-ea"/>
                <a:cs typeface="+mn-cs"/>
              </a:rPr>
              <a:t> the </a:t>
            </a:r>
            <a:r>
              <a:rPr lang="it-IT" sz="1200" u="sng" kern="1200" dirty="0" err="1">
                <a:solidFill>
                  <a:schemeClr val="tx1"/>
                </a:solidFill>
                <a:effectLst/>
                <a:latin typeface="+mn-lt"/>
                <a:ea typeface="+mn-ea"/>
                <a:cs typeface="+mn-cs"/>
              </a:rPr>
              <a:t>normalized</a:t>
            </a:r>
            <a:r>
              <a:rPr lang="it-IT" sz="1200" u="sng" kern="1200" dirty="0">
                <a:solidFill>
                  <a:schemeClr val="tx1"/>
                </a:solidFill>
                <a:effectLst/>
                <a:latin typeface="+mn-lt"/>
                <a:ea typeface="+mn-ea"/>
                <a:cs typeface="+mn-cs"/>
              </a:rPr>
              <a:t> </a:t>
            </a:r>
            <a:r>
              <a:rPr lang="it-IT" sz="1200" u="sng" kern="1200" dirty="0" err="1">
                <a:solidFill>
                  <a:schemeClr val="tx1"/>
                </a:solidFill>
                <a:effectLst/>
                <a:latin typeface="+mn-lt"/>
                <a:ea typeface="+mn-ea"/>
                <a:cs typeface="+mn-cs"/>
              </a:rPr>
              <a:t>difference</a:t>
            </a:r>
            <a:r>
              <a:rPr lang="it-IT" sz="1200" u="sng" kern="1200" dirty="0">
                <a:solidFill>
                  <a:schemeClr val="tx1"/>
                </a:solidFill>
                <a:effectLst/>
                <a:latin typeface="+mn-lt"/>
                <a:ea typeface="+mn-ea"/>
                <a:cs typeface="+mn-cs"/>
              </a:rPr>
              <a:t> </a:t>
            </a:r>
            <a:r>
              <a:rPr lang="it-IT" sz="1200" u="sng" kern="1200" dirty="0" err="1">
                <a:solidFill>
                  <a:schemeClr val="tx1"/>
                </a:solidFill>
                <a:effectLst/>
                <a:latin typeface="+mn-lt"/>
                <a:ea typeface="+mn-ea"/>
                <a:cs typeface="+mn-cs"/>
              </a:rPr>
              <a:t>between</a:t>
            </a:r>
            <a:r>
              <a:rPr lang="it-IT" sz="1200" u="sng" kern="1200" dirty="0">
                <a:solidFill>
                  <a:schemeClr val="tx1"/>
                </a:solidFill>
                <a:effectLst/>
                <a:latin typeface="+mn-lt"/>
                <a:ea typeface="+mn-ea"/>
                <a:cs typeface="+mn-cs"/>
              </a:rPr>
              <a:t> the maximum and minimum </a:t>
            </a:r>
            <a:r>
              <a:rPr lang="it-IT" sz="1200" u="sng" kern="1200" dirty="0" err="1">
                <a:solidFill>
                  <a:schemeClr val="tx1"/>
                </a:solidFill>
                <a:effectLst/>
                <a:latin typeface="+mn-lt"/>
                <a:ea typeface="+mn-ea"/>
                <a:cs typeface="+mn-cs"/>
              </a:rPr>
              <a:t>intensities</a:t>
            </a:r>
            <a:r>
              <a:rPr lang="it-IT" sz="1200" u="sng" kern="1200" dirty="0">
                <a:solidFill>
                  <a:schemeClr val="tx1"/>
                </a:solidFill>
                <a:effectLst/>
                <a:latin typeface="+mn-lt"/>
                <a:ea typeface="+mn-ea"/>
                <a:cs typeface="+mn-cs"/>
              </a:rPr>
              <a:t> of the pattern</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For the </a:t>
            </a:r>
            <a:r>
              <a:rPr lang="it-IT" sz="1200" kern="1200" dirty="0" err="1">
                <a:solidFill>
                  <a:schemeClr val="tx1"/>
                </a:solidFill>
                <a:effectLst/>
                <a:latin typeface="+mn-lt"/>
                <a:ea typeface="+mn-ea"/>
                <a:cs typeface="+mn-cs"/>
              </a:rPr>
              <a:t>type</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interference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interest</a:t>
            </a:r>
            <a:r>
              <a:rPr lang="it-IT" sz="1200" kern="1200" dirty="0">
                <a:solidFill>
                  <a:schemeClr val="tx1"/>
                </a:solidFill>
                <a:effectLst/>
                <a:latin typeface="+mn-lt"/>
                <a:ea typeface="+mn-ea"/>
                <a:cs typeface="+mn-cs"/>
              </a:rPr>
              <a:t> in quantum </a:t>
            </a:r>
            <a:r>
              <a:rPr lang="it-IT" sz="1200" kern="1200" dirty="0" err="1">
                <a:solidFill>
                  <a:schemeClr val="tx1"/>
                </a:solidFill>
                <a:effectLst/>
                <a:latin typeface="+mn-lt"/>
                <a:ea typeface="+mn-ea"/>
                <a:cs typeface="+mn-cs"/>
              </a:rPr>
              <a:t>theory</a:t>
            </a:r>
            <a:r>
              <a:rPr lang="it-IT" sz="1200" kern="1200" dirty="0">
                <a:solidFill>
                  <a:schemeClr val="tx1"/>
                </a:solidFill>
                <a:effectLst/>
                <a:latin typeface="+mn-lt"/>
                <a:ea typeface="+mn-ea"/>
                <a:cs typeface="+mn-cs"/>
              </a:rPr>
              <a:t>, the pattern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built</a:t>
            </a:r>
            <a:r>
              <a:rPr lang="it-IT" sz="1200" kern="1200" dirty="0">
                <a:solidFill>
                  <a:schemeClr val="tx1"/>
                </a:solidFill>
                <a:effectLst/>
                <a:latin typeface="+mn-lt"/>
                <a:ea typeface="+mn-ea"/>
                <a:cs typeface="+mn-cs"/>
              </a:rPr>
              <a:t> up from </a:t>
            </a:r>
            <a:r>
              <a:rPr lang="it-IT" sz="1200" kern="1200" dirty="0" err="1">
                <a:solidFill>
                  <a:schemeClr val="tx1"/>
                </a:solidFill>
                <a:effectLst/>
                <a:latin typeface="+mn-lt"/>
                <a:ea typeface="+mn-ea"/>
                <a:cs typeface="+mn-cs"/>
              </a:rPr>
              <a:t>detections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individual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particles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exhibit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statistical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variation</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their</a:t>
            </a:r>
            <a:r>
              <a:rPr lang="it-IT" sz="1200" kern="1200" dirty="0">
                <a:solidFill>
                  <a:schemeClr val="tx1"/>
                </a:solidFill>
                <a:effectLst/>
                <a:latin typeface="+mn-lt"/>
                <a:ea typeface="+mn-ea"/>
                <a:cs typeface="+mn-cs"/>
              </a:rPr>
              <a:t> location (</a:t>
            </a:r>
            <a:r>
              <a:rPr lang="it-IT" sz="1200" kern="1200" dirty="0" err="1">
                <a:solidFill>
                  <a:schemeClr val="tx1"/>
                </a:solidFill>
                <a:effectLst/>
                <a:latin typeface="+mn-lt"/>
                <a:ea typeface="+mn-ea"/>
                <a:cs typeface="+mn-cs"/>
              </a:rPr>
              <a:t>rather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than</a:t>
            </a:r>
            <a:r>
              <a:rPr lang="it-IT" sz="1200" kern="1200" dirty="0">
                <a:solidFill>
                  <a:schemeClr val="tx1"/>
                </a:solidFill>
                <a:effectLst/>
                <a:latin typeface="+mn-lt"/>
                <a:ea typeface="+mn-ea"/>
                <a:cs typeface="+mn-cs"/>
              </a:rPr>
              <a:t>, for </a:t>
            </a:r>
            <a:r>
              <a:rPr lang="it-IT" sz="1200" kern="1200" dirty="0" err="1">
                <a:solidFill>
                  <a:schemeClr val="tx1"/>
                </a:solidFill>
                <a:effectLst/>
                <a:latin typeface="+mn-lt"/>
                <a:ea typeface="+mn-ea"/>
                <a:cs typeface="+mn-cs"/>
              </a:rPr>
              <a:t>instance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describing</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continuous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physical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quantity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such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height</a:t>
            </a:r>
            <a:r>
              <a:rPr lang="it-IT" sz="1200" kern="1200" dirty="0">
                <a:solidFill>
                  <a:schemeClr val="tx1"/>
                </a:solidFill>
                <a:effectLst/>
                <a:latin typeface="+mn-lt"/>
                <a:ea typeface="+mn-ea"/>
                <a:cs typeface="+mn-cs"/>
              </a:rPr>
              <a:t> of a water </a:t>
            </a:r>
            <a:r>
              <a:rPr lang="it-IT" sz="1200" kern="1200" dirty="0" err="1">
                <a:solidFill>
                  <a:schemeClr val="tx1"/>
                </a:solidFill>
                <a:effectLst/>
                <a:latin typeface="+mn-lt"/>
                <a:ea typeface="+mn-ea"/>
                <a:cs typeface="+mn-cs"/>
              </a:rPr>
              <a:t>wave</a:t>
            </a:r>
            <a:r>
              <a:rPr lang="it-IT" sz="1200"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The </a:t>
            </a:r>
            <a:r>
              <a:rPr lang="it-IT" sz="1200" b="1" kern="1200" dirty="0" err="1">
                <a:solidFill>
                  <a:schemeClr val="tx1"/>
                </a:solidFill>
                <a:effectLst/>
                <a:latin typeface="+mn-lt"/>
                <a:ea typeface="+mn-ea"/>
                <a:cs typeface="+mn-cs"/>
              </a:rPr>
              <a:t>intensity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at</a:t>
            </a:r>
            <a:r>
              <a:rPr lang="it-IT" sz="1200" b="1" kern="1200" dirty="0">
                <a:solidFill>
                  <a:schemeClr val="tx1"/>
                </a:solidFill>
                <a:effectLst/>
                <a:latin typeface="+mn-lt"/>
                <a:ea typeface="+mn-ea"/>
                <a:cs typeface="+mn-cs"/>
              </a:rPr>
              <a:t> a </a:t>
            </a:r>
            <a:r>
              <a:rPr lang="it-IT" sz="1200" b="1" kern="1200" dirty="0" err="1">
                <a:solidFill>
                  <a:schemeClr val="tx1"/>
                </a:solidFill>
                <a:effectLst/>
                <a:latin typeface="+mn-lt"/>
                <a:ea typeface="+mn-ea"/>
                <a:cs typeface="+mn-cs"/>
              </a:rPr>
              <a:t>given</a:t>
            </a:r>
            <a:r>
              <a:rPr lang="it-IT" sz="1200" b="1" kern="1200" dirty="0">
                <a:solidFill>
                  <a:schemeClr val="tx1"/>
                </a:solidFill>
                <a:effectLst/>
                <a:latin typeface="+mn-lt"/>
                <a:ea typeface="+mn-ea"/>
                <a:cs typeface="+mn-cs"/>
              </a:rPr>
              <a:t> location </a:t>
            </a:r>
            <a:r>
              <a:rPr lang="it-IT" sz="1200" b="1" kern="1200" dirty="0" err="1">
                <a:solidFill>
                  <a:schemeClr val="tx1"/>
                </a:solidFill>
                <a:effectLst/>
                <a:latin typeface="+mn-lt"/>
                <a:ea typeface="+mn-ea"/>
                <a:cs typeface="+mn-cs"/>
              </a:rPr>
              <a:t>tracks</a:t>
            </a:r>
            <a:r>
              <a:rPr lang="it-IT" sz="1200" b="1" kern="1200" dirty="0">
                <a:solidFill>
                  <a:schemeClr val="tx1"/>
                </a:solidFill>
                <a:effectLst/>
                <a:latin typeface="+mn-lt"/>
                <a:ea typeface="+mn-ea"/>
                <a:cs typeface="+mn-cs"/>
              </a:rPr>
              <a:t> the </a:t>
            </a:r>
            <a:r>
              <a:rPr lang="it-IT" sz="1200" b="1" kern="1200" dirty="0" err="1">
                <a:solidFill>
                  <a:schemeClr val="tx1"/>
                </a:solidFill>
                <a:effectLst/>
                <a:latin typeface="+mn-lt"/>
                <a:ea typeface="+mn-ea"/>
                <a:cs typeface="+mn-cs"/>
              </a:rPr>
              <a:t>number</a:t>
            </a:r>
            <a:r>
              <a:rPr lang="it-IT" sz="1200" b="1" kern="1200" dirty="0">
                <a:solidFill>
                  <a:schemeClr val="tx1"/>
                </a:solidFill>
                <a:effectLst/>
                <a:latin typeface="+mn-lt"/>
                <a:ea typeface="+mn-ea"/>
                <a:cs typeface="+mn-cs"/>
              </a:rPr>
              <a:t> of </a:t>
            </a:r>
            <a:r>
              <a:rPr lang="it-IT" sz="1200" b="1" kern="1200" dirty="0" err="1">
                <a:solidFill>
                  <a:schemeClr val="tx1"/>
                </a:solidFill>
                <a:effectLst/>
                <a:latin typeface="+mn-lt"/>
                <a:ea typeface="+mn-ea"/>
                <a:cs typeface="+mn-cs"/>
              </a:rPr>
              <a:t>detections</a:t>
            </a:r>
            <a:r>
              <a:rPr lang="it-IT" sz="1200" b="1" kern="1200" dirty="0">
                <a:solidFill>
                  <a:schemeClr val="tx1"/>
                </a:solidFill>
                <a:effectLst/>
                <a:latin typeface="+mn-lt"/>
                <a:ea typeface="+mn-ea"/>
                <a:cs typeface="+mn-cs"/>
              </a:rPr>
              <a:t> in </a:t>
            </a:r>
            <a:r>
              <a:rPr lang="it-IT" sz="1200" b="1" kern="1200" dirty="0" err="1">
                <a:solidFill>
                  <a:schemeClr val="tx1"/>
                </a:solidFill>
                <a:effectLst/>
                <a:latin typeface="+mn-lt"/>
                <a:ea typeface="+mn-ea"/>
                <a:cs typeface="+mn-cs"/>
              </a:rPr>
              <a:t>that</a:t>
            </a:r>
            <a:r>
              <a:rPr lang="it-IT" sz="1200" b="1" kern="1200" dirty="0">
                <a:solidFill>
                  <a:schemeClr val="tx1"/>
                </a:solidFill>
                <a:effectLst/>
                <a:latin typeface="+mn-lt"/>
                <a:ea typeface="+mn-ea"/>
                <a:cs typeface="+mn-cs"/>
              </a:rPr>
              <a:t> location and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consequently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proportional</a:t>
            </a:r>
            <a:r>
              <a:rPr lang="it-IT" sz="1200" b="1" kern="1200" dirty="0">
                <a:solidFill>
                  <a:schemeClr val="tx1"/>
                </a:solidFill>
                <a:effectLst/>
                <a:latin typeface="+mn-lt"/>
                <a:ea typeface="+mn-ea"/>
                <a:cs typeface="+mn-cs"/>
              </a:rPr>
              <a:t> to the </a:t>
            </a:r>
            <a:r>
              <a:rPr lang="it-IT" sz="1200" b="1" kern="1200" dirty="0" err="1">
                <a:solidFill>
                  <a:schemeClr val="tx1"/>
                </a:solidFill>
                <a:effectLst/>
                <a:latin typeface="+mn-lt"/>
                <a:ea typeface="+mn-ea"/>
                <a:cs typeface="+mn-cs"/>
              </a:rPr>
              <a:t>probability</a:t>
            </a:r>
            <a:r>
              <a:rPr lang="it-IT" sz="1200" b="1" kern="1200" dirty="0">
                <a:solidFill>
                  <a:schemeClr val="tx1"/>
                </a:solidFill>
                <a:effectLst/>
                <a:latin typeface="+mn-lt"/>
                <a:ea typeface="+mn-ea"/>
                <a:cs typeface="+mn-cs"/>
              </a:rPr>
              <a:t> of </a:t>
            </a:r>
            <a:r>
              <a:rPr lang="it-IT" sz="1200" b="1" kern="1200" dirty="0" err="1">
                <a:solidFill>
                  <a:schemeClr val="tx1"/>
                </a:solidFill>
                <a:effectLst/>
                <a:latin typeface="+mn-lt"/>
                <a:ea typeface="+mn-ea"/>
                <a:cs typeface="+mn-cs"/>
              </a:rPr>
              <a:t>finding</a:t>
            </a:r>
            <a:r>
              <a:rPr lang="it-IT" sz="1200" b="1" kern="1200" dirty="0">
                <a:solidFill>
                  <a:schemeClr val="tx1"/>
                </a:solidFill>
                <a:effectLst/>
                <a:latin typeface="+mn-lt"/>
                <a:ea typeface="+mn-ea"/>
                <a:cs typeface="+mn-cs"/>
              </a:rPr>
              <a:t> an </a:t>
            </a:r>
            <a:r>
              <a:rPr lang="it-IT" sz="1200" b="1" kern="1200" dirty="0" err="1">
                <a:solidFill>
                  <a:schemeClr val="tx1"/>
                </a:solidFill>
                <a:effectLst/>
                <a:latin typeface="+mn-lt"/>
                <a:ea typeface="+mn-ea"/>
                <a:cs typeface="+mn-cs"/>
              </a:rPr>
              <a:t>individual</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particle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there</a:t>
            </a:r>
            <a:r>
              <a:rPr lang="it-IT" sz="1200" kern="1200" dirty="0">
                <a:solidFill>
                  <a:schemeClr val="tx1"/>
                </a:solidFill>
                <a:effectLst/>
                <a:latin typeface="+mn-lt"/>
                <a:ea typeface="+mn-ea"/>
                <a:cs typeface="+mn-cs"/>
              </a:rPr>
              <a:t>, so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can </a:t>
            </a:r>
            <a:r>
              <a:rPr lang="it-IT" sz="1200" kern="1200" dirty="0" err="1">
                <a:solidFill>
                  <a:schemeClr val="tx1"/>
                </a:solidFill>
                <a:effectLst/>
                <a:latin typeface="+mn-lt"/>
                <a:ea typeface="+mn-ea"/>
                <a:cs typeface="+mn-cs"/>
              </a:rPr>
              <a:t>replace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intensities</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probabilities</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expression</a:t>
            </a:r>
            <a:r>
              <a:rPr lang="it-IT" sz="1200" kern="1200" dirty="0">
                <a:solidFill>
                  <a:schemeClr val="tx1"/>
                </a:solidFill>
                <a:effectLst/>
                <a:latin typeface="+mn-lt"/>
                <a:ea typeface="+mn-ea"/>
                <a:cs typeface="+mn-cs"/>
              </a:rPr>
              <a:t> for V.</a:t>
            </a: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Intensity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power</a:t>
            </a:r>
            <a:r>
              <a:rPr lang="it-IT" sz="1200" kern="1200" dirty="0">
                <a:solidFill>
                  <a:schemeClr val="tx1"/>
                </a:solidFill>
                <a:effectLst/>
                <a:latin typeface="+mn-lt"/>
                <a:ea typeface="+mn-ea"/>
                <a:cs typeface="+mn-cs"/>
              </a:rPr>
              <a:t> per </a:t>
            </a:r>
            <a:r>
              <a:rPr lang="it-IT" sz="1200" kern="1200" dirty="0" err="1">
                <a:solidFill>
                  <a:schemeClr val="tx1"/>
                </a:solidFill>
                <a:effectLst/>
                <a:latin typeface="+mn-lt"/>
                <a:ea typeface="+mn-ea"/>
                <a:cs typeface="+mn-cs"/>
              </a:rPr>
              <a:t>unit</a:t>
            </a:r>
            <a:r>
              <a:rPr lang="it-IT" sz="1200" kern="1200" dirty="0">
                <a:solidFill>
                  <a:schemeClr val="tx1"/>
                </a:solidFill>
                <a:effectLst/>
                <a:latin typeface="+mn-lt"/>
                <a:ea typeface="+mn-ea"/>
                <a:cs typeface="+mn-cs"/>
              </a:rPr>
              <a:t> area. So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unit</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measure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unlike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probability</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The </a:t>
            </a:r>
            <a:r>
              <a:rPr lang="it-IT" sz="1200" kern="1200" dirty="0" err="1">
                <a:solidFill>
                  <a:schemeClr val="tx1"/>
                </a:solidFill>
                <a:effectLst/>
                <a:latin typeface="+mn-lt"/>
                <a:ea typeface="+mn-ea"/>
                <a:cs typeface="+mn-cs"/>
              </a:rPr>
              <a:t>expression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further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simplies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specialize</a:t>
            </a:r>
            <a:r>
              <a:rPr lang="it-IT" sz="1200" kern="1200" dirty="0">
                <a:solidFill>
                  <a:schemeClr val="tx1"/>
                </a:solidFill>
                <a:effectLst/>
                <a:latin typeface="+mn-lt"/>
                <a:ea typeface="+mn-ea"/>
                <a:cs typeface="+mn-cs"/>
              </a:rPr>
              <a:t> to the case of a Mach-</a:t>
            </a:r>
            <a:r>
              <a:rPr lang="it-IT" sz="1200" kern="1200" dirty="0" err="1">
                <a:solidFill>
                  <a:schemeClr val="tx1"/>
                </a:solidFill>
                <a:effectLst/>
                <a:latin typeface="+mn-lt"/>
                <a:ea typeface="+mn-ea"/>
                <a:cs typeface="+mn-cs"/>
              </a:rPr>
              <a:t>Zehnder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interferometer</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latter</a:t>
            </a:r>
            <a:r>
              <a:rPr lang="it-IT" sz="1200"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there</a:t>
            </a:r>
            <a:r>
              <a:rPr lang="it-IT" sz="1200" b="1" kern="1200" dirty="0">
                <a:solidFill>
                  <a:schemeClr val="tx1"/>
                </a:solidFill>
                <a:effectLst/>
                <a:latin typeface="+mn-lt"/>
                <a:ea typeface="+mn-ea"/>
                <a:cs typeface="+mn-cs"/>
              </a:rPr>
              <a:t> are </a:t>
            </a:r>
            <a:r>
              <a:rPr lang="it-IT" sz="1200" b="1" kern="1200" dirty="0" err="1">
                <a:solidFill>
                  <a:schemeClr val="tx1"/>
                </a:solidFill>
                <a:effectLst/>
                <a:latin typeface="+mn-lt"/>
                <a:ea typeface="+mn-ea"/>
                <a:cs typeface="+mn-cs"/>
              </a:rPr>
              <a:t>only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two</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points</a:t>
            </a:r>
            <a:r>
              <a:rPr lang="it-IT" sz="1200" b="1" kern="1200" dirty="0">
                <a:solidFill>
                  <a:schemeClr val="tx1"/>
                </a:solidFill>
                <a:effectLst/>
                <a:latin typeface="+mn-lt"/>
                <a:ea typeface="+mn-ea"/>
                <a:cs typeface="+mn-cs"/>
              </a:rPr>
              <a:t> in the </a:t>
            </a:r>
            <a:r>
              <a:rPr lang="it-IT" sz="1200" b="1" kern="1200" dirty="0" err="1">
                <a:solidFill>
                  <a:schemeClr val="tx1"/>
                </a:solidFill>
                <a:effectLst/>
                <a:latin typeface="+mn-lt"/>
                <a:ea typeface="+mn-ea"/>
                <a:cs typeface="+mn-cs"/>
              </a:rPr>
              <a:t>interference</a:t>
            </a:r>
            <a:r>
              <a:rPr lang="it-IT" sz="1200" b="1" kern="1200" dirty="0">
                <a:solidFill>
                  <a:schemeClr val="tx1"/>
                </a:solidFill>
                <a:effectLst/>
                <a:latin typeface="+mn-lt"/>
                <a:ea typeface="+mn-ea"/>
                <a:cs typeface="+mn-cs"/>
              </a:rPr>
              <a:t> pattern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namely</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output </a:t>
            </a:r>
            <a:r>
              <a:rPr lang="it-IT" sz="1200" kern="1200" dirty="0" err="1">
                <a:solidFill>
                  <a:schemeClr val="tx1"/>
                </a:solidFill>
                <a:effectLst/>
                <a:latin typeface="+mn-lt"/>
                <a:ea typeface="+mn-ea"/>
                <a:cs typeface="+mn-cs"/>
              </a:rPr>
              <a:t>ports</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second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Consequently</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probabilities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detection</a:t>
            </a:r>
            <a:r>
              <a:rPr lang="it-IT" sz="1200" kern="1200" dirty="0">
                <a:solidFill>
                  <a:schemeClr val="tx1"/>
                </a:solidFill>
                <a:effectLst/>
                <a:latin typeface="+mn-lt"/>
                <a:ea typeface="+mn-ea"/>
                <a:cs typeface="+mn-cs"/>
              </a:rPr>
              <a:t> sum to </a:t>
            </a:r>
            <a:r>
              <a:rPr lang="it-IT" sz="1200" kern="1200" dirty="0" err="1">
                <a:solidFill>
                  <a:schemeClr val="tx1"/>
                </a:solidFill>
                <a:effectLst/>
                <a:latin typeface="+mn-lt"/>
                <a:ea typeface="+mn-ea"/>
                <a:cs typeface="+mn-cs"/>
              </a:rPr>
              <a:t>unity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trivializing</a:t>
            </a:r>
            <a:r>
              <a:rPr lang="it-IT" sz="1200" kern="1200" dirty="0">
                <a:solidFill>
                  <a:schemeClr val="tx1"/>
                </a:solidFill>
                <a:effectLst/>
                <a:latin typeface="+mn-lt"/>
                <a:ea typeface="+mn-ea"/>
                <a:cs typeface="+mn-cs"/>
              </a:rPr>
              <a:t> the denominator.</a:t>
            </a:r>
          </a:p>
          <a:p>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(Note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in the standard </a:t>
            </a:r>
            <a:r>
              <a:rPr lang="it-IT" sz="1200" kern="1200" dirty="0" err="1">
                <a:solidFill>
                  <a:schemeClr val="tx1"/>
                </a:solidFill>
                <a:effectLst/>
                <a:latin typeface="+mn-lt"/>
                <a:ea typeface="+mn-ea"/>
                <a:cs typeface="+mn-cs"/>
              </a:rPr>
              <a:t>definition</a:t>
            </a:r>
            <a:r>
              <a:rPr lang="it-IT" sz="1200" kern="1200" dirty="0">
                <a:solidFill>
                  <a:schemeClr val="tx1"/>
                </a:solidFill>
                <a:effectLst/>
                <a:latin typeface="+mn-lt"/>
                <a:ea typeface="+mn-ea"/>
                <a:cs typeface="+mn-cs"/>
              </a:rPr>
              <a:t> of the fringe </a:t>
            </a:r>
            <a:r>
              <a:rPr lang="it-IT" sz="1200" kern="1200" dirty="0" err="1">
                <a:solidFill>
                  <a:schemeClr val="tx1"/>
                </a:solidFill>
                <a:effectLst/>
                <a:latin typeface="+mn-lt"/>
                <a:ea typeface="+mn-ea"/>
                <a:cs typeface="+mn-cs"/>
              </a:rPr>
              <a:t>visibility</a:t>
            </a:r>
            <a:r>
              <a:rPr lang="it-IT" sz="1200" kern="1200" dirty="0">
                <a:solidFill>
                  <a:schemeClr val="tx1"/>
                </a:solidFill>
                <a:effectLst/>
                <a:latin typeface="+mn-lt"/>
                <a:ea typeface="+mn-ea"/>
                <a:cs typeface="+mn-cs"/>
              </a:rPr>
              <a:t>, the maximum and minimum </a:t>
            </a:r>
            <a:r>
              <a:rPr lang="it-IT" sz="1200" kern="1200" dirty="0" err="1">
                <a:solidFill>
                  <a:schemeClr val="tx1"/>
                </a:solidFill>
                <a:effectLst/>
                <a:latin typeface="+mn-lt"/>
                <a:ea typeface="+mn-ea"/>
                <a:cs typeface="+mn-cs"/>
              </a:rPr>
              <a:t>intensities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obtained</a:t>
            </a:r>
            <a:r>
              <a:rPr lang="it-IT" sz="1200" kern="1200" dirty="0">
                <a:solidFill>
                  <a:schemeClr val="tx1"/>
                </a:solidFill>
                <a:effectLst/>
                <a:latin typeface="+mn-lt"/>
                <a:ea typeface="+mn-ea"/>
                <a:cs typeface="+mn-cs"/>
              </a:rPr>
              <a:t> by </a:t>
            </a:r>
            <a:r>
              <a:rPr lang="it-IT" sz="1200" kern="1200" dirty="0" err="1">
                <a:solidFill>
                  <a:schemeClr val="tx1"/>
                </a:solidFill>
                <a:effectLst/>
                <a:latin typeface="+mn-lt"/>
                <a:ea typeface="+mn-ea"/>
                <a:cs typeface="+mn-cs"/>
              </a:rPr>
              <a:t>ranging</a:t>
            </a:r>
            <a:r>
              <a:rPr lang="it-IT" sz="1200" kern="1200" dirty="0">
                <a:solidFill>
                  <a:schemeClr val="tx1"/>
                </a:solidFill>
                <a:effectLst/>
                <a:latin typeface="+mn-lt"/>
                <a:ea typeface="+mn-ea"/>
                <a:cs typeface="+mn-cs"/>
              </a:rPr>
              <a:t> over the </a:t>
            </a:r>
            <a:r>
              <a:rPr lang="it-IT" sz="1200" kern="1200" dirty="0" err="1">
                <a:solidFill>
                  <a:schemeClr val="tx1"/>
                </a:solidFill>
                <a:effectLst/>
                <a:latin typeface="+mn-lt"/>
                <a:ea typeface="+mn-ea"/>
                <a:cs typeface="+mn-cs"/>
              </a:rPr>
              <a:t>phases</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current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experimental</a:t>
            </a:r>
            <a:r>
              <a:rPr lang="it-IT" sz="1200" kern="1200" dirty="0">
                <a:solidFill>
                  <a:schemeClr val="tx1"/>
                </a:solidFill>
                <a:effectLst/>
                <a:latin typeface="+mn-lt"/>
                <a:ea typeface="+mn-ea"/>
                <a:cs typeface="+mn-cs"/>
              </a:rPr>
              <a:t> setup, the </a:t>
            </a:r>
            <a:r>
              <a:rPr lang="it-IT" sz="1200" kern="1200" dirty="0" err="1">
                <a:solidFill>
                  <a:schemeClr val="tx1"/>
                </a:solidFill>
                <a:effectLst/>
                <a:latin typeface="+mn-lt"/>
                <a:ea typeface="+mn-ea"/>
                <a:cs typeface="+mn-cs"/>
              </a:rPr>
              <a:t>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shifter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set to a </a:t>
            </a:r>
            <a:r>
              <a:rPr lang="it-IT" sz="1200" kern="1200" dirty="0" err="1">
                <a:solidFill>
                  <a:schemeClr val="tx1"/>
                </a:solidFill>
                <a:effectLst/>
                <a:latin typeface="+mn-lt"/>
                <a:ea typeface="+mn-ea"/>
                <a:cs typeface="+mn-cs"/>
              </a:rPr>
              <a:t>fixed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shift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information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contained</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final</a:t>
            </a:r>
            <a:r>
              <a:rPr lang="it-IT" sz="1200" kern="1200" dirty="0">
                <a:solidFill>
                  <a:schemeClr val="tx1"/>
                </a:solidFill>
                <a:effectLst/>
                <a:latin typeface="+mn-lt"/>
                <a:ea typeface="+mn-ea"/>
                <a:cs typeface="+mn-cs"/>
              </a:rPr>
              <a:t> state of the </a:t>
            </a:r>
            <a:r>
              <a:rPr lang="it-IT" sz="1200" kern="1200" dirty="0" err="1">
                <a:solidFill>
                  <a:schemeClr val="tx1"/>
                </a:solidFill>
                <a:effectLst/>
                <a:latin typeface="+mn-lt"/>
                <a:ea typeface="+mn-ea"/>
                <a:cs typeface="+mn-cs"/>
              </a:rPr>
              <a:t>photon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provides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phi_max</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gives</a:t>
            </a:r>
            <a:r>
              <a:rPr lang="it-IT" sz="1200" kern="1200" dirty="0">
                <a:solidFill>
                  <a:schemeClr val="tx1"/>
                </a:solidFill>
                <a:effectLst/>
                <a:latin typeface="+mn-lt"/>
                <a:ea typeface="+mn-ea"/>
                <a:cs typeface="+mn-cs"/>
              </a:rPr>
              <a:t> maximum </a:t>
            </a:r>
            <a:r>
              <a:rPr lang="it-IT" sz="1200" kern="1200" dirty="0" err="1">
                <a:solidFill>
                  <a:schemeClr val="tx1"/>
                </a:solidFill>
                <a:effectLst/>
                <a:latin typeface="+mn-lt"/>
                <a:ea typeface="+mn-ea"/>
                <a:cs typeface="+mn-cs"/>
              </a:rPr>
              <a:t>intensity</a:t>
            </a:r>
            <a:r>
              <a:rPr lang="it-IT" sz="1200" kern="1200" dirty="0">
                <a:solidFill>
                  <a:schemeClr val="tx1"/>
                </a:solidFill>
                <a:effectLst/>
                <a:latin typeface="+mn-lt"/>
                <a:ea typeface="+mn-ea"/>
                <a:cs typeface="+mn-cs"/>
              </a:rPr>
              <a:t> on </a:t>
            </a:r>
            <a:r>
              <a:rPr lang="it-IT" sz="1200" kern="1200" dirty="0" err="1">
                <a:solidFill>
                  <a:schemeClr val="tx1"/>
                </a:solidFill>
                <a:effectLst/>
                <a:latin typeface="+mn-lt"/>
                <a:ea typeface="+mn-ea"/>
                <a:cs typeface="+mn-cs"/>
              </a:rPr>
              <a:t>one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port</a:t>
            </a:r>
            <a:r>
              <a:rPr lang="it-IT" sz="1200" kern="1200" dirty="0">
                <a:solidFill>
                  <a:schemeClr val="tx1"/>
                </a:solidFill>
                <a:effectLst/>
                <a:latin typeface="+mn-lt"/>
                <a:ea typeface="+mn-ea"/>
                <a:cs typeface="+mn-cs"/>
              </a:rPr>
              <a:t>, and minimum on the </a:t>
            </a:r>
            <a:r>
              <a:rPr lang="it-IT" sz="1200" kern="1200" dirty="0" err="1">
                <a:solidFill>
                  <a:schemeClr val="tx1"/>
                </a:solidFill>
                <a:effectLst/>
                <a:latin typeface="+mn-lt"/>
                <a:ea typeface="+mn-ea"/>
                <a:cs typeface="+mn-cs"/>
              </a:rPr>
              <a:t>other</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equivalently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phi_max</a:t>
            </a:r>
            <a:r>
              <a:rPr lang="it-IT" sz="1200" kern="1200" dirty="0">
                <a:solidFill>
                  <a:schemeClr val="tx1"/>
                </a:solidFill>
                <a:effectLst/>
                <a:latin typeface="+mn-lt"/>
                <a:ea typeface="+mn-ea"/>
                <a:cs typeface="+mn-cs"/>
              </a:rPr>
              <a:t> + </a:t>
            </a:r>
            <a:r>
              <a:rPr lang="it-IT" sz="1200" kern="1200" dirty="0" err="1">
                <a:solidFill>
                  <a:schemeClr val="tx1"/>
                </a:solidFill>
                <a:effectLst/>
                <a:latin typeface="+mn-lt"/>
                <a:ea typeface="+mn-ea"/>
                <a:cs typeface="+mn-cs"/>
              </a:rPr>
              <a:t>pi</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gives</a:t>
            </a:r>
            <a:r>
              <a:rPr lang="it-IT" sz="1200" kern="1200" dirty="0">
                <a:solidFill>
                  <a:schemeClr val="tx1"/>
                </a:solidFill>
                <a:effectLst/>
                <a:latin typeface="+mn-lt"/>
                <a:ea typeface="+mn-ea"/>
                <a:cs typeface="+mn-cs"/>
              </a:rPr>
              <a:t> the minimum in the </a:t>
            </a:r>
            <a:r>
              <a:rPr lang="it-IT" sz="1200" kern="1200" dirty="0" err="1">
                <a:solidFill>
                  <a:schemeClr val="tx1"/>
                </a:solidFill>
                <a:effectLst/>
                <a:latin typeface="+mn-lt"/>
                <a:ea typeface="+mn-ea"/>
                <a:cs typeface="+mn-cs"/>
              </a:rPr>
              <a:t>former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port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Assuming</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see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later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ports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outcomes</a:t>
            </a:r>
            <a:r>
              <a:rPr lang="it-IT" sz="1200" kern="1200" dirty="0">
                <a:solidFill>
                  <a:schemeClr val="tx1"/>
                </a:solidFill>
                <a:effectLst/>
                <a:latin typeface="+mn-lt"/>
                <a:ea typeface="+mn-ea"/>
                <a:cs typeface="+mn-cs"/>
              </a:rPr>
              <a:t> +1 and -1 of the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means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visibility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consider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detects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coherence</a:t>
            </a:r>
            <a:r>
              <a:rPr lang="it-IT" sz="1200" kern="1200" dirty="0">
                <a:solidFill>
                  <a:schemeClr val="tx1"/>
                </a:solidFill>
                <a:effectLst/>
                <a:latin typeface="+mn-lt"/>
                <a:ea typeface="+mn-ea"/>
                <a:cs typeface="+mn-cs"/>
              </a:rPr>
              <a:t> relative to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I </a:t>
            </a:r>
            <a:r>
              <a:rPr lang="it-IT" sz="1200" kern="1200" dirty="0" err="1">
                <a:solidFill>
                  <a:schemeClr val="tx1"/>
                </a:solidFill>
                <a:effectLst/>
                <a:latin typeface="+mn-lt"/>
                <a:ea typeface="+mn-ea"/>
                <a:cs typeface="+mn-cs"/>
              </a:rPr>
              <a:t>mean</a:t>
            </a:r>
            <a:r>
              <a:rPr lang="it-IT" sz="1200" kern="1200" dirty="0">
                <a:solidFill>
                  <a:schemeClr val="tx1"/>
                </a:solidFill>
                <a:effectLst/>
                <a:latin typeface="+mn-lt"/>
                <a:ea typeface="+mn-ea"/>
                <a:cs typeface="+mn-cs"/>
              </a:rPr>
              <a:t>, relative to X inside the </a:t>
            </a:r>
            <a:r>
              <a:rPr lang="it-IT" sz="1200" kern="1200" dirty="0" err="1">
                <a:solidFill>
                  <a:schemeClr val="tx1"/>
                </a:solidFill>
                <a:effectLst/>
                <a:latin typeface="+mn-lt"/>
                <a:ea typeface="+mn-ea"/>
                <a:cs typeface="+mn-cs"/>
              </a:rPr>
              <a:t>interferometer</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Now</a:t>
            </a:r>
            <a:r>
              <a:rPr lang="it-IT" sz="1200" kern="1200" dirty="0">
                <a:solidFill>
                  <a:schemeClr val="tx1"/>
                </a:solidFill>
                <a:effectLst/>
                <a:latin typeface="+mn-lt"/>
                <a:ea typeface="+mn-ea"/>
                <a:cs typeface="+mn-cs"/>
              </a:rPr>
              <a:t> I </a:t>
            </a:r>
            <a:r>
              <a:rPr lang="it-IT" sz="1200" kern="1200" dirty="0" err="1">
                <a:solidFill>
                  <a:schemeClr val="tx1"/>
                </a:solidFill>
                <a:effectLst/>
                <a:latin typeface="+mn-lt"/>
                <a:ea typeface="+mn-ea"/>
                <a:cs typeface="+mn-cs"/>
              </a:rPr>
              <a:t>want</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provide</a:t>
            </a:r>
            <a:r>
              <a:rPr lang="it-IT" sz="1200" kern="1200" dirty="0">
                <a:solidFill>
                  <a:schemeClr val="tx1"/>
                </a:solidFill>
                <a:effectLst/>
                <a:latin typeface="+mn-lt"/>
                <a:ea typeface="+mn-ea"/>
                <a:cs typeface="+mn-cs"/>
              </a:rPr>
              <a:t> a quantum </a:t>
            </a:r>
            <a:r>
              <a:rPr lang="it-IT" sz="1200" kern="1200" dirty="0" err="1">
                <a:solidFill>
                  <a:schemeClr val="tx1"/>
                </a:solidFill>
                <a:effectLst/>
                <a:latin typeface="+mn-lt"/>
                <a:ea typeface="+mn-ea"/>
                <a:cs typeface="+mn-cs"/>
              </a:rPr>
              <a:t>mechanical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expression</a:t>
            </a:r>
            <a:r>
              <a:rPr lang="it-IT" sz="1200" kern="1200" dirty="0">
                <a:solidFill>
                  <a:schemeClr val="tx1"/>
                </a:solidFill>
                <a:effectLst/>
                <a:latin typeface="+mn-lt"/>
                <a:ea typeface="+mn-ea"/>
                <a:cs typeface="+mn-cs"/>
              </a:rPr>
              <a:t> of V in </a:t>
            </a:r>
            <a:r>
              <a:rPr lang="it-IT" sz="1200" kern="1200" dirty="0" err="1">
                <a:solidFill>
                  <a:schemeClr val="tx1"/>
                </a:solidFill>
                <a:effectLst/>
                <a:latin typeface="+mn-lt"/>
                <a:ea typeface="+mn-ea"/>
                <a:cs typeface="+mn-cs"/>
              </a:rPr>
              <a:t>our</a:t>
            </a:r>
            <a:r>
              <a:rPr lang="it-IT" sz="1200" kern="1200" dirty="0">
                <a:solidFill>
                  <a:schemeClr val="tx1"/>
                </a:solidFill>
                <a:effectLst/>
                <a:latin typeface="+mn-lt"/>
                <a:ea typeface="+mn-ea"/>
                <a:cs typeface="+mn-cs"/>
              </a:rPr>
              <a:t> MZI. In </a:t>
            </a:r>
            <a:r>
              <a:rPr lang="it-IT" sz="1200" kern="1200" dirty="0" err="1">
                <a:solidFill>
                  <a:schemeClr val="tx1"/>
                </a:solidFill>
                <a:effectLst/>
                <a:latin typeface="+mn-lt"/>
                <a:ea typeface="+mn-ea"/>
                <a:cs typeface="+mn-cs"/>
              </a:rPr>
              <a:t>order</a:t>
            </a:r>
            <a:r>
              <a:rPr lang="it-IT" sz="1200" kern="1200" dirty="0">
                <a:solidFill>
                  <a:schemeClr val="tx1"/>
                </a:solidFill>
                <a:effectLst/>
                <a:latin typeface="+mn-lt"/>
                <a:ea typeface="+mn-ea"/>
                <a:cs typeface="+mn-cs"/>
              </a:rPr>
              <a:t> to do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I’m</a:t>
            </a:r>
            <a:r>
              <a:rPr lang="it-IT" sz="1200" kern="1200" dirty="0">
                <a:solidFill>
                  <a:schemeClr val="tx1"/>
                </a:solidFill>
                <a:effectLst/>
                <a:latin typeface="+mn-lt"/>
                <a:ea typeface="+mn-ea"/>
                <a:cs typeface="+mn-cs"/>
              </a:rPr>
              <a:t> gonna </a:t>
            </a:r>
            <a:r>
              <a:rPr lang="it-IT" sz="1200" kern="1200" dirty="0" err="1">
                <a:solidFill>
                  <a:schemeClr val="tx1"/>
                </a:solidFill>
                <a:effectLst/>
                <a:latin typeface="+mn-lt"/>
                <a:ea typeface="+mn-ea"/>
                <a:cs typeface="+mn-cs"/>
              </a:rPr>
              <a:t>move</a:t>
            </a:r>
            <a:r>
              <a:rPr lang="it-IT" sz="1200" kern="1200" dirty="0">
                <a:solidFill>
                  <a:schemeClr val="tx1"/>
                </a:solidFill>
                <a:effectLst/>
                <a:latin typeface="+mn-lt"/>
                <a:ea typeface="+mn-ea"/>
                <a:cs typeface="+mn-cs"/>
              </a:rPr>
              <a:t> from the </a:t>
            </a:r>
            <a:r>
              <a:rPr lang="it-IT" sz="1200" kern="1200" dirty="0" err="1">
                <a:solidFill>
                  <a:schemeClr val="tx1"/>
                </a:solidFill>
                <a:effectLst/>
                <a:latin typeface="+mn-lt"/>
                <a:ea typeface="+mn-ea"/>
                <a:cs typeface="+mn-cs"/>
              </a:rPr>
              <a:t>second</a:t>
            </a:r>
            <a:r>
              <a:rPr lang="it-IT" sz="1200" kern="1200" dirty="0">
                <a:solidFill>
                  <a:schemeClr val="tx1"/>
                </a:solidFill>
                <a:effectLst/>
                <a:latin typeface="+mn-lt"/>
                <a:ea typeface="+mn-ea"/>
                <a:cs typeface="+mn-cs"/>
              </a:rPr>
              <a:t> to the first </a:t>
            </a:r>
            <a:r>
              <a:rPr lang="it-IT" sz="1200" kern="1200" dirty="0" err="1">
                <a:solidFill>
                  <a:schemeClr val="tx1"/>
                </a:solidFill>
                <a:effectLst/>
                <a:latin typeface="+mn-lt"/>
                <a:ea typeface="+mn-ea"/>
                <a:cs typeface="+mn-cs"/>
              </a:rPr>
              <a:t>quantized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description</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particular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you</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rememeber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our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allowed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states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where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ones</a:t>
            </a:r>
            <a:r>
              <a:rPr lang="it-IT" sz="1200" kern="1200" dirty="0">
                <a:solidFill>
                  <a:schemeClr val="tx1"/>
                </a:solidFill>
                <a:effectLst/>
                <a:latin typeface="+mn-lt"/>
                <a:ea typeface="+mn-ea"/>
                <a:cs typeface="+mn-cs"/>
              </a:rPr>
              <a:t> with sum of </a:t>
            </a:r>
            <a:r>
              <a:rPr lang="it-IT" sz="1200" kern="1200" dirty="0" err="1">
                <a:solidFill>
                  <a:schemeClr val="tx1"/>
                </a:solidFill>
                <a:effectLst/>
                <a:latin typeface="+mn-lt"/>
                <a:ea typeface="+mn-ea"/>
                <a:cs typeface="+mn-cs"/>
              </a:rPr>
              <a:t>occupation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numbers</a:t>
            </a:r>
            <a:r>
              <a:rPr lang="it-IT" sz="1200" kern="1200" dirty="0">
                <a:solidFill>
                  <a:schemeClr val="tx1"/>
                </a:solidFill>
                <a:effectLst/>
                <a:latin typeface="+mn-lt"/>
                <a:ea typeface="+mn-ea"/>
                <a:cs typeface="+mn-cs"/>
              </a:rPr>
              <a:t> 1, and so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considering</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subspace</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total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Fock</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space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spanned</a:t>
            </a:r>
            <a:r>
              <a:rPr lang="it-IT" sz="1200" kern="1200" dirty="0">
                <a:solidFill>
                  <a:schemeClr val="tx1"/>
                </a:solidFill>
                <a:effectLst/>
                <a:latin typeface="+mn-lt"/>
                <a:ea typeface="+mn-ea"/>
                <a:cs typeface="+mn-cs"/>
              </a:rPr>
              <a:t> by… . </a:t>
            </a:r>
            <a:r>
              <a:rPr lang="it-IT" sz="1200" kern="1200" dirty="0" err="1">
                <a:solidFill>
                  <a:schemeClr val="tx1"/>
                </a:solidFill>
                <a:effectLst/>
                <a:latin typeface="+mn-lt"/>
                <a:ea typeface="+mn-ea"/>
                <a:cs typeface="+mn-cs"/>
              </a:rPr>
              <a:t>These</a:t>
            </a:r>
            <a:r>
              <a:rPr lang="it-IT" sz="1200" kern="1200" dirty="0">
                <a:solidFill>
                  <a:schemeClr val="tx1"/>
                </a:solidFill>
                <a:effectLst/>
                <a:latin typeface="+mn-lt"/>
                <a:ea typeface="+mn-ea"/>
                <a:cs typeface="+mn-cs"/>
              </a:rPr>
              <a:t> can be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eigenstates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notation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use </a:t>
            </a:r>
            <a:r>
              <a:rPr lang="it-IT" sz="1200" kern="1200" dirty="0" err="1">
                <a:solidFill>
                  <a:schemeClr val="tx1"/>
                </a:solidFill>
                <a:effectLst/>
                <a:latin typeface="+mn-lt"/>
                <a:ea typeface="+mn-ea"/>
                <a:cs typeface="+mn-cs"/>
              </a:rPr>
              <a:t>above</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curly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brakets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mean</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basis</a:t>
            </a:r>
            <a:r>
              <a:rPr lang="it-IT" sz="1200" kern="1200" dirty="0">
                <a:solidFill>
                  <a:schemeClr val="tx1"/>
                </a:solidFill>
                <a:effectLst/>
                <a:latin typeface="+mn-lt"/>
                <a:ea typeface="+mn-ea"/>
                <a:cs typeface="+mn-cs"/>
              </a:rPr>
              <a:t>). So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associate </a:t>
            </a:r>
            <a:r>
              <a:rPr lang="it-IT" sz="1200" kern="1200" dirty="0" err="1">
                <a:solidFill>
                  <a:schemeClr val="tx1"/>
                </a:solidFill>
                <a:effectLst/>
                <a:latin typeface="+mn-lt"/>
                <a:ea typeface="+mn-ea"/>
                <a:cs typeface="+mn-cs"/>
              </a:rPr>
              <a:t>our</a:t>
            </a:r>
            <a:r>
              <a:rPr lang="it-IT" sz="1200" kern="1200" dirty="0">
                <a:solidFill>
                  <a:schemeClr val="tx1"/>
                </a:solidFill>
                <a:effectLst/>
                <a:latin typeface="+mn-lt"/>
                <a:ea typeface="+mn-ea"/>
                <a:cs typeface="+mn-cs"/>
              </a:rPr>
              <a:t> MZI to an </a:t>
            </a:r>
            <a:r>
              <a:rPr lang="it-IT" sz="1200" kern="1200" dirty="0" err="1">
                <a:solidFill>
                  <a:schemeClr val="tx1"/>
                </a:solidFill>
                <a:effectLst/>
                <a:latin typeface="+mn-lt"/>
                <a:ea typeface="+mn-ea"/>
                <a:cs typeface="+mn-cs"/>
              </a:rPr>
              <a:t>effective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qubit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I </a:t>
            </a:r>
            <a:r>
              <a:rPr lang="it-IT" sz="1200" kern="1200" dirty="0" err="1">
                <a:solidFill>
                  <a:schemeClr val="tx1"/>
                </a:solidFill>
                <a:effectLst/>
                <a:latin typeface="+mn-lt"/>
                <a:ea typeface="+mn-ea"/>
                <a:cs typeface="+mn-cs"/>
              </a:rPr>
              <a:t>will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refer</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interferometric</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qubit</a:t>
            </a:r>
            <a:r>
              <a:rPr lang="it-IT" sz="1200" kern="1200" dirty="0">
                <a:solidFill>
                  <a:schemeClr val="tx1"/>
                </a:solidFill>
                <a:effectLst/>
                <a:latin typeface="+mn-lt"/>
                <a:ea typeface="+mn-ea"/>
                <a:cs typeface="+mn-cs"/>
              </a:rPr>
              <a:t>.</a:t>
            </a:r>
          </a:p>
          <a:p>
            <a:r>
              <a:rPr lang="it-IT" sz="1200" kern="1200" dirty="0" err="1">
                <a:solidFill>
                  <a:schemeClr val="tx1"/>
                </a:solidFill>
                <a:effectLst/>
                <a:latin typeface="+mn-lt"/>
                <a:ea typeface="+mn-ea"/>
                <a:cs typeface="+mn-cs"/>
              </a:rPr>
              <a:t>Same</a:t>
            </a:r>
            <a:r>
              <a:rPr lang="it-IT" sz="1200" kern="1200" dirty="0">
                <a:solidFill>
                  <a:schemeClr val="tx1"/>
                </a:solidFill>
                <a:effectLst/>
                <a:latin typeface="+mn-lt"/>
                <a:ea typeface="+mn-ea"/>
                <a:cs typeface="+mn-cs"/>
              </a:rPr>
              <a:t> for </a:t>
            </a:r>
            <a:r>
              <a:rPr lang="it-IT" sz="1200" kern="1200" dirty="0" err="1">
                <a:solidFill>
                  <a:schemeClr val="tx1"/>
                </a:solidFill>
                <a:effectLst/>
                <a:latin typeface="+mn-lt"/>
                <a:ea typeface="+mn-ea"/>
                <a:cs typeface="+mn-cs"/>
              </a:rPr>
              <a:t>complementary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basis</a:t>
            </a:r>
            <a:r>
              <a:rPr lang="it-IT" sz="1200" kern="1200" dirty="0">
                <a:solidFill>
                  <a:schemeClr val="tx1"/>
                </a:solidFill>
                <a:effectLst/>
                <a:latin typeface="+mn-lt"/>
                <a:ea typeface="+mn-ea"/>
                <a:cs typeface="+mn-cs"/>
              </a:rPr>
              <a:t> with X and </a:t>
            </a:r>
            <a:r>
              <a:rPr lang="it-IT" sz="1200" kern="1200" dirty="0" err="1">
                <a:solidFill>
                  <a:schemeClr val="tx1"/>
                </a:solidFill>
                <a:effectLst/>
                <a:latin typeface="+mn-lt"/>
                <a:ea typeface="+mn-ea"/>
                <a:cs typeface="+mn-cs"/>
              </a:rPr>
              <a:t>beam</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splitter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transformation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now</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becomes</a:t>
            </a:r>
            <a:r>
              <a:rPr lang="it-IT" sz="1200" kern="1200" dirty="0">
                <a:solidFill>
                  <a:schemeClr val="tx1"/>
                </a:solidFill>
                <a:effectLst/>
                <a:latin typeface="+mn-lt"/>
                <a:ea typeface="+mn-ea"/>
                <a:cs typeface="+mn-cs"/>
              </a:rPr>
              <a:t> an </a:t>
            </a:r>
            <a:r>
              <a:rPr lang="it-IT" sz="1200" kern="1200" dirty="0" err="1">
                <a:solidFill>
                  <a:schemeClr val="tx1"/>
                </a:solidFill>
                <a:effectLst/>
                <a:latin typeface="+mn-lt"/>
                <a:ea typeface="+mn-ea"/>
                <a:cs typeface="+mn-cs"/>
              </a:rPr>
              <a:t>Hadamard</a:t>
            </a:r>
            <a:r>
              <a:rPr lang="it-IT" sz="1200" kern="1200" dirty="0">
                <a:solidFill>
                  <a:schemeClr val="tx1"/>
                </a:solidFill>
                <a:effectLst/>
                <a:latin typeface="+mn-lt"/>
                <a:ea typeface="+mn-ea"/>
                <a:cs typeface="+mn-cs"/>
              </a:rPr>
              <a:t> gate.</a:t>
            </a: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Moreover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notice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visibility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defined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before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difference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+1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detection</a:t>
            </a:r>
            <a:r>
              <a:rPr lang="it-IT" sz="1200" kern="1200" dirty="0">
                <a:solidFill>
                  <a:schemeClr val="tx1"/>
                </a:solidFill>
                <a:effectLst/>
                <a:latin typeface="+mn-lt"/>
                <a:ea typeface="+mn-ea"/>
                <a:cs typeface="+mn-cs"/>
              </a:rPr>
              <a:t> and -1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detection</a:t>
            </a:r>
            <a:r>
              <a:rPr lang="it-IT" sz="1200" kern="1200" dirty="0">
                <a:solidFill>
                  <a:schemeClr val="tx1"/>
                </a:solidFill>
                <a:effectLst/>
                <a:latin typeface="+mn-lt"/>
                <a:ea typeface="+mn-ea"/>
                <a:cs typeface="+mn-cs"/>
              </a:rPr>
              <a:t> for the </a:t>
            </a:r>
            <a:r>
              <a:rPr lang="it-IT" sz="1200" kern="1200" dirty="0" err="1">
                <a:solidFill>
                  <a:schemeClr val="tx1"/>
                </a:solidFill>
                <a:effectLst/>
                <a:latin typeface="+mn-lt"/>
                <a:ea typeface="+mn-ea"/>
                <a:cs typeface="+mn-cs"/>
              </a:rPr>
              <a:t>final</a:t>
            </a:r>
            <a:r>
              <a:rPr lang="it-IT" sz="1200" kern="1200" dirty="0">
                <a:solidFill>
                  <a:schemeClr val="tx1"/>
                </a:solidFill>
                <a:effectLst/>
                <a:latin typeface="+mn-lt"/>
                <a:ea typeface="+mn-ea"/>
                <a:cs typeface="+mn-cs"/>
              </a:rPr>
              <a:t> state,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ports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now</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basis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basis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p>
          <a:p>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consider</a:t>
            </a:r>
            <a:r>
              <a:rPr lang="it-IT" sz="1200" kern="1200" dirty="0">
                <a:solidFill>
                  <a:schemeClr val="tx1"/>
                </a:solidFill>
                <a:effectLst/>
                <a:latin typeface="+mn-lt"/>
                <a:ea typeface="+mn-ea"/>
                <a:cs typeface="+mn-cs"/>
              </a:rPr>
              <a:t> the state inside the </a:t>
            </a:r>
            <a:r>
              <a:rPr lang="it-IT" sz="1200" kern="1200" dirty="0" err="1">
                <a:solidFill>
                  <a:schemeClr val="tx1"/>
                </a:solidFill>
                <a:effectLst/>
                <a:latin typeface="+mn-lt"/>
                <a:ea typeface="+mn-ea"/>
                <a:cs typeface="+mn-cs"/>
              </a:rPr>
              <a:t>interferometer</a:t>
            </a:r>
            <a:r>
              <a:rPr lang="it-IT" sz="1200" kern="1200" dirty="0">
                <a:solidFill>
                  <a:schemeClr val="tx1"/>
                </a:solidFill>
                <a:effectLst/>
                <a:latin typeface="+mn-lt"/>
                <a:ea typeface="+mn-ea"/>
                <a:cs typeface="+mn-cs"/>
              </a:rPr>
              <a:t>, so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define</a:t>
            </a:r>
            <a:r>
              <a:rPr lang="it-IT" sz="1200" kern="1200" dirty="0">
                <a:solidFill>
                  <a:schemeClr val="tx1"/>
                </a:solidFill>
                <a:effectLst/>
                <a:latin typeface="+mn-lt"/>
                <a:ea typeface="+mn-ea"/>
                <a:cs typeface="+mn-cs"/>
              </a:rPr>
              <a:t> the X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for V: i.e. the </a:t>
            </a:r>
            <a:r>
              <a:rPr lang="it-IT" sz="1200" kern="1200" dirty="0" err="1">
                <a:solidFill>
                  <a:schemeClr val="tx1"/>
                </a:solidFill>
                <a:effectLst/>
                <a:latin typeface="+mn-lt"/>
                <a:ea typeface="+mn-ea"/>
                <a:cs typeface="+mn-cs"/>
              </a:rPr>
              <a:t>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coherence</a:t>
            </a:r>
            <a:r>
              <a:rPr lang="it-IT" sz="1200" kern="1200" dirty="0">
                <a:solidFill>
                  <a:schemeClr val="tx1"/>
                </a:solidFill>
                <a:effectLst/>
                <a:latin typeface="+mn-lt"/>
                <a:ea typeface="+mn-ea"/>
                <a:cs typeface="+mn-cs"/>
              </a:rPr>
              <a:t> or X </a:t>
            </a:r>
            <a:r>
              <a:rPr lang="it-IT" sz="1200" kern="1200" dirty="0" err="1">
                <a:solidFill>
                  <a:schemeClr val="tx1"/>
                </a:solidFill>
                <a:effectLst/>
                <a:latin typeface="+mn-lt"/>
                <a:ea typeface="+mn-ea"/>
                <a:cs typeface="+mn-cs"/>
              </a:rPr>
              <a:t>coherence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paths</a:t>
            </a:r>
            <a:r>
              <a:rPr lang="it-IT" sz="1200" kern="1200" dirty="0">
                <a:solidFill>
                  <a:schemeClr val="tx1"/>
                </a:solidFill>
                <a:effectLst/>
                <a:latin typeface="+mn-lt"/>
                <a:ea typeface="+mn-ea"/>
                <a:cs typeface="+mn-cs"/>
              </a:rPr>
              <a:t>. X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(The </a:t>
            </a:r>
            <a:r>
              <a:rPr lang="it-IT" sz="1200" kern="1200" dirty="0" err="1">
                <a:solidFill>
                  <a:schemeClr val="tx1"/>
                </a:solidFill>
                <a:effectLst/>
                <a:latin typeface="+mn-lt"/>
                <a:ea typeface="+mn-ea"/>
                <a:cs typeface="+mn-cs"/>
              </a:rPr>
              <a:t>eigenstates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occupation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number</a:t>
            </a:r>
            <a:r>
              <a:rPr lang="it-IT" sz="1200" kern="1200" dirty="0">
                <a:solidFill>
                  <a:schemeClr val="tx1"/>
                </a:solidFill>
                <a:effectLst/>
                <a:latin typeface="+mn-lt"/>
                <a:ea typeface="+mn-ea"/>
                <a:cs typeface="+mn-cs"/>
              </a:rPr>
              <a:t> of mode L are </a:t>
            </a:r>
            <a:r>
              <a:rPr lang="it-IT" sz="1200" kern="1200" dirty="0" err="1">
                <a:solidFill>
                  <a:schemeClr val="tx1"/>
                </a:solidFill>
                <a:effectLst/>
                <a:latin typeface="+mn-lt"/>
                <a:ea typeface="+mn-ea"/>
                <a:cs typeface="+mn-cs"/>
              </a:rPr>
              <a:t>denoted</a:t>
            </a:r>
            <a:r>
              <a:rPr lang="it-IT" sz="1200" kern="1200" dirty="0">
                <a:solidFill>
                  <a:schemeClr val="tx1"/>
                </a:solidFill>
                <a:effectLst/>
                <a:latin typeface="+mn-lt"/>
                <a:ea typeface="+mn-ea"/>
                <a:cs typeface="+mn-cs"/>
              </a:rPr>
              <a:t> .. .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consider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only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scenarios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where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total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occupation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number</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pair</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modes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1, so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are in the </a:t>
            </a:r>
            <a:r>
              <a:rPr lang="it-IT" sz="1200" kern="1200" dirty="0" err="1">
                <a:solidFill>
                  <a:schemeClr val="tx1"/>
                </a:solidFill>
                <a:effectLst/>
                <a:latin typeface="+mn-lt"/>
                <a:ea typeface="+mn-ea"/>
                <a:cs typeface="+mn-cs"/>
              </a:rPr>
              <a:t>subspace</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total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Fock</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space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spanned</a:t>
            </a:r>
            <a:r>
              <a:rPr lang="it-IT" sz="1200" kern="1200" dirty="0">
                <a:solidFill>
                  <a:schemeClr val="tx1"/>
                </a:solidFill>
                <a:effectLst/>
                <a:latin typeface="+mn-lt"/>
                <a:ea typeface="+mn-ea"/>
                <a:cs typeface="+mn-cs"/>
              </a:rPr>
              <a:t> by the </a:t>
            </a:r>
            <a:r>
              <a:rPr lang="it-IT" sz="1200" kern="1200" dirty="0" err="1">
                <a:solidFill>
                  <a:schemeClr val="tx1"/>
                </a:solidFill>
                <a:effectLst/>
                <a:latin typeface="+mn-lt"/>
                <a:ea typeface="+mn-ea"/>
                <a:cs typeface="+mn-cs"/>
              </a:rPr>
              <a:t>states</a:t>
            </a:r>
            <a:r>
              <a:rPr lang="it-IT" sz="1200" kern="1200" dirty="0">
                <a:solidFill>
                  <a:schemeClr val="tx1"/>
                </a:solidFill>
                <a:effectLst/>
                <a:latin typeface="+mn-lt"/>
                <a:ea typeface="+mn-ea"/>
                <a:cs typeface="+mn-cs"/>
              </a:rPr>
              <a:t> … .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defines</a:t>
            </a:r>
            <a:r>
              <a:rPr lang="it-IT" sz="1200" kern="1200" dirty="0">
                <a:solidFill>
                  <a:schemeClr val="tx1"/>
                </a:solidFill>
                <a:effectLst/>
                <a:latin typeface="+mn-lt"/>
                <a:ea typeface="+mn-ea"/>
                <a:cs typeface="+mn-cs"/>
              </a:rPr>
              <a:t> an </a:t>
            </a:r>
            <a:r>
              <a:rPr lang="it-IT" sz="1200" kern="1200" dirty="0" err="1">
                <a:solidFill>
                  <a:schemeClr val="tx1"/>
                </a:solidFill>
                <a:effectLst/>
                <a:latin typeface="+mn-lt"/>
                <a:ea typeface="+mn-ea"/>
                <a:cs typeface="+mn-cs"/>
              </a:rPr>
              <a:t>effective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qubit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refer</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interferometric</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qubit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associate the </a:t>
            </a:r>
            <a:r>
              <a:rPr lang="it-IT" sz="1200" kern="1200" dirty="0" err="1">
                <a:solidFill>
                  <a:schemeClr val="tx1"/>
                </a:solidFill>
                <a:effectLst/>
                <a:latin typeface="+mn-lt"/>
                <a:ea typeface="+mn-ea"/>
                <a:cs typeface="+mn-cs"/>
              </a:rPr>
              <a:t>product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basis</a:t>
            </a:r>
            <a:r>
              <a:rPr lang="it-IT" sz="1200" kern="1200" dirty="0">
                <a:solidFill>
                  <a:schemeClr val="tx1"/>
                </a:solidFill>
                <a:effectLst/>
                <a:latin typeface="+mn-lt"/>
                <a:ea typeface="+mn-ea"/>
                <a:cs typeface="+mn-cs"/>
              </a:rPr>
              <a:t> … with the </a:t>
            </a:r>
            <a:r>
              <a:rPr lang="it-IT" sz="1200" kern="1200" dirty="0" err="1">
                <a:solidFill>
                  <a:schemeClr val="tx1"/>
                </a:solidFill>
                <a:effectLst/>
                <a:latin typeface="+mn-lt"/>
                <a:ea typeface="+mn-ea"/>
                <a:cs typeface="+mn-cs"/>
              </a:rPr>
              <a:t>eigenstates</a:t>
            </a:r>
            <a:r>
              <a:rPr lang="it-IT" sz="1200" kern="1200" dirty="0">
                <a:solidFill>
                  <a:schemeClr val="tx1"/>
                </a:solidFill>
                <a:effectLst/>
                <a:latin typeface="+mn-lt"/>
                <a:ea typeface="+mn-ea"/>
                <a:cs typeface="+mn-cs"/>
              </a:rPr>
              <a:t> of the Pauli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observable</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qubit</a:t>
            </a:r>
            <a:r>
              <a:rPr lang="it-IT" sz="1200" kern="1200" dirty="0">
                <a:solidFill>
                  <a:schemeClr val="tx1"/>
                </a:solidFill>
                <a:effectLst/>
                <a:latin typeface="+mn-lt"/>
                <a:ea typeface="+mn-ea"/>
                <a:cs typeface="+mn-cs"/>
              </a:rPr>
              <a:t>, so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can be </a:t>
            </a:r>
            <a:r>
              <a:rPr lang="it-IT" sz="1200" kern="1200" dirty="0" err="1">
                <a:solidFill>
                  <a:schemeClr val="tx1"/>
                </a:solidFill>
                <a:effectLst/>
                <a:latin typeface="+mn-lt"/>
                <a:ea typeface="+mn-ea"/>
                <a:cs typeface="+mn-cs"/>
              </a:rPr>
              <a:t>represented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associate the </a:t>
            </a:r>
            <a:r>
              <a:rPr lang="it-IT" sz="1200" kern="1200" dirty="0" err="1">
                <a:solidFill>
                  <a:schemeClr val="tx1"/>
                </a:solidFill>
                <a:effectLst/>
                <a:latin typeface="+mn-lt"/>
                <a:ea typeface="+mn-ea"/>
                <a:cs typeface="+mn-cs"/>
              </a:rPr>
              <a:t>complementary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basis</a:t>
            </a:r>
            <a:r>
              <a:rPr lang="it-IT" sz="1200" kern="1200" dirty="0">
                <a:solidFill>
                  <a:schemeClr val="tx1"/>
                </a:solidFill>
                <a:effectLst/>
                <a:latin typeface="+mn-lt"/>
                <a:ea typeface="+mn-ea"/>
                <a:cs typeface="+mn-cs"/>
              </a:rPr>
              <a:t> with the </a:t>
            </a:r>
            <a:r>
              <a:rPr lang="it-IT" sz="1200" kern="1200" dirty="0" err="1">
                <a:solidFill>
                  <a:schemeClr val="tx1"/>
                </a:solidFill>
                <a:effectLst/>
                <a:latin typeface="+mn-lt"/>
                <a:ea typeface="+mn-ea"/>
                <a:cs typeface="+mn-cs"/>
              </a:rPr>
              <a:t>eigenstates</a:t>
            </a:r>
            <a:r>
              <a:rPr lang="it-IT" sz="1200" kern="1200" dirty="0">
                <a:solidFill>
                  <a:schemeClr val="tx1"/>
                </a:solidFill>
                <a:effectLst/>
                <a:latin typeface="+mn-lt"/>
                <a:ea typeface="+mn-ea"/>
                <a:cs typeface="+mn-cs"/>
              </a:rPr>
              <a:t> of the Pauli X </a:t>
            </a:r>
            <a:r>
              <a:rPr lang="it-IT" sz="1200" kern="1200" dirty="0" err="1">
                <a:solidFill>
                  <a:schemeClr val="tx1"/>
                </a:solidFill>
                <a:effectLst/>
                <a:latin typeface="+mn-lt"/>
                <a:ea typeface="+mn-ea"/>
                <a:cs typeface="+mn-cs"/>
              </a:rPr>
              <a:t>observable</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qubit</a:t>
            </a:r>
            <a:r>
              <a:rPr lang="it-IT" sz="1200" kern="1200" dirty="0">
                <a:solidFill>
                  <a:schemeClr val="tx1"/>
                </a:solidFill>
                <a:effectLst/>
                <a:latin typeface="+mn-lt"/>
                <a:ea typeface="+mn-ea"/>
                <a:cs typeface="+mn-cs"/>
              </a:rPr>
              <a:t>, so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can be </a:t>
            </a:r>
            <a:r>
              <a:rPr lang="it-IT" sz="1200" kern="1200" dirty="0" err="1">
                <a:solidFill>
                  <a:schemeClr val="tx1"/>
                </a:solidFill>
                <a:effectLst/>
                <a:latin typeface="+mn-lt"/>
                <a:ea typeface="+mn-ea"/>
                <a:cs typeface="+mn-cs"/>
              </a:rPr>
              <a:t>represented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of X.)</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Finally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if</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let</a:t>
            </a:r>
            <a:r>
              <a:rPr lang="it-IT" sz="1200" kern="1200" dirty="0">
                <a:solidFill>
                  <a:schemeClr val="tx1"/>
                </a:solidFill>
                <a:effectLst/>
                <a:latin typeface="+mn-lt"/>
                <a:ea typeface="+mn-ea"/>
                <a:cs typeface="+mn-cs"/>
              </a:rPr>
              <a:t> theta be a random </a:t>
            </a:r>
            <a:r>
              <a:rPr lang="it-IT" sz="1200" kern="1200" dirty="0" err="1">
                <a:solidFill>
                  <a:schemeClr val="tx1"/>
                </a:solidFill>
                <a:effectLst/>
                <a:latin typeface="+mn-lt"/>
                <a:ea typeface="+mn-ea"/>
                <a:cs typeface="+mn-cs"/>
              </a:rPr>
              <a:t>variable</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values</a:t>
            </a:r>
            <a:r>
              <a:rPr lang="it-IT" sz="1200" kern="1200" dirty="0">
                <a:solidFill>
                  <a:schemeClr val="tx1"/>
                </a:solidFill>
                <a:effectLst/>
                <a:latin typeface="+mn-lt"/>
                <a:ea typeface="+mn-ea"/>
                <a:cs typeface="+mn-cs"/>
              </a:rPr>
              <a:t> in the set {+1;-1} </a:t>
            </a:r>
            <a:r>
              <a:rPr lang="it-IT" sz="1200" kern="1200" dirty="0" err="1">
                <a:solidFill>
                  <a:schemeClr val="tx1"/>
                </a:solidFill>
                <a:effectLst/>
                <a:latin typeface="+mn-lt"/>
                <a:ea typeface="+mn-ea"/>
                <a:cs typeface="+mn-cs"/>
              </a:rPr>
              <a:t>representing</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outcome</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adopting</a:t>
            </a:r>
            <a:r>
              <a:rPr lang="it-IT" sz="1200" kern="1200" dirty="0">
                <a:solidFill>
                  <a:schemeClr val="tx1"/>
                </a:solidFill>
                <a:effectLst/>
                <a:latin typeface="+mn-lt"/>
                <a:ea typeface="+mn-ea"/>
                <a:cs typeface="+mn-cs"/>
              </a:rPr>
              <a:t> the convention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+1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to the </a:t>
            </a:r>
            <a:r>
              <a:rPr lang="it-IT" sz="1200" kern="1200" dirty="0" err="1">
                <a:solidFill>
                  <a:schemeClr val="tx1"/>
                </a:solidFill>
                <a:effectLst/>
                <a:latin typeface="+mn-lt"/>
                <a:ea typeface="+mn-ea"/>
                <a:cs typeface="+mn-cs"/>
              </a:rPr>
              <a:t>detection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being</a:t>
            </a:r>
            <a:r>
              <a:rPr lang="it-IT" sz="1200" kern="1200" dirty="0">
                <a:solidFill>
                  <a:schemeClr val="tx1"/>
                </a:solidFill>
                <a:effectLst/>
                <a:latin typeface="+mn-lt"/>
                <a:ea typeface="+mn-ea"/>
                <a:cs typeface="+mn-cs"/>
              </a:rPr>
              <a:t> on the </a:t>
            </a:r>
            <a:r>
              <a:rPr lang="it-IT" sz="1200" kern="1200" dirty="0" err="1">
                <a:solidFill>
                  <a:schemeClr val="tx1"/>
                </a:solidFill>
                <a:effectLst/>
                <a:latin typeface="+mn-lt"/>
                <a:ea typeface="+mn-ea"/>
                <a:cs typeface="+mn-cs"/>
              </a:rPr>
              <a:t>left</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if</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denotes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probability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distribution</a:t>
            </a:r>
            <a:r>
              <a:rPr lang="it-IT" sz="1200" kern="1200" dirty="0">
                <a:solidFill>
                  <a:schemeClr val="tx1"/>
                </a:solidFill>
                <a:effectLst/>
                <a:latin typeface="+mn-lt"/>
                <a:ea typeface="+mn-ea"/>
                <a:cs typeface="+mn-cs"/>
              </a:rPr>
              <a:t> over theta , </a:t>
            </a:r>
            <a:r>
              <a:rPr lang="it-IT" sz="1200" kern="1200" dirty="0" err="1">
                <a:solidFill>
                  <a:schemeClr val="tx1"/>
                </a:solidFill>
                <a:effectLst/>
                <a:latin typeface="+mn-lt"/>
                <a:ea typeface="+mn-ea"/>
                <a:cs typeface="+mn-cs"/>
              </a:rPr>
              <a:t>then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have</a:t>
            </a:r>
            <a:r>
              <a:rPr lang="it-IT" sz="1200" kern="1200" dirty="0">
                <a:solidFill>
                  <a:schemeClr val="tx1"/>
                </a:solidFill>
                <a:effectLst/>
                <a:latin typeface="+mn-lt"/>
                <a:ea typeface="+mn-ea"/>
                <a:cs typeface="+mn-cs"/>
              </a:rPr>
              <a:t> ..</a:t>
            </a:r>
          </a:p>
          <a:p>
            <a:r>
              <a:rPr lang="it-IT" sz="1200" b="1" kern="1200" dirty="0" err="1">
                <a:solidFill>
                  <a:schemeClr val="tx1"/>
                </a:solidFill>
                <a:effectLst/>
                <a:latin typeface="+mn-lt"/>
                <a:ea typeface="+mn-ea"/>
                <a:cs typeface="+mn-cs"/>
              </a:rPr>
              <a:t>Thus</a:t>
            </a:r>
            <a:r>
              <a:rPr lang="it-IT" sz="1200" b="1" kern="1200" dirty="0">
                <a:solidFill>
                  <a:schemeClr val="tx1"/>
                </a:solidFill>
                <a:effectLst/>
                <a:latin typeface="+mn-lt"/>
                <a:ea typeface="+mn-ea"/>
                <a:cs typeface="+mn-cs"/>
              </a:rPr>
              <a:t>, the fringe </a:t>
            </a:r>
            <a:r>
              <a:rPr lang="it-IT" sz="1200" b="1" kern="1200" dirty="0" err="1">
                <a:solidFill>
                  <a:schemeClr val="tx1"/>
                </a:solidFill>
                <a:effectLst/>
                <a:latin typeface="+mn-lt"/>
                <a:ea typeface="+mn-ea"/>
                <a:cs typeface="+mn-cs"/>
              </a:rPr>
              <a:t>visibility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simply</a:t>
            </a:r>
            <a:r>
              <a:rPr lang="it-IT" sz="1200" b="1" kern="1200" dirty="0">
                <a:solidFill>
                  <a:schemeClr val="tx1"/>
                </a:solidFill>
                <a:effectLst/>
                <a:latin typeface="+mn-lt"/>
                <a:ea typeface="+mn-ea"/>
                <a:cs typeface="+mn-cs"/>
              </a:rPr>
              <a:t> the </a:t>
            </a:r>
            <a:r>
              <a:rPr lang="it-IT" sz="1200" b="1" kern="1200" dirty="0" err="1">
                <a:solidFill>
                  <a:schemeClr val="tx1"/>
                </a:solidFill>
                <a:effectLst/>
                <a:latin typeface="+mn-lt"/>
                <a:ea typeface="+mn-ea"/>
                <a:cs typeface="+mn-cs"/>
              </a:rPr>
              <a:t>absolute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value</a:t>
            </a:r>
            <a:r>
              <a:rPr lang="it-IT" sz="1200" b="1" kern="1200" dirty="0">
                <a:solidFill>
                  <a:schemeClr val="tx1"/>
                </a:solidFill>
                <a:effectLst/>
                <a:latin typeface="+mn-lt"/>
                <a:ea typeface="+mn-ea"/>
                <a:cs typeface="+mn-cs"/>
              </a:rPr>
              <a:t> of the </a:t>
            </a:r>
            <a:r>
              <a:rPr lang="it-IT" sz="1200" b="1" kern="1200" dirty="0" err="1">
                <a:solidFill>
                  <a:schemeClr val="tx1"/>
                </a:solidFill>
                <a:effectLst/>
                <a:latin typeface="+mn-lt"/>
                <a:ea typeface="+mn-ea"/>
                <a:cs typeface="+mn-cs"/>
              </a:rPr>
              <a:t>expectation</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value</a:t>
            </a:r>
            <a:r>
              <a:rPr lang="it-IT" sz="1200" b="1" kern="1200" dirty="0">
                <a:solidFill>
                  <a:schemeClr val="tx1"/>
                </a:solidFill>
                <a:effectLst/>
                <a:latin typeface="+mn-lt"/>
                <a:ea typeface="+mn-ea"/>
                <a:cs typeface="+mn-cs"/>
              </a:rPr>
              <a:t> of the </a:t>
            </a:r>
            <a:r>
              <a:rPr lang="it-IT" sz="1200" b="1" kern="1200" dirty="0" err="1">
                <a:solidFill>
                  <a:schemeClr val="tx1"/>
                </a:solidFill>
                <a:effectLst/>
                <a:latin typeface="+mn-lt"/>
                <a:ea typeface="+mn-ea"/>
                <a:cs typeface="+mn-cs"/>
              </a:rPr>
              <a:t>variable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that</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describes</a:t>
            </a:r>
            <a:r>
              <a:rPr lang="it-IT" sz="1200" b="1" kern="1200" dirty="0">
                <a:solidFill>
                  <a:schemeClr val="tx1"/>
                </a:solidFill>
                <a:effectLst/>
                <a:latin typeface="+mn-lt"/>
                <a:ea typeface="+mn-ea"/>
                <a:cs typeface="+mn-cs"/>
              </a:rPr>
              <a:t> the </a:t>
            </a:r>
            <a:r>
              <a:rPr lang="it-IT" sz="1200" b="1" kern="1200" dirty="0" err="1">
                <a:solidFill>
                  <a:schemeClr val="tx1"/>
                </a:solidFill>
                <a:effectLst/>
                <a:latin typeface="+mn-lt"/>
                <a:ea typeface="+mn-ea"/>
                <a:cs typeface="+mn-cs"/>
              </a:rPr>
              <a:t>outcome</a:t>
            </a:r>
            <a:r>
              <a:rPr lang="it-IT" sz="1200" b="1" kern="1200" dirty="0">
                <a:solidFill>
                  <a:schemeClr val="tx1"/>
                </a:solidFill>
                <a:effectLst/>
                <a:latin typeface="+mn-lt"/>
                <a:ea typeface="+mn-ea"/>
                <a:cs typeface="+mn-cs"/>
              </a:rPr>
              <a:t> of the </a:t>
            </a:r>
            <a:r>
              <a:rPr lang="it-IT" sz="1200" b="1" kern="1200" dirty="0" err="1">
                <a:solidFill>
                  <a:schemeClr val="tx1"/>
                </a:solidFill>
                <a:effectLst/>
                <a:latin typeface="+mn-lt"/>
                <a:ea typeface="+mn-ea"/>
                <a:cs typeface="+mn-cs"/>
              </a:rPr>
              <a:t>which-phase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measurement</a:t>
            </a:r>
            <a:r>
              <a:rPr lang="it-IT" sz="1200" b="1" kern="1200" dirty="0">
                <a:solidFill>
                  <a:schemeClr val="tx1"/>
                </a:solidFill>
                <a:effectLst/>
                <a:latin typeface="+mn-lt"/>
                <a:ea typeface="+mn-ea"/>
                <a:cs typeface="+mn-cs"/>
              </a:rPr>
              <a:t>.</a:t>
            </a:r>
          </a:p>
          <a:p>
            <a:endParaRPr lang="it-IT"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err="1">
                <a:solidFill>
                  <a:schemeClr val="tx1"/>
                </a:solidFill>
                <a:effectLst/>
                <a:latin typeface="+mn-lt"/>
                <a:ea typeface="+mn-ea"/>
                <a:cs typeface="+mn-cs"/>
              </a:rPr>
              <a:t>Meanwhile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letting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a:t>
            </a:r>
            <a:r>
              <a:rPr lang="it-IT" sz="1200" kern="1200" dirty="0">
                <a:solidFill>
                  <a:schemeClr val="tx1"/>
                </a:solidFill>
                <a:effectLst/>
                <a:latin typeface="+mn-lt"/>
                <a:ea typeface="+mn-ea"/>
                <a:cs typeface="+mn-cs"/>
              </a:rPr>
              <a:t> be a random </a:t>
            </a:r>
            <a:r>
              <a:rPr lang="it-IT" sz="1200" kern="1200" dirty="0" err="1">
                <a:solidFill>
                  <a:schemeClr val="tx1"/>
                </a:solidFill>
                <a:effectLst/>
                <a:latin typeface="+mn-lt"/>
                <a:ea typeface="+mn-ea"/>
                <a:cs typeface="+mn-cs"/>
              </a:rPr>
              <a:t>variable</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values</a:t>
            </a:r>
            <a:r>
              <a:rPr lang="it-IT" sz="1200" kern="1200" dirty="0">
                <a:solidFill>
                  <a:schemeClr val="tx1"/>
                </a:solidFill>
                <a:effectLst/>
                <a:latin typeface="+mn-lt"/>
                <a:ea typeface="+mn-ea"/>
                <a:cs typeface="+mn-cs"/>
              </a:rPr>
              <a:t> in the set {+1;-1} </a:t>
            </a:r>
            <a:r>
              <a:rPr lang="it-IT" sz="1200" kern="1200" dirty="0" err="1">
                <a:solidFill>
                  <a:schemeClr val="tx1"/>
                </a:solidFill>
                <a:effectLst/>
                <a:latin typeface="+mn-lt"/>
                <a:ea typeface="+mn-ea"/>
                <a:cs typeface="+mn-cs"/>
              </a:rPr>
              <a:t>representing</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outcome</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depicted</a:t>
            </a:r>
            <a:r>
              <a:rPr lang="it-IT" sz="1200" kern="1200" dirty="0">
                <a:solidFill>
                  <a:schemeClr val="tx1"/>
                </a:solidFill>
                <a:effectLst/>
                <a:latin typeface="+mn-lt"/>
                <a:ea typeface="+mn-ea"/>
                <a:cs typeface="+mn-cs"/>
              </a:rPr>
              <a:t> in Fig. 1(b) (</a:t>
            </a:r>
            <a:r>
              <a:rPr lang="it-IT" sz="1200" kern="1200" dirty="0" err="1">
                <a:solidFill>
                  <a:schemeClr val="tx1"/>
                </a:solidFill>
                <a:effectLst/>
                <a:latin typeface="+mn-lt"/>
                <a:ea typeface="+mn-ea"/>
                <a:cs typeface="+mn-cs"/>
              </a:rPr>
              <a:t>again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adopting</a:t>
            </a:r>
            <a:r>
              <a:rPr lang="it-IT" sz="1200" kern="1200" dirty="0">
                <a:solidFill>
                  <a:schemeClr val="tx1"/>
                </a:solidFill>
                <a:effectLst/>
                <a:latin typeface="+mn-lt"/>
                <a:ea typeface="+mn-ea"/>
                <a:cs typeface="+mn-cs"/>
              </a:rPr>
              <a:t> the convention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+1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to the </a:t>
            </a:r>
            <a:r>
              <a:rPr lang="it-IT" sz="1200" kern="1200" dirty="0" err="1">
                <a:solidFill>
                  <a:schemeClr val="tx1"/>
                </a:solidFill>
                <a:effectLst/>
                <a:latin typeface="+mn-lt"/>
                <a:ea typeface="+mn-ea"/>
                <a:cs typeface="+mn-cs"/>
              </a:rPr>
              <a:t>excitation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being</a:t>
            </a:r>
            <a:r>
              <a:rPr lang="it-IT" sz="1200" kern="1200" dirty="0">
                <a:solidFill>
                  <a:schemeClr val="tx1"/>
                </a:solidFill>
                <a:effectLst/>
                <a:latin typeface="+mn-lt"/>
                <a:ea typeface="+mn-ea"/>
                <a:cs typeface="+mn-cs"/>
              </a:rPr>
              <a:t> on the </a:t>
            </a:r>
            <a:r>
              <a:rPr lang="it-IT" sz="1200" kern="1200" dirty="0" err="1">
                <a:solidFill>
                  <a:schemeClr val="tx1"/>
                </a:solidFill>
                <a:effectLst/>
                <a:latin typeface="+mn-lt"/>
                <a:ea typeface="+mn-ea"/>
                <a:cs typeface="+mn-cs"/>
              </a:rPr>
              <a:t>left</a:t>
            </a:r>
            <a:r>
              <a:rPr lang="it-IT" sz="1200"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the </a:t>
            </a:r>
            <a:r>
              <a:rPr lang="it-IT" sz="1200" b="1" kern="1200" dirty="0" err="1">
                <a:solidFill>
                  <a:schemeClr val="tx1"/>
                </a:solidFill>
                <a:effectLst/>
                <a:latin typeface="+mn-lt"/>
                <a:ea typeface="+mn-ea"/>
                <a:cs typeface="+mn-cs"/>
              </a:rPr>
              <a:t>path</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distinguishability</a:t>
            </a:r>
            <a:r>
              <a:rPr lang="it-IT" sz="1200" b="1" kern="1200" dirty="0">
                <a:solidFill>
                  <a:schemeClr val="tx1"/>
                </a:solidFill>
                <a:effectLst/>
                <a:latin typeface="+mn-lt"/>
                <a:ea typeface="+mn-ea"/>
                <a:cs typeface="+mn-cs"/>
              </a:rPr>
              <a:t> D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defined</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simply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as</a:t>
            </a:r>
            <a:r>
              <a:rPr lang="it-IT" sz="1200" b="1" kern="1200" dirty="0">
                <a:solidFill>
                  <a:schemeClr val="tx1"/>
                </a:solidFill>
                <a:effectLst/>
                <a:latin typeface="+mn-lt"/>
                <a:ea typeface="+mn-ea"/>
                <a:cs typeface="+mn-cs"/>
              </a:rPr>
              <a:t> the </a:t>
            </a:r>
            <a:r>
              <a:rPr lang="it-IT" sz="1200" b="1" kern="1200" dirty="0" err="1">
                <a:solidFill>
                  <a:schemeClr val="tx1"/>
                </a:solidFill>
                <a:effectLst/>
                <a:latin typeface="+mn-lt"/>
                <a:ea typeface="+mn-ea"/>
                <a:cs typeface="+mn-cs"/>
              </a:rPr>
              <a:t>absolute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value</a:t>
            </a:r>
            <a:r>
              <a:rPr lang="it-IT" sz="1200" b="1" kern="1200" dirty="0">
                <a:solidFill>
                  <a:schemeClr val="tx1"/>
                </a:solidFill>
                <a:effectLst/>
                <a:latin typeface="+mn-lt"/>
                <a:ea typeface="+mn-ea"/>
                <a:cs typeface="+mn-cs"/>
              </a:rPr>
              <a:t> of the </a:t>
            </a:r>
            <a:r>
              <a:rPr lang="it-IT" sz="1200" b="1" kern="1200" dirty="0" err="1">
                <a:solidFill>
                  <a:schemeClr val="tx1"/>
                </a:solidFill>
                <a:effectLst/>
                <a:latin typeface="+mn-lt"/>
                <a:ea typeface="+mn-ea"/>
                <a:cs typeface="+mn-cs"/>
              </a:rPr>
              <a:t>expectation</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value</a:t>
            </a:r>
            <a:r>
              <a:rPr lang="it-IT" sz="1200" b="1" kern="1200" dirty="0">
                <a:solidFill>
                  <a:schemeClr val="tx1"/>
                </a:solidFill>
                <a:effectLst/>
                <a:latin typeface="+mn-lt"/>
                <a:ea typeface="+mn-ea"/>
                <a:cs typeface="+mn-cs"/>
              </a:rPr>
              <a:t> of the </a:t>
            </a:r>
            <a:r>
              <a:rPr lang="it-IT" sz="1200" b="1" kern="1200" dirty="0" err="1">
                <a:solidFill>
                  <a:schemeClr val="tx1"/>
                </a:solidFill>
                <a:effectLst/>
                <a:latin typeface="+mn-lt"/>
                <a:ea typeface="+mn-ea"/>
                <a:cs typeface="+mn-cs"/>
              </a:rPr>
              <a:t>which</a:t>
            </a:r>
            <a:r>
              <a:rPr lang="it-IT" sz="1200" b="1" kern="1200" dirty="0">
                <a:solidFill>
                  <a:schemeClr val="tx1"/>
                </a:solidFill>
                <a:effectLst/>
                <a:latin typeface="+mn-lt"/>
                <a:ea typeface="+mn-ea"/>
                <a:cs typeface="+mn-cs"/>
              </a:rPr>
              <a:t>-way </a:t>
            </a:r>
            <a:r>
              <a:rPr lang="it-IT" sz="1200" b="1" kern="1200" dirty="0" err="1">
                <a:solidFill>
                  <a:schemeClr val="tx1"/>
                </a:solidFill>
                <a:effectLst/>
                <a:latin typeface="+mn-lt"/>
                <a:ea typeface="+mn-ea"/>
                <a:cs typeface="+mn-cs"/>
              </a:rPr>
              <a:t>measurement</a:t>
            </a:r>
            <a:r>
              <a:rPr lang="it-IT" sz="1200" b="1"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52</a:t>
            </a:fld>
            <a:endParaRPr lang="en-US"/>
          </a:p>
        </p:txBody>
      </p:sp>
    </p:spTree>
    <p:extLst>
      <p:ext uri="{BB962C8B-B14F-4D97-AF65-F5344CB8AC3E}">
        <p14:creationId xmlns:p14="http://schemas.microsoft.com/office/powerpoint/2010/main" val="36235880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The fringe </a:t>
            </a:r>
            <a:r>
              <a:rPr lang="it-IT" sz="1200" kern="1200" dirty="0" err="1">
                <a:solidFill>
                  <a:schemeClr val="tx1"/>
                </a:solidFill>
                <a:effectLst/>
                <a:latin typeface="+mn-lt"/>
                <a:ea typeface="+mn-ea"/>
                <a:cs typeface="+mn-cs"/>
              </a:rPr>
              <a:t>visibility</a:t>
            </a:r>
            <a:r>
              <a:rPr lang="it-IT" sz="1200" kern="1200" dirty="0">
                <a:solidFill>
                  <a:schemeClr val="tx1"/>
                </a:solidFill>
                <a:effectLst/>
                <a:latin typeface="+mn-lt"/>
                <a:ea typeface="+mn-ea"/>
                <a:cs typeface="+mn-cs"/>
              </a:rPr>
              <a:t> in a </a:t>
            </a:r>
            <a:r>
              <a:rPr lang="it-IT" sz="1200" kern="1200" dirty="0" err="1">
                <a:solidFill>
                  <a:schemeClr val="tx1"/>
                </a:solidFill>
                <a:effectLst/>
                <a:latin typeface="+mn-lt"/>
                <a:ea typeface="+mn-ea"/>
                <a:cs typeface="+mn-cs"/>
              </a:rPr>
              <a:t>generic</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interference</a:t>
            </a:r>
            <a:r>
              <a:rPr lang="it-IT" sz="1200" kern="1200" dirty="0">
                <a:solidFill>
                  <a:schemeClr val="tx1"/>
                </a:solidFill>
                <a:effectLst/>
                <a:latin typeface="+mn-lt"/>
                <a:ea typeface="+mn-ea"/>
                <a:cs typeface="+mn-cs"/>
              </a:rPr>
              <a:t> pattern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defined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normalized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difference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the maximum and minimum </a:t>
            </a:r>
            <a:r>
              <a:rPr lang="it-IT" sz="1200" kern="1200" dirty="0" err="1">
                <a:solidFill>
                  <a:schemeClr val="tx1"/>
                </a:solidFill>
                <a:effectLst/>
                <a:latin typeface="+mn-lt"/>
                <a:ea typeface="+mn-ea"/>
                <a:cs typeface="+mn-cs"/>
              </a:rPr>
              <a:t>intensities</a:t>
            </a:r>
            <a:r>
              <a:rPr lang="it-IT" sz="1200" kern="1200" dirty="0">
                <a:solidFill>
                  <a:schemeClr val="tx1"/>
                </a:solidFill>
                <a:effectLst/>
                <a:latin typeface="+mn-lt"/>
                <a:ea typeface="+mn-ea"/>
                <a:cs typeface="+mn-cs"/>
              </a:rPr>
              <a:t> of the pattern.</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53</a:t>
            </a:fld>
            <a:endParaRPr lang="en-US"/>
          </a:p>
        </p:txBody>
      </p:sp>
    </p:spTree>
    <p:extLst>
      <p:ext uri="{BB962C8B-B14F-4D97-AF65-F5344CB8AC3E}">
        <p14:creationId xmlns:p14="http://schemas.microsoft.com/office/powerpoint/2010/main" val="360079898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For the </a:t>
            </a:r>
            <a:r>
              <a:rPr lang="it-IT" sz="1200" kern="1200" dirty="0" err="1">
                <a:solidFill>
                  <a:schemeClr val="tx1"/>
                </a:solidFill>
                <a:effectLst/>
                <a:latin typeface="+mn-lt"/>
                <a:ea typeface="+mn-ea"/>
                <a:cs typeface="+mn-cs"/>
              </a:rPr>
              <a:t>type</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interference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interest</a:t>
            </a:r>
            <a:r>
              <a:rPr lang="it-IT" sz="1200" kern="1200" dirty="0">
                <a:solidFill>
                  <a:schemeClr val="tx1"/>
                </a:solidFill>
                <a:effectLst/>
                <a:latin typeface="+mn-lt"/>
                <a:ea typeface="+mn-ea"/>
                <a:cs typeface="+mn-cs"/>
              </a:rPr>
              <a:t> in quantum </a:t>
            </a:r>
            <a:r>
              <a:rPr lang="it-IT" sz="1200" kern="1200" dirty="0" err="1">
                <a:solidFill>
                  <a:schemeClr val="tx1"/>
                </a:solidFill>
                <a:effectLst/>
                <a:latin typeface="+mn-lt"/>
                <a:ea typeface="+mn-ea"/>
                <a:cs typeface="+mn-cs"/>
              </a:rPr>
              <a:t>theory</a:t>
            </a:r>
            <a:r>
              <a:rPr lang="it-IT" sz="1200" kern="1200" dirty="0">
                <a:solidFill>
                  <a:schemeClr val="tx1"/>
                </a:solidFill>
                <a:effectLst/>
                <a:latin typeface="+mn-lt"/>
                <a:ea typeface="+mn-ea"/>
                <a:cs typeface="+mn-cs"/>
              </a:rPr>
              <a:t>, the pattern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built</a:t>
            </a:r>
            <a:r>
              <a:rPr lang="it-IT" sz="1200" kern="1200" dirty="0">
                <a:solidFill>
                  <a:schemeClr val="tx1"/>
                </a:solidFill>
                <a:effectLst/>
                <a:latin typeface="+mn-lt"/>
                <a:ea typeface="+mn-ea"/>
                <a:cs typeface="+mn-cs"/>
              </a:rPr>
              <a:t> up from </a:t>
            </a:r>
            <a:r>
              <a:rPr lang="it-IT" sz="1200" kern="1200" dirty="0" err="1">
                <a:solidFill>
                  <a:schemeClr val="tx1"/>
                </a:solidFill>
                <a:effectLst/>
                <a:latin typeface="+mn-lt"/>
                <a:ea typeface="+mn-ea"/>
                <a:cs typeface="+mn-cs"/>
              </a:rPr>
              <a:t>detections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individual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particles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exhibit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statistical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variation</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their</a:t>
            </a:r>
            <a:r>
              <a:rPr lang="it-IT" sz="1200" kern="1200" dirty="0">
                <a:solidFill>
                  <a:schemeClr val="tx1"/>
                </a:solidFill>
                <a:effectLst/>
                <a:latin typeface="+mn-lt"/>
                <a:ea typeface="+mn-ea"/>
                <a:cs typeface="+mn-cs"/>
              </a:rPr>
              <a:t> location (</a:t>
            </a:r>
            <a:r>
              <a:rPr lang="it-IT" sz="1200" kern="1200" dirty="0" err="1">
                <a:solidFill>
                  <a:schemeClr val="tx1"/>
                </a:solidFill>
                <a:effectLst/>
                <a:latin typeface="+mn-lt"/>
                <a:ea typeface="+mn-ea"/>
                <a:cs typeface="+mn-cs"/>
              </a:rPr>
              <a:t>rather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than</a:t>
            </a:r>
            <a:r>
              <a:rPr lang="it-IT" sz="1200" kern="1200" dirty="0">
                <a:solidFill>
                  <a:schemeClr val="tx1"/>
                </a:solidFill>
                <a:effectLst/>
                <a:latin typeface="+mn-lt"/>
                <a:ea typeface="+mn-ea"/>
                <a:cs typeface="+mn-cs"/>
              </a:rPr>
              <a:t>, for </a:t>
            </a:r>
            <a:r>
              <a:rPr lang="it-IT" sz="1200" kern="1200" dirty="0" err="1">
                <a:solidFill>
                  <a:schemeClr val="tx1"/>
                </a:solidFill>
                <a:effectLst/>
                <a:latin typeface="+mn-lt"/>
                <a:ea typeface="+mn-ea"/>
                <a:cs typeface="+mn-cs"/>
              </a:rPr>
              <a:t>instance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describing</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continuous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physical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quantity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such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height</a:t>
            </a:r>
            <a:r>
              <a:rPr lang="it-IT" sz="1200" kern="1200" dirty="0">
                <a:solidFill>
                  <a:schemeClr val="tx1"/>
                </a:solidFill>
                <a:effectLst/>
                <a:latin typeface="+mn-lt"/>
                <a:ea typeface="+mn-ea"/>
                <a:cs typeface="+mn-cs"/>
              </a:rPr>
              <a:t> of a water </a:t>
            </a:r>
            <a:r>
              <a:rPr lang="it-IT" sz="1200" kern="1200" dirty="0" err="1">
                <a:solidFill>
                  <a:schemeClr val="tx1"/>
                </a:solidFill>
                <a:effectLst/>
                <a:latin typeface="+mn-lt"/>
                <a:ea typeface="+mn-ea"/>
                <a:cs typeface="+mn-cs"/>
              </a:rPr>
              <a:t>wave</a:t>
            </a:r>
            <a:r>
              <a:rPr lang="it-IT" sz="1200"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The </a:t>
            </a:r>
            <a:r>
              <a:rPr lang="it-IT" sz="1200" b="1" kern="1200" dirty="0" err="1">
                <a:solidFill>
                  <a:schemeClr val="tx1"/>
                </a:solidFill>
                <a:effectLst/>
                <a:latin typeface="+mn-lt"/>
                <a:ea typeface="+mn-ea"/>
                <a:cs typeface="+mn-cs"/>
              </a:rPr>
              <a:t>intensity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at</a:t>
            </a:r>
            <a:r>
              <a:rPr lang="it-IT" sz="1200" b="1" kern="1200" dirty="0">
                <a:solidFill>
                  <a:schemeClr val="tx1"/>
                </a:solidFill>
                <a:effectLst/>
                <a:latin typeface="+mn-lt"/>
                <a:ea typeface="+mn-ea"/>
                <a:cs typeface="+mn-cs"/>
              </a:rPr>
              <a:t> a </a:t>
            </a:r>
            <a:r>
              <a:rPr lang="it-IT" sz="1200" b="1" kern="1200" dirty="0" err="1">
                <a:solidFill>
                  <a:schemeClr val="tx1"/>
                </a:solidFill>
                <a:effectLst/>
                <a:latin typeface="+mn-lt"/>
                <a:ea typeface="+mn-ea"/>
                <a:cs typeface="+mn-cs"/>
              </a:rPr>
              <a:t>given</a:t>
            </a:r>
            <a:r>
              <a:rPr lang="it-IT" sz="1200" b="1" kern="1200" dirty="0">
                <a:solidFill>
                  <a:schemeClr val="tx1"/>
                </a:solidFill>
                <a:effectLst/>
                <a:latin typeface="+mn-lt"/>
                <a:ea typeface="+mn-ea"/>
                <a:cs typeface="+mn-cs"/>
              </a:rPr>
              <a:t> location </a:t>
            </a:r>
            <a:r>
              <a:rPr lang="it-IT" sz="1200" b="1" kern="1200" dirty="0" err="1">
                <a:solidFill>
                  <a:schemeClr val="tx1"/>
                </a:solidFill>
                <a:effectLst/>
                <a:latin typeface="+mn-lt"/>
                <a:ea typeface="+mn-ea"/>
                <a:cs typeface="+mn-cs"/>
              </a:rPr>
              <a:t>tracks</a:t>
            </a:r>
            <a:r>
              <a:rPr lang="it-IT" sz="1200" b="1" kern="1200" dirty="0">
                <a:solidFill>
                  <a:schemeClr val="tx1"/>
                </a:solidFill>
                <a:effectLst/>
                <a:latin typeface="+mn-lt"/>
                <a:ea typeface="+mn-ea"/>
                <a:cs typeface="+mn-cs"/>
              </a:rPr>
              <a:t> the </a:t>
            </a:r>
            <a:r>
              <a:rPr lang="it-IT" sz="1200" b="1" kern="1200" dirty="0" err="1">
                <a:solidFill>
                  <a:schemeClr val="tx1"/>
                </a:solidFill>
                <a:effectLst/>
                <a:latin typeface="+mn-lt"/>
                <a:ea typeface="+mn-ea"/>
                <a:cs typeface="+mn-cs"/>
              </a:rPr>
              <a:t>number</a:t>
            </a:r>
            <a:r>
              <a:rPr lang="it-IT" sz="1200" b="1" kern="1200" dirty="0">
                <a:solidFill>
                  <a:schemeClr val="tx1"/>
                </a:solidFill>
                <a:effectLst/>
                <a:latin typeface="+mn-lt"/>
                <a:ea typeface="+mn-ea"/>
                <a:cs typeface="+mn-cs"/>
              </a:rPr>
              <a:t> of </a:t>
            </a:r>
            <a:r>
              <a:rPr lang="it-IT" sz="1200" b="1" kern="1200" dirty="0" err="1">
                <a:solidFill>
                  <a:schemeClr val="tx1"/>
                </a:solidFill>
                <a:effectLst/>
                <a:latin typeface="+mn-lt"/>
                <a:ea typeface="+mn-ea"/>
                <a:cs typeface="+mn-cs"/>
              </a:rPr>
              <a:t>detections</a:t>
            </a:r>
            <a:r>
              <a:rPr lang="it-IT" sz="1200" b="1" kern="1200" dirty="0">
                <a:solidFill>
                  <a:schemeClr val="tx1"/>
                </a:solidFill>
                <a:effectLst/>
                <a:latin typeface="+mn-lt"/>
                <a:ea typeface="+mn-ea"/>
                <a:cs typeface="+mn-cs"/>
              </a:rPr>
              <a:t> in </a:t>
            </a:r>
            <a:r>
              <a:rPr lang="it-IT" sz="1200" b="1" kern="1200" dirty="0" err="1">
                <a:solidFill>
                  <a:schemeClr val="tx1"/>
                </a:solidFill>
                <a:effectLst/>
                <a:latin typeface="+mn-lt"/>
                <a:ea typeface="+mn-ea"/>
                <a:cs typeface="+mn-cs"/>
              </a:rPr>
              <a:t>that</a:t>
            </a:r>
            <a:r>
              <a:rPr lang="it-IT" sz="1200" b="1" kern="1200" dirty="0">
                <a:solidFill>
                  <a:schemeClr val="tx1"/>
                </a:solidFill>
                <a:effectLst/>
                <a:latin typeface="+mn-lt"/>
                <a:ea typeface="+mn-ea"/>
                <a:cs typeface="+mn-cs"/>
              </a:rPr>
              <a:t> location and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consequently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proportional</a:t>
            </a:r>
            <a:r>
              <a:rPr lang="it-IT" sz="1200" b="1" kern="1200" dirty="0">
                <a:solidFill>
                  <a:schemeClr val="tx1"/>
                </a:solidFill>
                <a:effectLst/>
                <a:latin typeface="+mn-lt"/>
                <a:ea typeface="+mn-ea"/>
                <a:cs typeface="+mn-cs"/>
              </a:rPr>
              <a:t> to the </a:t>
            </a:r>
            <a:r>
              <a:rPr lang="it-IT" sz="1200" b="1" kern="1200" dirty="0" err="1">
                <a:solidFill>
                  <a:schemeClr val="tx1"/>
                </a:solidFill>
                <a:effectLst/>
                <a:latin typeface="+mn-lt"/>
                <a:ea typeface="+mn-ea"/>
                <a:cs typeface="+mn-cs"/>
              </a:rPr>
              <a:t>probability</a:t>
            </a:r>
            <a:r>
              <a:rPr lang="it-IT" sz="1200" b="1" kern="1200" dirty="0">
                <a:solidFill>
                  <a:schemeClr val="tx1"/>
                </a:solidFill>
                <a:effectLst/>
                <a:latin typeface="+mn-lt"/>
                <a:ea typeface="+mn-ea"/>
                <a:cs typeface="+mn-cs"/>
              </a:rPr>
              <a:t> of </a:t>
            </a:r>
            <a:r>
              <a:rPr lang="it-IT" sz="1200" b="1" kern="1200" dirty="0" err="1">
                <a:solidFill>
                  <a:schemeClr val="tx1"/>
                </a:solidFill>
                <a:effectLst/>
                <a:latin typeface="+mn-lt"/>
                <a:ea typeface="+mn-ea"/>
                <a:cs typeface="+mn-cs"/>
              </a:rPr>
              <a:t>finding</a:t>
            </a:r>
            <a:r>
              <a:rPr lang="it-IT" sz="1200" b="1" kern="1200" dirty="0">
                <a:solidFill>
                  <a:schemeClr val="tx1"/>
                </a:solidFill>
                <a:effectLst/>
                <a:latin typeface="+mn-lt"/>
                <a:ea typeface="+mn-ea"/>
                <a:cs typeface="+mn-cs"/>
              </a:rPr>
              <a:t> an </a:t>
            </a:r>
            <a:r>
              <a:rPr lang="it-IT" sz="1200" b="1" kern="1200" dirty="0" err="1">
                <a:solidFill>
                  <a:schemeClr val="tx1"/>
                </a:solidFill>
                <a:effectLst/>
                <a:latin typeface="+mn-lt"/>
                <a:ea typeface="+mn-ea"/>
                <a:cs typeface="+mn-cs"/>
              </a:rPr>
              <a:t>individual</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particle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there</a:t>
            </a:r>
            <a:r>
              <a:rPr lang="it-IT" sz="1200" kern="1200" dirty="0">
                <a:solidFill>
                  <a:schemeClr val="tx1"/>
                </a:solidFill>
                <a:effectLst/>
                <a:latin typeface="+mn-lt"/>
                <a:ea typeface="+mn-ea"/>
                <a:cs typeface="+mn-cs"/>
              </a:rPr>
              <a:t>, so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can </a:t>
            </a:r>
            <a:r>
              <a:rPr lang="it-IT" sz="1200" kern="1200" dirty="0" err="1">
                <a:solidFill>
                  <a:schemeClr val="tx1"/>
                </a:solidFill>
                <a:effectLst/>
                <a:latin typeface="+mn-lt"/>
                <a:ea typeface="+mn-ea"/>
                <a:cs typeface="+mn-cs"/>
              </a:rPr>
              <a:t>replace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intensities</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probabilities</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expression</a:t>
            </a:r>
            <a:r>
              <a:rPr lang="it-IT" sz="1200" kern="1200" dirty="0">
                <a:solidFill>
                  <a:schemeClr val="tx1"/>
                </a:solidFill>
                <a:effectLst/>
                <a:latin typeface="+mn-lt"/>
                <a:ea typeface="+mn-ea"/>
                <a:cs typeface="+mn-cs"/>
              </a:rPr>
              <a:t> for V.</a:t>
            </a: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Intensity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power</a:t>
            </a:r>
            <a:r>
              <a:rPr lang="it-IT" sz="1200" kern="1200" dirty="0">
                <a:solidFill>
                  <a:schemeClr val="tx1"/>
                </a:solidFill>
                <a:effectLst/>
                <a:latin typeface="+mn-lt"/>
                <a:ea typeface="+mn-ea"/>
                <a:cs typeface="+mn-cs"/>
              </a:rPr>
              <a:t> per </a:t>
            </a:r>
            <a:r>
              <a:rPr lang="it-IT" sz="1200" kern="1200" dirty="0" err="1">
                <a:solidFill>
                  <a:schemeClr val="tx1"/>
                </a:solidFill>
                <a:effectLst/>
                <a:latin typeface="+mn-lt"/>
                <a:ea typeface="+mn-ea"/>
                <a:cs typeface="+mn-cs"/>
              </a:rPr>
              <a:t>unit</a:t>
            </a:r>
            <a:r>
              <a:rPr lang="it-IT" sz="1200" kern="1200" dirty="0">
                <a:solidFill>
                  <a:schemeClr val="tx1"/>
                </a:solidFill>
                <a:effectLst/>
                <a:latin typeface="+mn-lt"/>
                <a:ea typeface="+mn-ea"/>
                <a:cs typeface="+mn-cs"/>
              </a:rPr>
              <a:t> area. So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unit</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measure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unlike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probability</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54</a:t>
            </a:fld>
            <a:endParaRPr lang="en-US"/>
          </a:p>
        </p:txBody>
      </p:sp>
    </p:spTree>
    <p:extLst>
      <p:ext uri="{BB962C8B-B14F-4D97-AF65-F5344CB8AC3E}">
        <p14:creationId xmlns:p14="http://schemas.microsoft.com/office/powerpoint/2010/main" val="252366580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The </a:t>
            </a:r>
            <a:r>
              <a:rPr lang="it-IT" sz="1200" kern="1200" dirty="0" err="1">
                <a:solidFill>
                  <a:schemeClr val="tx1"/>
                </a:solidFill>
                <a:effectLst/>
                <a:latin typeface="+mn-lt"/>
                <a:ea typeface="+mn-ea"/>
                <a:cs typeface="+mn-cs"/>
              </a:rPr>
              <a:t>expression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further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simplies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specialize</a:t>
            </a:r>
            <a:r>
              <a:rPr lang="it-IT" sz="1200" kern="1200" dirty="0">
                <a:solidFill>
                  <a:schemeClr val="tx1"/>
                </a:solidFill>
                <a:effectLst/>
                <a:latin typeface="+mn-lt"/>
                <a:ea typeface="+mn-ea"/>
                <a:cs typeface="+mn-cs"/>
              </a:rPr>
              <a:t> to the case of a Mach-</a:t>
            </a:r>
            <a:r>
              <a:rPr lang="it-IT" sz="1200" kern="1200" dirty="0" err="1">
                <a:solidFill>
                  <a:schemeClr val="tx1"/>
                </a:solidFill>
                <a:effectLst/>
                <a:latin typeface="+mn-lt"/>
                <a:ea typeface="+mn-ea"/>
                <a:cs typeface="+mn-cs"/>
              </a:rPr>
              <a:t>Zehnder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interferometer</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latter</a:t>
            </a:r>
            <a:r>
              <a:rPr lang="it-IT" sz="1200"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there</a:t>
            </a:r>
            <a:r>
              <a:rPr lang="it-IT" sz="1200" b="1" kern="1200" dirty="0">
                <a:solidFill>
                  <a:schemeClr val="tx1"/>
                </a:solidFill>
                <a:effectLst/>
                <a:latin typeface="+mn-lt"/>
                <a:ea typeface="+mn-ea"/>
                <a:cs typeface="+mn-cs"/>
              </a:rPr>
              <a:t> are </a:t>
            </a:r>
            <a:r>
              <a:rPr lang="it-IT" sz="1200" b="1" kern="1200" dirty="0" err="1">
                <a:solidFill>
                  <a:schemeClr val="tx1"/>
                </a:solidFill>
                <a:effectLst/>
                <a:latin typeface="+mn-lt"/>
                <a:ea typeface="+mn-ea"/>
                <a:cs typeface="+mn-cs"/>
              </a:rPr>
              <a:t>only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two</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points</a:t>
            </a:r>
            <a:r>
              <a:rPr lang="it-IT" sz="1200" b="1" kern="1200" dirty="0">
                <a:solidFill>
                  <a:schemeClr val="tx1"/>
                </a:solidFill>
                <a:effectLst/>
                <a:latin typeface="+mn-lt"/>
                <a:ea typeface="+mn-ea"/>
                <a:cs typeface="+mn-cs"/>
              </a:rPr>
              <a:t> in the </a:t>
            </a:r>
            <a:r>
              <a:rPr lang="it-IT" sz="1200" b="1" kern="1200" dirty="0" err="1">
                <a:solidFill>
                  <a:schemeClr val="tx1"/>
                </a:solidFill>
                <a:effectLst/>
                <a:latin typeface="+mn-lt"/>
                <a:ea typeface="+mn-ea"/>
                <a:cs typeface="+mn-cs"/>
              </a:rPr>
              <a:t>interference</a:t>
            </a:r>
            <a:r>
              <a:rPr lang="it-IT" sz="1200" b="1" kern="1200" dirty="0">
                <a:solidFill>
                  <a:schemeClr val="tx1"/>
                </a:solidFill>
                <a:effectLst/>
                <a:latin typeface="+mn-lt"/>
                <a:ea typeface="+mn-ea"/>
                <a:cs typeface="+mn-cs"/>
              </a:rPr>
              <a:t> pattern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namely</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output </a:t>
            </a:r>
            <a:r>
              <a:rPr lang="it-IT" sz="1200" kern="1200" dirty="0" err="1">
                <a:solidFill>
                  <a:schemeClr val="tx1"/>
                </a:solidFill>
                <a:effectLst/>
                <a:latin typeface="+mn-lt"/>
                <a:ea typeface="+mn-ea"/>
                <a:cs typeface="+mn-cs"/>
              </a:rPr>
              <a:t>ports</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second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Consequently</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probabilities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detection</a:t>
            </a:r>
            <a:r>
              <a:rPr lang="it-IT" sz="1200" kern="1200" dirty="0">
                <a:solidFill>
                  <a:schemeClr val="tx1"/>
                </a:solidFill>
                <a:effectLst/>
                <a:latin typeface="+mn-lt"/>
                <a:ea typeface="+mn-ea"/>
                <a:cs typeface="+mn-cs"/>
              </a:rPr>
              <a:t> sum to </a:t>
            </a:r>
            <a:r>
              <a:rPr lang="it-IT" sz="1200" kern="1200" dirty="0" err="1">
                <a:solidFill>
                  <a:schemeClr val="tx1"/>
                </a:solidFill>
                <a:effectLst/>
                <a:latin typeface="+mn-lt"/>
                <a:ea typeface="+mn-ea"/>
                <a:cs typeface="+mn-cs"/>
              </a:rPr>
              <a:t>unity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trivializing</a:t>
            </a:r>
            <a:r>
              <a:rPr lang="it-IT" sz="1200" kern="1200" dirty="0">
                <a:solidFill>
                  <a:schemeClr val="tx1"/>
                </a:solidFill>
                <a:effectLst/>
                <a:latin typeface="+mn-lt"/>
                <a:ea typeface="+mn-ea"/>
                <a:cs typeface="+mn-cs"/>
              </a:rPr>
              <a:t> the denominator.</a:t>
            </a:r>
          </a:p>
          <a:p>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(Note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in the standard </a:t>
            </a:r>
            <a:r>
              <a:rPr lang="it-IT" sz="1200" kern="1200" dirty="0" err="1">
                <a:solidFill>
                  <a:schemeClr val="tx1"/>
                </a:solidFill>
                <a:effectLst/>
                <a:latin typeface="+mn-lt"/>
                <a:ea typeface="+mn-ea"/>
                <a:cs typeface="+mn-cs"/>
              </a:rPr>
              <a:t>definition</a:t>
            </a:r>
            <a:r>
              <a:rPr lang="it-IT" sz="1200" kern="1200" dirty="0">
                <a:solidFill>
                  <a:schemeClr val="tx1"/>
                </a:solidFill>
                <a:effectLst/>
                <a:latin typeface="+mn-lt"/>
                <a:ea typeface="+mn-ea"/>
                <a:cs typeface="+mn-cs"/>
              </a:rPr>
              <a:t> of the fringe </a:t>
            </a:r>
            <a:r>
              <a:rPr lang="it-IT" sz="1200" kern="1200" dirty="0" err="1">
                <a:solidFill>
                  <a:schemeClr val="tx1"/>
                </a:solidFill>
                <a:effectLst/>
                <a:latin typeface="+mn-lt"/>
                <a:ea typeface="+mn-ea"/>
                <a:cs typeface="+mn-cs"/>
              </a:rPr>
              <a:t>visibility</a:t>
            </a:r>
            <a:r>
              <a:rPr lang="it-IT" sz="1200" kern="1200" dirty="0">
                <a:solidFill>
                  <a:schemeClr val="tx1"/>
                </a:solidFill>
                <a:effectLst/>
                <a:latin typeface="+mn-lt"/>
                <a:ea typeface="+mn-ea"/>
                <a:cs typeface="+mn-cs"/>
              </a:rPr>
              <a:t>, the maximum and minimum </a:t>
            </a:r>
            <a:r>
              <a:rPr lang="it-IT" sz="1200" kern="1200" dirty="0" err="1">
                <a:solidFill>
                  <a:schemeClr val="tx1"/>
                </a:solidFill>
                <a:effectLst/>
                <a:latin typeface="+mn-lt"/>
                <a:ea typeface="+mn-ea"/>
                <a:cs typeface="+mn-cs"/>
              </a:rPr>
              <a:t>intensities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obtained</a:t>
            </a:r>
            <a:r>
              <a:rPr lang="it-IT" sz="1200" kern="1200" dirty="0">
                <a:solidFill>
                  <a:schemeClr val="tx1"/>
                </a:solidFill>
                <a:effectLst/>
                <a:latin typeface="+mn-lt"/>
                <a:ea typeface="+mn-ea"/>
                <a:cs typeface="+mn-cs"/>
              </a:rPr>
              <a:t> by </a:t>
            </a:r>
            <a:r>
              <a:rPr lang="it-IT" sz="1200" kern="1200" dirty="0" err="1">
                <a:solidFill>
                  <a:schemeClr val="tx1"/>
                </a:solidFill>
                <a:effectLst/>
                <a:latin typeface="+mn-lt"/>
                <a:ea typeface="+mn-ea"/>
                <a:cs typeface="+mn-cs"/>
              </a:rPr>
              <a:t>ranging</a:t>
            </a:r>
            <a:r>
              <a:rPr lang="it-IT" sz="1200" kern="1200" dirty="0">
                <a:solidFill>
                  <a:schemeClr val="tx1"/>
                </a:solidFill>
                <a:effectLst/>
                <a:latin typeface="+mn-lt"/>
                <a:ea typeface="+mn-ea"/>
                <a:cs typeface="+mn-cs"/>
              </a:rPr>
              <a:t> over the </a:t>
            </a:r>
            <a:r>
              <a:rPr lang="it-IT" sz="1200" kern="1200" dirty="0" err="1">
                <a:solidFill>
                  <a:schemeClr val="tx1"/>
                </a:solidFill>
                <a:effectLst/>
                <a:latin typeface="+mn-lt"/>
                <a:ea typeface="+mn-ea"/>
                <a:cs typeface="+mn-cs"/>
              </a:rPr>
              <a:t>phases</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current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experimental</a:t>
            </a:r>
            <a:r>
              <a:rPr lang="it-IT" sz="1200" kern="1200" dirty="0">
                <a:solidFill>
                  <a:schemeClr val="tx1"/>
                </a:solidFill>
                <a:effectLst/>
                <a:latin typeface="+mn-lt"/>
                <a:ea typeface="+mn-ea"/>
                <a:cs typeface="+mn-cs"/>
              </a:rPr>
              <a:t> setup, </a:t>
            </a:r>
            <a:r>
              <a:rPr lang="it-IT" sz="1200" b="1" kern="1200" dirty="0">
                <a:solidFill>
                  <a:schemeClr val="tx1"/>
                </a:solidFill>
                <a:effectLst/>
                <a:latin typeface="+mn-lt"/>
                <a:ea typeface="+mn-ea"/>
                <a:cs typeface="+mn-cs"/>
              </a:rPr>
              <a:t>the </a:t>
            </a:r>
            <a:r>
              <a:rPr lang="it-IT" sz="1200" b="1" kern="1200" dirty="0" err="1">
                <a:solidFill>
                  <a:schemeClr val="tx1"/>
                </a:solidFill>
                <a:effectLst/>
                <a:latin typeface="+mn-lt"/>
                <a:ea typeface="+mn-ea"/>
                <a:cs typeface="+mn-cs"/>
              </a:rPr>
              <a:t>phase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shifter</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set to a </a:t>
            </a:r>
            <a:r>
              <a:rPr lang="it-IT" sz="1200" b="1" kern="1200" dirty="0" err="1">
                <a:solidFill>
                  <a:schemeClr val="tx1"/>
                </a:solidFill>
                <a:effectLst/>
                <a:latin typeface="+mn-lt"/>
                <a:ea typeface="+mn-ea"/>
                <a:cs typeface="+mn-cs"/>
              </a:rPr>
              <a:t>fixed</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phase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shift</a:t>
            </a:r>
            <a:r>
              <a:rPr lang="it-IT" sz="1200" b="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information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contained</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final</a:t>
            </a:r>
            <a:r>
              <a:rPr lang="it-IT" sz="1200" kern="1200" dirty="0">
                <a:solidFill>
                  <a:schemeClr val="tx1"/>
                </a:solidFill>
                <a:effectLst/>
                <a:latin typeface="+mn-lt"/>
                <a:ea typeface="+mn-ea"/>
                <a:cs typeface="+mn-cs"/>
              </a:rPr>
              <a:t> state of the </a:t>
            </a:r>
            <a:r>
              <a:rPr lang="it-IT" sz="1200" kern="1200" dirty="0" err="1">
                <a:solidFill>
                  <a:schemeClr val="tx1"/>
                </a:solidFill>
                <a:effectLst/>
                <a:latin typeface="+mn-lt"/>
                <a:ea typeface="+mn-ea"/>
                <a:cs typeface="+mn-cs"/>
              </a:rPr>
              <a:t>photon</a:t>
            </a:r>
            <a:r>
              <a:rPr lang="it-IT" sz="1200"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which</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provides</a:t>
            </a:r>
            <a:r>
              <a:rPr lang="it-IT" sz="1200" b="1" kern="1200" dirty="0">
                <a:solidFill>
                  <a:schemeClr val="tx1"/>
                </a:solidFill>
                <a:effectLst/>
                <a:latin typeface="+mn-lt"/>
                <a:ea typeface="+mn-ea"/>
                <a:cs typeface="+mn-cs"/>
              </a:rPr>
              <a:t> the </a:t>
            </a:r>
            <a:r>
              <a:rPr lang="it-IT" sz="1200" b="1" kern="1200" dirty="0" err="1">
                <a:solidFill>
                  <a:schemeClr val="tx1"/>
                </a:solidFill>
                <a:effectLst/>
                <a:latin typeface="+mn-lt"/>
                <a:ea typeface="+mn-ea"/>
                <a:cs typeface="+mn-cs"/>
              </a:rPr>
              <a:t>phase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phi_max</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that</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gives</a:t>
            </a:r>
            <a:r>
              <a:rPr lang="it-IT" sz="1200" b="1" kern="1200" dirty="0">
                <a:solidFill>
                  <a:schemeClr val="tx1"/>
                </a:solidFill>
                <a:effectLst/>
                <a:latin typeface="+mn-lt"/>
                <a:ea typeface="+mn-ea"/>
                <a:cs typeface="+mn-cs"/>
              </a:rPr>
              <a:t> maximum </a:t>
            </a:r>
            <a:r>
              <a:rPr lang="it-IT" sz="1200" b="1" kern="1200" dirty="0" err="1">
                <a:solidFill>
                  <a:schemeClr val="tx1"/>
                </a:solidFill>
                <a:effectLst/>
                <a:latin typeface="+mn-lt"/>
                <a:ea typeface="+mn-ea"/>
                <a:cs typeface="+mn-cs"/>
              </a:rPr>
              <a:t>intensity</a:t>
            </a:r>
            <a:r>
              <a:rPr lang="it-IT" sz="1200" b="1" kern="1200" dirty="0">
                <a:solidFill>
                  <a:schemeClr val="tx1"/>
                </a:solidFill>
                <a:effectLst/>
                <a:latin typeface="+mn-lt"/>
                <a:ea typeface="+mn-ea"/>
                <a:cs typeface="+mn-cs"/>
              </a:rPr>
              <a:t> on </a:t>
            </a:r>
            <a:r>
              <a:rPr lang="it-IT" sz="1200" b="1" kern="1200" dirty="0" err="1">
                <a:solidFill>
                  <a:schemeClr val="tx1"/>
                </a:solidFill>
                <a:effectLst/>
                <a:latin typeface="+mn-lt"/>
                <a:ea typeface="+mn-ea"/>
                <a:cs typeface="+mn-cs"/>
              </a:rPr>
              <a:t>one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port</a:t>
            </a:r>
            <a:r>
              <a:rPr lang="it-IT" sz="1200" kern="1200" dirty="0">
                <a:solidFill>
                  <a:schemeClr val="tx1"/>
                </a:solidFill>
                <a:effectLst/>
                <a:latin typeface="+mn-lt"/>
                <a:ea typeface="+mn-ea"/>
                <a:cs typeface="+mn-cs"/>
              </a:rPr>
              <a:t>, and minimum on the </a:t>
            </a:r>
            <a:r>
              <a:rPr lang="it-IT" sz="1200" kern="1200" dirty="0" err="1">
                <a:solidFill>
                  <a:schemeClr val="tx1"/>
                </a:solidFill>
                <a:effectLst/>
                <a:latin typeface="+mn-lt"/>
                <a:ea typeface="+mn-ea"/>
                <a:cs typeface="+mn-cs"/>
              </a:rPr>
              <a:t>other</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equivalently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phi_max</a:t>
            </a:r>
            <a:r>
              <a:rPr lang="it-IT" sz="1200" kern="1200" dirty="0">
                <a:solidFill>
                  <a:schemeClr val="tx1"/>
                </a:solidFill>
                <a:effectLst/>
                <a:latin typeface="+mn-lt"/>
                <a:ea typeface="+mn-ea"/>
                <a:cs typeface="+mn-cs"/>
              </a:rPr>
              <a:t> + </a:t>
            </a:r>
            <a:r>
              <a:rPr lang="it-IT" sz="1200" kern="1200" dirty="0" err="1">
                <a:solidFill>
                  <a:schemeClr val="tx1"/>
                </a:solidFill>
                <a:effectLst/>
                <a:latin typeface="+mn-lt"/>
                <a:ea typeface="+mn-ea"/>
                <a:cs typeface="+mn-cs"/>
              </a:rPr>
              <a:t>pi</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gives</a:t>
            </a:r>
            <a:r>
              <a:rPr lang="it-IT" sz="1200" kern="1200" dirty="0">
                <a:solidFill>
                  <a:schemeClr val="tx1"/>
                </a:solidFill>
                <a:effectLst/>
                <a:latin typeface="+mn-lt"/>
                <a:ea typeface="+mn-ea"/>
                <a:cs typeface="+mn-cs"/>
              </a:rPr>
              <a:t> the minimum in the </a:t>
            </a:r>
            <a:r>
              <a:rPr lang="it-IT" sz="1200" kern="1200" dirty="0" err="1">
                <a:solidFill>
                  <a:schemeClr val="tx1"/>
                </a:solidFill>
                <a:effectLst/>
                <a:latin typeface="+mn-lt"/>
                <a:ea typeface="+mn-ea"/>
                <a:cs typeface="+mn-cs"/>
              </a:rPr>
              <a:t>former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port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Assuming</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see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later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ports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outcomes</a:t>
            </a:r>
            <a:r>
              <a:rPr lang="it-IT" sz="1200" kern="1200" dirty="0">
                <a:solidFill>
                  <a:schemeClr val="tx1"/>
                </a:solidFill>
                <a:effectLst/>
                <a:latin typeface="+mn-lt"/>
                <a:ea typeface="+mn-ea"/>
                <a:cs typeface="+mn-cs"/>
              </a:rPr>
              <a:t> +1 and -1 of the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means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the the </a:t>
            </a:r>
            <a:r>
              <a:rPr lang="it-IT" sz="1200" kern="1200" dirty="0" err="1">
                <a:solidFill>
                  <a:schemeClr val="tx1"/>
                </a:solidFill>
                <a:effectLst/>
                <a:latin typeface="+mn-lt"/>
                <a:ea typeface="+mn-ea"/>
                <a:cs typeface="+mn-cs"/>
              </a:rPr>
              <a:t>visibility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consider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detects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coherence</a:t>
            </a:r>
            <a:r>
              <a:rPr lang="it-IT" sz="1200" kern="1200" dirty="0">
                <a:solidFill>
                  <a:schemeClr val="tx1"/>
                </a:solidFill>
                <a:effectLst/>
                <a:latin typeface="+mn-lt"/>
                <a:ea typeface="+mn-ea"/>
                <a:cs typeface="+mn-cs"/>
              </a:rPr>
              <a:t> relative to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I </a:t>
            </a:r>
            <a:r>
              <a:rPr lang="it-IT" sz="1200" kern="1200" dirty="0" err="1">
                <a:solidFill>
                  <a:schemeClr val="tx1"/>
                </a:solidFill>
                <a:effectLst/>
                <a:latin typeface="+mn-lt"/>
                <a:ea typeface="+mn-ea"/>
                <a:cs typeface="+mn-cs"/>
              </a:rPr>
              <a:t>mean</a:t>
            </a:r>
            <a:r>
              <a:rPr lang="it-IT" sz="1200" kern="1200" dirty="0">
                <a:solidFill>
                  <a:schemeClr val="tx1"/>
                </a:solidFill>
                <a:effectLst/>
                <a:latin typeface="+mn-lt"/>
                <a:ea typeface="+mn-ea"/>
                <a:cs typeface="+mn-cs"/>
              </a:rPr>
              <a:t>, relative to X inside the </a:t>
            </a:r>
            <a:r>
              <a:rPr lang="it-IT" sz="1200" kern="1200" dirty="0" err="1">
                <a:solidFill>
                  <a:schemeClr val="tx1"/>
                </a:solidFill>
                <a:effectLst/>
                <a:latin typeface="+mn-lt"/>
                <a:ea typeface="+mn-ea"/>
                <a:cs typeface="+mn-cs"/>
              </a:rPr>
              <a:t>interferometer</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55</a:t>
            </a:fld>
            <a:endParaRPr lang="en-US"/>
          </a:p>
        </p:txBody>
      </p:sp>
    </p:spTree>
    <p:extLst>
      <p:ext uri="{BB962C8B-B14F-4D97-AF65-F5344CB8AC3E}">
        <p14:creationId xmlns:p14="http://schemas.microsoft.com/office/powerpoint/2010/main" val="5558502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Path </a:t>
            </a:r>
            <a:r>
              <a:rPr lang="en-US" dirty="0" err="1"/>
              <a:t>distinguishabiity</a:t>
            </a:r>
            <a:r>
              <a:rPr lang="en-US" dirty="0"/>
              <a:t> is just the difference between the probability of the photon inside the interferometer being on left path and on the right path. Here I denote it with PL and PR. </a:t>
            </a:r>
            <a:r>
              <a:rPr lang="en-US" b="1" dirty="0"/>
              <a:t>Let me stress that left and right here refers to the photon inside the interferometer.</a:t>
            </a:r>
          </a:p>
        </p:txBody>
      </p:sp>
      <p:sp>
        <p:nvSpPr>
          <p:cNvPr id="4" name="Slide Number Placeholder 3"/>
          <p:cNvSpPr>
            <a:spLocks noGrp="1"/>
          </p:cNvSpPr>
          <p:nvPr>
            <p:ph type="sldNum" sz="quarter" idx="5"/>
          </p:nvPr>
        </p:nvSpPr>
        <p:spPr/>
        <p:txBody>
          <a:bodyPr/>
          <a:lstStyle/>
          <a:p>
            <a:fld id="{33C5B7F1-303F-4B4B-823C-C49003EF8ADF}" type="slidenum">
              <a:rPr lang="en-US" smtClean="0"/>
              <a:t>56</a:t>
            </a:fld>
            <a:endParaRPr lang="en-US"/>
          </a:p>
        </p:txBody>
      </p:sp>
    </p:spTree>
    <p:extLst>
      <p:ext uri="{BB962C8B-B14F-4D97-AF65-F5344CB8AC3E}">
        <p14:creationId xmlns:p14="http://schemas.microsoft.com/office/powerpoint/2010/main" val="11224233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The </a:t>
            </a:r>
            <a:r>
              <a:rPr lang="it-IT" sz="1200" kern="1200" dirty="0" err="1">
                <a:solidFill>
                  <a:schemeClr val="tx1"/>
                </a:solidFill>
                <a:effectLst/>
                <a:latin typeface="+mn-lt"/>
                <a:ea typeface="+mn-ea"/>
                <a:cs typeface="+mn-cs"/>
              </a:rPr>
              <a:t>expression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further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simplies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specialize</a:t>
            </a:r>
            <a:r>
              <a:rPr lang="it-IT" sz="1200" kern="1200" dirty="0">
                <a:solidFill>
                  <a:schemeClr val="tx1"/>
                </a:solidFill>
                <a:effectLst/>
                <a:latin typeface="+mn-lt"/>
                <a:ea typeface="+mn-ea"/>
                <a:cs typeface="+mn-cs"/>
              </a:rPr>
              <a:t> to the case of a Mach-</a:t>
            </a:r>
            <a:r>
              <a:rPr lang="it-IT" sz="1200" kern="1200" dirty="0" err="1">
                <a:solidFill>
                  <a:schemeClr val="tx1"/>
                </a:solidFill>
                <a:effectLst/>
                <a:latin typeface="+mn-lt"/>
                <a:ea typeface="+mn-ea"/>
                <a:cs typeface="+mn-cs"/>
              </a:rPr>
              <a:t>Zehnder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interferometer</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latter</a:t>
            </a:r>
            <a:r>
              <a:rPr lang="it-IT" sz="1200"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there</a:t>
            </a:r>
            <a:r>
              <a:rPr lang="it-IT" sz="1200" b="1" kern="1200" dirty="0">
                <a:solidFill>
                  <a:schemeClr val="tx1"/>
                </a:solidFill>
                <a:effectLst/>
                <a:latin typeface="+mn-lt"/>
                <a:ea typeface="+mn-ea"/>
                <a:cs typeface="+mn-cs"/>
              </a:rPr>
              <a:t> are </a:t>
            </a:r>
            <a:r>
              <a:rPr lang="it-IT" sz="1200" b="1" kern="1200" dirty="0" err="1">
                <a:solidFill>
                  <a:schemeClr val="tx1"/>
                </a:solidFill>
                <a:effectLst/>
                <a:latin typeface="+mn-lt"/>
                <a:ea typeface="+mn-ea"/>
                <a:cs typeface="+mn-cs"/>
              </a:rPr>
              <a:t>only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two</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points</a:t>
            </a:r>
            <a:r>
              <a:rPr lang="it-IT" sz="1200" b="1" kern="1200" dirty="0">
                <a:solidFill>
                  <a:schemeClr val="tx1"/>
                </a:solidFill>
                <a:effectLst/>
                <a:latin typeface="+mn-lt"/>
                <a:ea typeface="+mn-ea"/>
                <a:cs typeface="+mn-cs"/>
              </a:rPr>
              <a:t> in the </a:t>
            </a:r>
            <a:r>
              <a:rPr lang="it-IT" sz="1200" b="1" kern="1200" dirty="0" err="1">
                <a:solidFill>
                  <a:schemeClr val="tx1"/>
                </a:solidFill>
                <a:effectLst/>
                <a:latin typeface="+mn-lt"/>
                <a:ea typeface="+mn-ea"/>
                <a:cs typeface="+mn-cs"/>
              </a:rPr>
              <a:t>interference</a:t>
            </a:r>
            <a:r>
              <a:rPr lang="it-IT" sz="1200" b="1" kern="1200" dirty="0">
                <a:solidFill>
                  <a:schemeClr val="tx1"/>
                </a:solidFill>
                <a:effectLst/>
                <a:latin typeface="+mn-lt"/>
                <a:ea typeface="+mn-ea"/>
                <a:cs typeface="+mn-cs"/>
              </a:rPr>
              <a:t> pattern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namely</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output </a:t>
            </a:r>
            <a:r>
              <a:rPr lang="it-IT" sz="1200" kern="1200" dirty="0" err="1">
                <a:solidFill>
                  <a:schemeClr val="tx1"/>
                </a:solidFill>
                <a:effectLst/>
                <a:latin typeface="+mn-lt"/>
                <a:ea typeface="+mn-ea"/>
                <a:cs typeface="+mn-cs"/>
              </a:rPr>
              <a:t>ports</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second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Consequently</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probabilities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detection</a:t>
            </a:r>
            <a:r>
              <a:rPr lang="it-IT" sz="1200" kern="1200" dirty="0">
                <a:solidFill>
                  <a:schemeClr val="tx1"/>
                </a:solidFill>
                <a:effectLst/>
                <a:latin typeface="+mn-lt"/>
                <a:ea typeface="+mn-ea"/>
                <a:cs typeface="+mn-cs"/>
              </a:rPr>
              <a:t> sum to </a:t>
            </a:r>
            <a:r>
              <a:rPr lang="it-IT" sz="1200" kern="1200" dirty="0" err="1">
                <a:solidFill>
                  <a:schemeClr val="tx1"/>
                </a:solidFill>
                <a:effectLst/>
                <a:latin typeface="+mn-lt"/>
                <a:ea typeface="+mn-ea"/>
                <a:cs typeface="+mn-cs"/>
              </a:rPr>
              <a:t>unity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trivializing</a:t>
            </a:r>
            <a:r>
              <a:rPr lang="it-IT" sz="1200" kern="1200" dirty="0">
                <a:solidFill>
                  <a:schemeClr val="tx1"/>
                </a:solidFill>
                <a:effectLst/>
                <a:latin typeface="+mn-lt"/>
                <a:ea typeface="+mn-ea"/>
                <a:cs typeface="+mn-cs"/>
              </a:rPr>
              <a:t> the denominator.</a:t>
            </a:r>
          </a:p>
          <a:p>
            <a:endParaRPr lang="it-I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(Note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in the standard </a:t>
            </a:r>
            <a:r>
              <a:rPr lang="it-IT" sz="1200" kern="1200" dirty="0" err="1">
                <a:solidFill>
                  <a:schemeClr val="tx1"/>
                </a:solidFill>
                <a:effectLst/>
                <a:latin typeface="+mn-lt"/>
                <a:ea typeface="+mn-ea"/>
                <a:cs typeface="+mn-cs"/>
              </a:rPr>
              <a:t>definition</a:t>
            </a:r>
            <a:r>
              <a:rPr lang="it-IT" sz="1200" kern="1200" dirty="0">
                <a:solidFill>
                  <a:schemeClr val="tx1"/>
                </a:solidFill>
                <a:effectLst/>
                <a:latin typeface="+mn-lt"/>
                <a:ea typeface="+mn-ea"/>
                <a:cs typeface="+mn-cs"/>
              </a:rPr>
              <a:t> of the fringe </a:t>
            </a:r>
            <a:r>
              <a:rPr lang="it-IT" sz="1200" kern="1200" dirty="0" err="1">
                <a:solidFill>
                  <a:schemeClr val="tx1"/>
                </a:solidFill>
                <a:effectLst/>
                <a:latin typeface="+mn-lt"/>
                <a:ea typeface="+mn-ea"/>
                <a:cs typeface="+mn-cs"/>
              </a:rPr>
              <a:t>visibility</a:t>
            </a:r>
            <a:r>
              <a:rPr lang="it-IT" sz="1200" kern="1200" dirty="0">
                <a:solidFill>
                  <a:schemeClr val="tx1"/>
                </a:solidFill>
                <a:effectLst/>
                <a:latin typeface="+mn-lt"/>
                <a:ea typeface="+mn-ea"/>
                <a:cs typeface="+mn-cs"/>
              </a:rPr>
              <a:t>, the maximum and minimum </a:t>
            </a:r>
            <a:r>
              <a:rPr lang="it-IT" sz="1200" kern="1200" dirty="0" err="1">
                <a:solidFill>
                  <a:schemeClr val="tx1"/>
                </a:solidFill>
                <a:effectLst/>
                <a:latin typeface="+mn-lt"/>
                <a:ea typeface="+mn-ea"/>
                <a:cs typeface="+mn-cs"/>
              </a:rPr>
              <a:t>intensities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obtained</a:t>
            </a:r>
            <a:r>
              <a:rPr lang="it-IT" sz="1200" kern="1200" dirty="0">
                <a:solidFill>
                  <a:schemeClr val="tx1"/>
                </a:solidFill>
                <a:effectLst/>
                <a:latin typeface="+mn-lt"/>
                <a:ea typeface="+mn-ea"/>
                <a:cs typeface="+mn-cs"/>
              </a:rPr>
              <a:t> by </a:t>
            </a:r>
            <a:r>
              <a:rPr lang="it-IT" sz="1200" kern="1200" dirty="0" err="1">
                <a:solidFill>
                  <a:schemeClr val="tx1"/>
                </a:solidFill>
                <a:effectLst/>
                <a:latin typeface="+mn-lt"/>
                <a:ea typeface="+mn-ea"/>
                <a:cs typeface="+mn-cs"/>
              </a:rPr>
              <a:t>ranging</a:t>
            </a:r>
            <a:r>
              <a:rPr lang="it-IT" sz="1200" kern="1200" dirty="0">
                <a:solidFill>
                  <a:schemeClr val="tx1"/>
                </a:solidFill>
                <a:effectLst/>
                <a:latin typeface="+mn-lt"/>
                <a:ea typeface="+mn-ea"/>
                <a:cs typeface="+mn-cs"/>
              </a:rPr>
              <a:t> over the </a:t>
            </a:r>
            <a:r>
              <a:rPr lang="it-IT" sz="1200" kern="1200" dirty="0" err="1">
                <a:solidFill>
                  <a:schemeClr val="tx1"/>
                </a:solidFill>
                <a:effectLst/>
                <a:latin typeface="+mn-lt"/>
                <a:ea typeface="+mn-ea"/>
                <a:cs typeface="+mn-cs"/>
              </a:rPr>
              <a:t>phases</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current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experimental</a:t>
            </a:r>
            <a:r>
              <a:rPr lang="it-IT" sz="1200" kern="1200" dirty="0">
                <a:solidFill>
                  <a:schemeClr val="tx1"/>
                </a:solidFill>
                <a:effectLst/>
                <a:latin typeface="+mn-lt"/>
                <a:ea typeface="+mn-ea"/>
                <a:cs typeface="+mn-cs"/>
              </a:rPr>
              <a:t> setup, the </a:t>
            </a:r>
            <a:r>
              <a:rPr lang="it-IT" sz="1200" kern="1200" dirty="0" err="1">
                <a:solidFill>
                  <a:schemeClr val="tx1"/>
                </a:solidFill>
                <a:effectLst/>
                <a:latin typeface="+mn-lt"/>
                <a:ea typeface="+mn-ea"/>
                <a:cs typeface="+mn-cs"/>
              </a:rPr>
              <a:t>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shifter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set to a </a:t>
            </a:r>
            <a:r>
              <a:rPr lang="it-IT" sz="1200" kern="1200" dirty="0" err="1">
                <a:solidFill>
                  <a:schemeClr val="tx1"/>
                </a:solidFill>
                <a:effectLst/>
                <a:latin typeface="+mn-lt"/>
                <a:ea typeface="+mn-ea"/>
                <a:cs typeface="+mn-cs"/>
              </a:rPr>
              <a:t>fixed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shift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information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contained</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final</a:t>
            </a:r>
            <a:r>
              <a:rPr lang="it-IT" sz="1200" kern="1200" dirty="0">
                <a:solidFill>
                  <a:schemeClr val="tx1"/>
                </a:solidFill>
                <a:effectLst/>
                <a:latin typeface="+mn-lt"/>
                <a:ea typeface="+mn-ea"/>
                <a:cs typeface="+mn-cs"/>
              </a:rPr>
              <a:t> state of the </a:t>
            </a:r>
            <a:r>
              <a:rPr lang="it-IT" sz="1200" kern="1200" dirty="0" err="1">
                <a:solidFill>
                  <a:schemeClr val="tx1"/>
                </a:solidFill>
                <a:effectLst/>
                <a:latin typeface="+mn-lt"/>
                <a:ea typeface="+mn-ea"/>
                <a:cs typeface="+mn-cs"/>
              </a:rPr>
              <a:t>photon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provides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phi_max</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gives</a:t>
            </a:r>
            <a:r>
              <a:rPr lang="it-IT" sz="1200" kern="1200" dirty="0">
                <a:solidFill>
                  <a:schemeClr val="tx1"/>
                </a:solidFill>
                <a:effectLst/>
                <a:latin typeface="+mn-lt"/>
                <a:ea typeface="+mn-ea"/>
                <a:cs typeface="+mn-cs"/>
              </a:rPr>
              <a:t> maximum </a:t>
            </a:r>
            <a:r>
              <a:rPr lang="it-IT" sz="1200" kern="1200" dirty="0" err="1">
                <a:solidFill>
                  <a:schemeClr val="tx1"/>
                </a:solidFill>
                <a:effectLst/>
                <a:latin typeface="+mn-lt"/>
                <a:ea typeface="+mn-ea"/>
                <a:cs typeface="+mn-cs"/>
              </a:rPr>
              <a:t>intensity</a:t>
            </a:r>
            <a:r>
              <a:rPr lang="it-IT" sz="1200" kern="1200" dirty="0">
                <a:solidFill>
                  <a:schemeClr val="tx1"/>
                </a:solidFill>
                <a:effectLst/>
                <a:latin typeface="+mn-lt"/>
                <a:ea typeface="+mn-ea"/>
                <a:cs typeface="+mn-cs"/>
              </a:rPr>
              <a:t> on </a:t>
            </a:r>
            <a:r>
              <a:rPr lang="it-IT" sz="1200" kern="1200" dirty="0" err="1">
                <a:solidFill>
                  <a:schemeClr val="tx1"/>
                </a:solidFill>
                <a:effectLst/>
                <a:latin typeface="+mn-lt"/>
                <a:ea typeface="+mn-ea"/>
                <a:cs typeface="+mn-cs"/>
              </a:rPr>
              <a:t>one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port</a:t>
            </a:r>
            <a:r>
              <a:rPr lang="it-IT" sz="1200" kern="1200" dirty="0">
                <a:solidFill>
                  <a:schemeClr val="tx1"/>
                </a:solidFill>
                <a:effectLst/>
                <a:latin typeface="+mn-lt"/>
                <a:ea typeface="+mn-ea"/>
                <a:cs typeface="+mn-cs"/>
              </a:rPr>
              <a:t>, and minimum on the </a:t>
            </a:r>
            <a:r>
              <a:rPr lang="it-IT" sz="1200" kern="1200" dirty="0" err="1">
                <a:solidFill>
                  <a:schemeClr val="tx1"/>
                </a:solidFill>
                <a:effectLst/>
                <a:latin typeface="+mn-lt"/>
                <a:ea typeface="+mn-ea"/>
                <a:cs typeface="+mn-cs"/>
              </a:rPr>
              <a:t>other</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equivalently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phi_max</a:t>
            </a:r>
            <a:r>
              <a:rPr lang="it-IT" sz="1200" kern="1200" dirty="0">
                <a:solidFill>
                  <a:schemeClr val="tx1"/>
                </a:solidFill>
                <a:effectLst/>
                <a:latin typeface="+mn-lt"/>
                <a:ea typeface="+mn-ea"/>
                <a:cs typeface="+mn-cs"/>
              </a:rPr>
              <a:t> + </a:t>
            </a:r>
            <a:r>
              <a:rPr lang="it-IT" sz="1200" kern="1200" dirty="0" err="1">
                <a:solidFill>
                  <a:schemeClr val="tx1"/>
                </a:solidFill>
                <a:effectLst/>
                <a:latin typeface="+mn-lt"/>
                <a:ea typeface="+mn-ea"/>
                <a:cs typeface="+mn-cs"/>
              </a:rPr>
              <a:t>pi</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gives</a:t>
            </a:r>
            <a:r>
              <a:rPr lang="it-IT" sz="1200" kern="1200" dirty="0">
                <a:solidFill>
                  <a:schemeClr val="tx1"/>
                </a:solidFill>
                <a:effectLst/>
                <a:latin typeface="+mn-lt"/>
                <a:ea typeface="+mn-ea"/>
                <a:cs typeface="+mn-cs"/>
              </a:rPr>
              <a:t> the minimum in the </a:t>
            </a:r>
            <a:r>
              <a:rPr lang="it-IT" sz="1200" kern="1200" dirty="0" err="1">
                <a:solidFill>
                  <a:schemeClr val="tx1"/>
                </a:solidFill>
                <a:effectLst/>
                <a:latin typeface="+mn-lt"/>
                <a:ea typeface="+mn-ea"/>
                <a:cs typeface="+mn-cs"/>
              </a:rPr>
              <a:t>former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port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Assuming</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see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later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ports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outcomes</a:t>
            </a:r>
            <a:r>
              <a:rPr lang="it-IT" sz="1200" kern="1200" dirty="0">
                <a:solidFill>
                  <a:schemeClr val="tx1"/>
                </a:solidFill>
                <a:effectLst/>
                <a:latin typeface="+mn-lt"/>
                <a:ea typeface="+mn-ea"/>
                <a:cs typeface="+mn-cs"/>
              </a:rPr>
              <a:t> +1 and -1 of the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means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the the </a:t>
            </a:r>
            <a:r>
              <a:rPr lang="it-IT" sz="1200" kern="1200" dirty="0" err="1">
                <a:solidFill>
                  <a:schemeClr val="tx1"/>
                </a:solidFill>
                <a:effectLst/>
                <a:latin typeface="+mn-lt"/>
                <a:ea typeface="+mn-ea"/>
                <a:cs typeface="+mn-cs"/>
              </a:rPr>
              <a:t>visibility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consider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detects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coherence</a:t>
            </a:r>
            <a:r>
              <a:rPr lang="it-IT" sz="1200" kern="1200" dirty="0">
                <a:solidFill>
                  <a:schemeClr val="tx1"/>
                </a:solidFill>
                <a:effectLst/>
                <a:latin typeface="+mn-lt"/>
                <a:ea typeface="+mn-ea"/>
                <a:cs typeface="+mn-cs"/>
              </a:rPr>
              <a:t> relative to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I </a:t>
            </a:r>
            <a:r>
              <a:rPr lang="it-IT" sz="1200" kern="1200" dirty="0" err="1">
                <a:solidFill>
                  <a:schemeClr val="tx1"/>
                </a:solidFill>
                <a:effectLst/>
                <a:latin typeface="+mn-lt"/>
                <a:ea typeface="+mn-ea"/>
                <a:cs typeface="+mn-cs"/>
              </a:rPr>
              <a:t>mean</a:t>
            </a:r>
            <a:r>
              <a:rPr lang="it-IT" sz="1200" kern="1200" dirty="0">
                <a:solidFill>
                  <a:schemeClr val="tx1"/>
                </a:solidFill>
                <a:effectLst/>
                <a:latin typeface="+mn-lt"/>
                <a:ea typeface="+mn-ea"/>
                <a:cs typeface="+mn-cs"/>
              </a:rPr>
              <a:t>, relative to X inside the </a:t>
            </a:r>
            <a:r>
              <a:rPr lang="it-IT" sz="1200" kern="1200" dirty="0" err="1">
                <a:solidFill>
                  <a:schemeClr val="tx1"/>
                </a:solidFill>
                <a:effectLst/>
                <a:latin typeface="+mn-lt"/>
                <a:ea typeface="+mn-ea"/>
                <a:cs typeface="+mn-cs"/>
              </a:rPr>
              <a:t>interferometer</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57</a:t>
            </a:fld>
            <a:endParaRPr lang="en-US"/>
          </a:p>
        </p:txBody>
      </p:sp>
    </p:spTree>
    <p:extLst>
      <p:ext uri="{BB962C8B-B14F-4D97-AF65-F5344CB8AC3E}">
        <p14:creationId xmlns:p14="http://schemas.microsoft.com/office/powerpoint/2010/main" val="31573697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turns out that in quantum theory fringe visibility and path distinguishability obey the following relation. </a:t>
            </a:r>
            <a:r>
              <a:rPr lang="en-US" b="1" dirty="0"/>
              <a:t>There’s a tradeoff between the wave-like and particle-like property.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a:solidFill>
                  <a:schemeClr val="tx1"/>
                </a:solidFill>
                <a:effectLst/>
                <a:latin typeface="+mn-lt"/>
                <a:ea typeface="+mn-ea"/>
                <a:cs typeface="+mn-cs"/>
              </a:rPr>
              <a:t>The </a:t>
            </a:r>
            <a:r>
              <a:rPr lang="it-IT" sz="1200" kern="1200" dirty="0" err="1">
                <a:solidFill>
                  <a:schemeClr val="tx1"/>
                </a:solidFill>
                <a:effectLst/>
                <a:latin typeface="+mn-lt"/>
                <a:ea typeface="+mn-ea"/>
                <a:cs typeface="+mn-cs"/>
              </a:rPr>
              <a:t>tradeoff</a:t>
            </a:r>
            <a:r>
              <a:rPr lang="it-IT" sz="1200" kern="1200" dirty="0">
                <a:solidFill>
                  <a:schemeClr val="tx1"/>
                </a:solidFill>
                <a:effectLst/>
                <a:latin typeface="+mn-lt"/>
                <a:ea typeface="+mn-ea"/>
                <a:cs typeface="+mn-cs"/>
              </a:rPr>
              <a:t> relation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consider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the fringe </a:t>
            </a:r>
            <a:r>
              <a:rPr lang="it-IT" sz="1200" kern="1200" dirty="0" err="1">
                <a:solidFill>
                  <a:schemeClr val="tx1"/>
                </a:solidFill>
                <a:effectLst/>
                <a:latin typeface="+mn-lt"/>
                <a:ea typeface="+mn-ea"/>
                <a:cs typeface="+mn-cs"/>
              </a:rPr>
              <a:t>visibility</a:t>
            </a:r>
            <a:r>
              <a:rPr lang="it-IT" sz="1200" kern="1200" dirty="0">
                <a:solidFill>
                  <a:schemeClr val="tx1"/>
                </a:solidFill>
                <a:effectLst/>
                <a:latin typeface="+mn-lt"/>
                <a:ea typeface="+mn-ea"/>
                <a:cs typeface="+mn-cs"/>
              </a:rPr>
              <a:t> V and </a:t>
            </a:r>
            <a:r>
              <a:rPr lang="it-IT" sz="1200" kern="1200" dirty="0" err="1">
                <a:solidFill>
                  <a:schemeClr val="tx1"/>
                </a:solidFill>
                <a:effectLst/>
                <a:latin typeface="+mn-lt"/>
                <a:ea typeface="+mn-ea"/>
                <a:cs typeface="+mn-cs"/>
              </a:rPr>
              <a:t>path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distinguishability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
            </a:r>
            <a:r>
              <a:rPr lang="it-IT" sz="1200"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holds</a:t>
            </a:r>
            <a:r>
              <a:rPr lang="it-IT" sz="1200" b="1" kern="1200" dirty="0">
                <a:solidFill>
                  <a:schemeClr val="tx1"/>
                </a:solidFill>
                <a:effectLst/>
                <a:latin typeface="+mn-lt"/>
                <a:ea typeface="+mn-ea"/>
                <a:cs typeface="+mn-cs"/>
              </a:rPr>
              <a:t> for </a:t>
            </a:r>
            <a:r>
              <a:rPr lang="it-IT" sz="1200" b="1" kern="1200" dirty="0" err="1">
                <a:solidFill>
                  <a:schemeClr val="tx1"/>
                </a:solidFill>
                <a:effectLst/>
                <a:latin typeface="+mn-lt"/>
                <a:ea typeface="+mn-ea"/>
                <a:cs typeface="+mn-cs"/>
              </a:rPr>
              <a:t>all</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states</a:t>
            </a:r>
            <a:r>
              <a:rPr lang="it-IT" sz="1200" b="1" kern="1200" dirty="0">
                <a:solidFill>
                  <a:schemeClr val="tx1"/>
                </a:solidFill>
                <a:effectLst/>
                <a:latin typeface="+mn-lt"/>
                <a:ea typeface="+mn-ea"/>
                <a:cs typeface="+mn-cs"/>
              </a:rPr>
              <a:t> of the </a:t>
            </a:r>
            <a:r>
              <a:rPr lang="it-IT" sz="1200" b="1" kern="1200" dirty="0" err="1">
                <a:solidFill>
                  <a:schemeClr val="tx1"/>
                </a:solidFill>
                <a:effectLst/>
                <a:latin typeface="+mn-lt"/>
                <a:ea typeface="+mn-ea"/>
                <a:cs typeface="+mn-cs"/>
              </a:rPr>
              <a:t>qubit</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describing</a:t>
            </a:r>
            <a:r>
              <a:rPr lang="it-IT" sz="1200" b="1" kern="1200" dirty="0">
                <a:solidFill>
                  <a:schemeClr val="tx1"/>
                </a:solidFill>
                <a:effectLst/>
                <a:latin typeface="+mn-lt"/>
                <a:ea typeface="+mn-ea"/>
                <a:cs typeface="+mn-cs"/>
              </a:rPr>
              <a:t> the quantum </a:t>
            </a:r>
            <a:r>
              <a:rPr lang="it-IT" sz="1200" b="1" kern="1200" dirty="0" err="1">
                <a:solidFill>
                  <a:schemeClr val="tx1"/>
                </a:solidFill>
                <a:effectLst/>
                <a:latin typeface="+mn-lt"/>
                <a:ea typeface="+mn-ea"/>
                <a:cs typeface="+mn-cs"/>
              </a:rPr>
              <a:t>system</a:t>
            </a:r>
            <a:r>
              <a:rPr lang="it-IT" sz="1200" b="1" kern="1200" dirty="0">
                <a:solidFill>
                  <a:schemeClr val="tx1"/>
                </a:solidFill>
                <a:effectLst/>
                <a:latin typeface="+mn-lt"/>
                <a:ea typeface="+mn-ea"/>
                <a:cs typeface="+mn-cs"/>
              </a:rPr>
              <a:t> inside the Mach-</a:t>
            </a:r>
            <a:r>
              <a:rPr lang="it-IT" sz="1200" b="1" kern="1200" dirty="0" err="1">
                <a:solidFill>
                  <a:schemeClr val="tx1"/>
                </a:solidFill>
                <a:effectLst/>
                <a:latin typeface="+mn-lt"/>
                <a:ea typeface="+mn-ea"/>
                <a:cs typeface="+mn-cs"/>
              </a:rPr>
              <a:t>Zehnder</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interferometer</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latter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the </a:t>
            </a:r>
            <a:r>
              <a:rPr lang="it-IT" sz="1200" b="1" kern="1200" dirty="0" err="1">
                <a:solidFill>
                  <a:schemeClr val="tx1"/>
                </a:solidFill>
                <a:effectLst/>
                <a:latin typeface="+mn-lt"/>
                <a:ea typeface="+mn-ea"/>
                <a:cs typeface="+mn-cs"/>
              </a:rPr>
              <a:t>qubit</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associated</a:t>
            </a:r>
            <a:r>
              <a:rPr lang="it-IT" sz="1200" b="1" kern="1200" dirty="0">
                <a:solidFill>
                  <a:schemeClr val="tx1"/>
                </a:solidFill>
                <a:effectLst/>
                <a:latin typeface="+mn-lt"/>
                <a:ea typeface="+mn-ea"/>
                <a:cs typeface="+mn-cs"/>
              </a:rPr>
              <a:t> with the </a:t>
            </a:r>
            <a:r>
              <a:rPr lang="it-IT" sz="1200" b="1" kern="1200" dirty="0" err="1">
                <a:solidFill>
                  <a:schemeClr val="tx1"/>
                </a:solidFill>
                <a:effectLst/>
                <a:latin typeface="+mn-lt"/>
                <a:ea typeface="+mn-ea"/>
                <a:cs typeface="+mn-cs"/>
              </a:rPr>
              <a:t>two-dimensional</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Hilbert</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space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corresponding</a:t>
            </a:r>
            <a:r>
              <a:rPr lang="it-IT" sz="1200" b="1" kern="1200" dirty="0">
                <a:solidFill>
                  <a:schemeClr val="tx1"/>
                </a:solidFill>
                <a:effectLst/>
                <a:latin typeface="+mn-lt"/>
                <a:ea typeface="+mn-ea"/>
                <a:cs typeface="+mn-cs"/>
              </a:rPr>
              <a:t> to the </a:t>
            </a:r>
            <a:r>
              <a:rPr lang="it-IT" sz="1200" b="1" kern="1200" dirty="0" err="1">
                <a:solidFill>
                  <a:schemeClr val="tx1"/>
                </a:solidFill>
                <a:effectLst/>
                <a:latin typeface="+mn-lt"/>
                <a:ea typeface="+mn-ea"/>
                <a:cs typeface="+mn-cs"/>
              </a:rPr>
              <a:t>which-path</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degree</a:t>
            </a:r>
            <a:r>
              <a:rPr lang="it-IT" sz="1200" b="1" kern="1200" dirty="0">
                <a:solidFill>
                  <a:schemeClr val="tx1"/>
                </a:solidFill>
                <a:effectLst/>
                <a:latin typeface="+mn-lt"/>
                <a:ea typeface="+mn-ea"/>
                <a:cs typeface="+mn-cs"/>
              </a:rPr>
              <a:t> of </a:t>
            </a:r>
            <a:r>
              <a:rPr lang="it-IT" sz="1200" b="1" kern="1200" dirty="0" err="1">
                <a:solidFill>
                  <a:schemeClr val="tx1"/>
                </a:solidFill>
                <a:effectLst/>
                <a:latin typeface="+mn-lt"/>
                <a:ea typeface="+mn-ea"/>
                <a:cs typeface="+mn-cs"/>
              </a:rPr>
              <a:t>freedom</a:t>
            </a:r>
            <a:r>
              <a:rPr lang="it-IT" sz="1200" b="1" kern="1200" dirty="0">
                <a:solidFill>
                  <a:schemeClr val="tx1"/>
                </a:solidFill>
                <a:effectLst/>
                <a:latin typeface="+mn-lt"/>
                <a:ea typeface="+mn-ea"/>
                <a:cs typeface="+mn-cs"/>
              </a:rPr>
              <a:t> of the </a:t>
            </a:r>
            <a:r>
              <a:rPr lang="it-IT" sz="1200" b="1" kern="1200" dirty="0" err="1">
                <a:solidFill>
                  <a:schemeClr val="tx1"/>
                </a:solidFill>
                <a:effectLst/>
                <a:latin typeface="+mn-lt"/>
                <a:ea typeface="+mn-ea"/>
                <a:cs typeface="+mn-cs"/>
              </a:rPr>
              <a:t>system</a:t>
            </a:r>
            <a:r>
              <a:rPr lang="it-IT" sz="1200" b="1" kern="1200" dirty="0">
                <a:solidFill>
                  <a:schemeClr val="tx1"/>
                </a:solidFill>
                <a:effectLst/>
                <a:latin typeface="+mn-lt"/>
                <a:ea typeface="+mn-ea"/>
                <a:cs typeface="+mn-cs"/>
              </a:rPr>
              <a:t> inside the Mach-</a:t>
            </a:r>
            <a:r>
              <a:rPr lang="it-IT" sz="1200" b="1" kern="1200" dirty="0" err="1">
                <a:solidFill>
                  <a:schemeClr val="tx1"/>
                </a:solidFill>
                <a:effectLst/>
                <a:latin typeface="+mn-lt"/>
                <a:ea typeface="+mn-ea"/>
                <a:cs typeface="+mn-cs"/>
              </a:rPr>
              <a:t>Zehnder</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interferometer</a:t>
            </a:r>
            <a:r>
              <a:rPr lang="it-IT" sz="1200" b="1" kern="1200" dirty="0">
                <a:solidFill>
                  <a:schemeClr val="tx1"/>
                </a:solidFill>
                <a:effectLst/>
                <a:latin typeface="+mn-lt"/>
                <a:ea typeface="+mn-ea"/>
                <a:cs typeface="+mn-cs"/>
              </a:rPr>
              <a:t>.</a:t>
            </a:r>
          </a:p>
          <a:p>
            <a:r>
              <a:rPr lang="en-US" dirty="0"/>
              <a:t>In particular the qubit is defined by being in the left or right state (or superposition of them).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kern="1200" dirty="0" err="1">
                <a:solidFill>
                  <a:schemeClr val="tx1"/>
                </a:solidFill>
                <a:effectLst/>
                <a:latin typeface="+mn-lt"/>
                <a:ea typeface="+mn-ea"/>
                <a:cs typeface="+mn-cs"/>
              </a:rPr>
              <a:t>What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have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shown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therefore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the </a:t>
            </a:r>
            <a:r>
              <a:rPr lang="it-IT" sz="1200" b="1" kern="1200" dirty="0" err="1">
                <a:solidFill>
                  <a:schemeClr val="tx1"/>
                </a:solidFill>
                <a:effectLst/>
                <a:latin typeface="+mn-lt"/>
                <a:ea typeface="+mn-ea"/>
                <a:cs typeface="+mn-cs"/>
              </a:rPr>
              <a:t>quantities</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appearing</a:t>
            </a:r>
            <a:r>
              <a:rPr lang="it-IT" sz="1200" b="1" kern="1200" dirty="0">
                <a:solidFill>
                  <a:schemeClr val="tx1"/>
                </a:solidFill>
                <a:effectLst/>
                <a:latin typeface="+mn-lt"/>
                <a:ea typeface="+mn-ea"/>
                <a:cs typeface="+mn-cs"/>
              </a:rPr>
              <a:t> in the </a:t>
            </a:r>
            <a:r>
              <a:rPr lang="it-IT" sz="1200" b="1" kern="1200" dirty="0" err="1">
                <a:solidFill>
                  <a:schemeClr val="tx1"/>
                </a:solidFill>
                <a:effectLst/>
                <a:latin typeface="+mn-lt"/>
                <a:ea typeface="+mn-ea"/>
                <a:cs typeface="+mn-cs"/>
              </a:rPr>
              <a:t>wave-particle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duality</a:t>
            </a:r>
            <a:r>
              <a:rPr lang="it-IT" sz="1200" b="1" kern="1200" dirty="0">
                <a:solidFill>
                  <a:schemeClr val="tx1"/>
                </a:solidFill>
                <a:effectLst/>
                <a:latin typeface="+mn-lt"/>
                <a:ea typeface="+mn-ea"/>
                <a:cs typeface="+mn-cs"/>
              </a:rPr>
              <a:t> relation are </a:t>
            </a:r>
            <a:r>
              <a:rPr lang="it-IT" sz="1200" b="1" kern="1200" dirty="0" err="1">
                <a:solidFill>
                  <a:schemeClr val="tx1"/>
                </a:solidFill>
                <a:effectLst/>
                <a:latin typeface="+mn-lt"/>
                <a:ea typeface="+mn-ea"/>
                <a:cs typeface="+mn-cs"/>
              </a:rPr>
              <a:t>simply</a:t>
            </a:r>
            <a:r>
              <a:rPr lang="it-IT" sz="1200" b="1" kern="1200" dirty="0">
                <a:solidFill>
                  <a:schemeClr val="tx1"/>
                </a:solidFill>
                <a:effectLst/>
                <a:latin typeface="+mn-lt"/>
                <a:ea typeface="+mn-ea"/>
                <a:cs typeface="+mn-cs"/>
              </a:rPr>
              <a:t> the </a:t>
            </a:r>
            <a:r>
              <a:rPr lang="it-IT" sz="1200" b="1" kern="1200" dirty="0" err="1">
                <a:solidFill>
                  <a:schemeClr val="tx1"/>
                </a:solidFill>
                <a:effectLst/>
                <a:latin typeface="+mn-lt"/>
                <a:ea typeface="+mn-ea"/>
                <a:cs typeface="+mn-cs"/>
              </a:rPr>
              <a:t>Z-predictability</a:t>
            </a:r>
            <a:r>
              <a:rPr lang="it-IT" sz="1200" b="1" kern="1200" dirty="0">
                <a:solidFill>
                  <a:schemeClr val="tx1"/>
                </a:solidFill>
                <a:effectLst/>
                <a:latin typeface="+mn-lt"/>
                <a:ea typeface="+mn-ea"/>
                <a:cs typeface="+mn-cs"/>
              </a:rPr>
              <a:t> and X-</a:t>
            </a:r>
            <a:r>
              <a:rPr lang="it-IT" sz="1200" b="1" kern="1200" dirty="0" err="1">
                <a:solidFill>
                  <a:schemeClr val="tx1"/>
                </a:solidFill>
                <a:effectLst/>
                <a:latin typeface="+mn-lt"/>
                <a:ea typeface="+mn-ea"/>
                <a:cs typeface="+mn-cs"/>
              </a:rPr>
              <a:t>predictability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specialized</a:t>
            </a:r>
            <a:r>
              <a:rPr lang="it-IT" sz="1200" b="1" kern="1200" dirty="0">
                <a:solidFill>
                  <a:schemeClr val="tx1"/>
                </a:solidFill>
                <a:effectLst/>
                <a:latin typeface="+mn-lt"/>
                <a:ea typeface="+mn-ea"/>
                <a:cs typeface="+mn-cs"/>
              </a:rPr>
              <a:t> to the case of an </a:t>
            </a:r>
            <a:r>
              <a:rPr lang="it-IT" sz="1200" b="1" kern="1200" dirty="0" err="1">
                <a:solidFill>
                  <a:schemeClr val="tx1"/>
                </a:solidFill>
                <a:effectLst/>
                <a:latin typeface="+mn-lt"/>
                <a:ea typeface="+mn-ea"/>
                <a:cs typeface="+mn-cs"/>
              </a:rPr>
              <a:t>interferometric</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qubit</a:t>
            </a:r>
            <a:r>
              <a:rPr lang="it-IT" sz="1200" b="1"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58</a:t>
            </a:fld>
            <a:endParaRPr lang="en-US"/>
          </a:p>
        </p:txBody>
      </p:sp>
    </p:spTree>
    <p:extLst>
      <p:ext uri="{BB962C8B-B14F-4D97-AF65-F5344CB8AC3E}">
        <p14:creationId xmlns:p14="http://schemas.microsoft.com/office/powerpoint/2010/main" val="373157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Mathematically rigorous definition that you can prove theorems and no-go theorems with. </a:t>
            </a:r>
            <a:r>
              <a:rPr lang="it-IT" sz="1200" dirty="0"/>
              <a:t>Mathematical </a:t>
            </a:r>
            <a:r>
              <a:rPr lang="it-IT" sz="1200" dirty="0" err="1"/>
              <a:t>notion</a:t>
            </a:r>
            <a:r>
              <a:rPr lang="it-IT" sz="1200" dirty="0"/>
              <a:t> </a:t>
            </a:r>
            <a:r>
              <a:rPr lang="it-IT" sz="1200" dirty="0" err="1"/>
              <a:t>that</a:t>
            </a:r>
            <a:r>
              <a:rPr lang="it-IT" sz="1200" dirty="0"/>
              <a:t> </a:t>
            </a:r>
            <a:r>
              <a:rPr lang="it-IT" sz="1200" dirty="0" err="1"/>
              <a:t>endorses</a:t>
            </a:r>
            <a:r>
              <a:rPr lang="it-IT" sz="1200" dirty="0"/>
              <a:t> a </a:t>
            </a:r>
            <a:r>
              <a:rPr lang="it-IT" sz="1200" dirty="0" err="1"/>
              <a:t>principle</a:t>
            </a:r>
            <a:r>
              <a:rPr lang="it-IT" sz="1200" dirty="0"/>
              <a:t> </a:t>
            </a:r>
            <a:r>
              <a:rPr lang="it-IT" sz="1200" dirty="0" err="1"/>
              <a:t>establishing</a:t>
            </a:r>
            <a:r>
              <a:rPr lang="it-IT" sz="1200" dirty="0"/>
              <a:t> a </a:t>
            </a:r>
            <a:r>
              <a:rPr lang="it-IT" sz="1200" dirty="0" err="1"/>
              <a:t>boundary</a:t>
            </a:r>
            <a:r>
              <a:rPr lang="it-IT" sz="1200" dirty="0"/>
              <a:t> </a:t>
            </a:r>
            <a:r>
              <a:rPr lang="it-IT" sz="1200" dirty="0" err="1"/>
              <a:t>between</a:t>
            </a:r>
            <a:r>
              <a:rPr lang="it-IT" sz="1200" dirty="0"/>
              <a:t> </a:t>
            </a:r>
            <a:r>
              <a:rPr lang="it-IT" sz="1200" dirty="0" err="1"/>
              <a:t>what</a:t>
            </a:r>
            <a:r>
              <a:rPr lang="it-IT" sz="1200" dirty="0"/>
              <a:t> </a:t>
            </a:r>
            <a:r>
              <a:rPr lang="it-IT" sz="1200" dirty="0" err="1"/>
              <a:t>is</a:t>
            </a:r>
            <a:r>
              <a:rPr lang="it-IT" sz="1200" dirty="0"/>
              <a:t> </a:t>
            </a:r>
            <a:r>
              <a:rPr lang="it-IT" sz="1200" dirty="0" err="1"/>
              <a:t>interpretationally</a:t>
            </a:r>
            <a:r>
              <a:rPr lang="it-IT" sz="1200" dirty="0"/>
              <a:t> </a:t>
            </a:r>
            <a:r>
              <a:rPr lang="it-IT" sz="1200" dirty="0" err="1"/>
              <a:t>problematic</a:t>
            </a:r>
            <a:r>
              <a:rPr lang="it-IT" sz="1200" dirty="0"/>
              <a:t> and </a:t>
            </a:r>
            <a:r>
              <a:rPr lang="it-IT" sz="1200" dirty="0" err="1"/>
              <a:t>what</a:t>
            </a:r>
            <a:r>
              <a:rPr lang="it-IT" sz="1200" dirty="0"/>
              <a:t> </a:t>
            </a:r>
            <a:r>
              <a:rPr lang="it-IT" sz="1200" dirty="0" err="1"/>
              <a:t>is</a:t>
            </a:r>
            <a:r>
              <a:rPr lang="it-IT" sz="1200" dirty="0"/>
              <a:t> </a:t>
            </a:r>
            <a:r>
              <a:rPr lang="it-IT" sz="1200" dirty="0" err="1"/>
              <a:t>not</a:t>
            </a:r>
            <a:r>
              <a:rPr lang="it-IT" sz="1200" dirty="0"/>
              <a:t>.</a:t>
            </a:r>
          </a:p>
          <a:p>
            <a:pPr marL="0" indent="0">
              <a:buFont typeface="Arial" panose="020B0604020202020204" pitchFamily="34" charset="0"/>
              <a:buNone/>
            </a:pPr>
            <a:r>
              <a:rPr lang="it-IT" sz="1200" dirty="0"/>
              <a:t>(SAY </a:t>
            </a:r>
            <a:r>
              <a:rPr lang="it-IT" sz="1200" dirty="0" err="1"/>
              <a:t>previous</a:t>
            </a:r>
            <a:r>
              <a:rPr lang="it-IT" sz="1200" dirty="0"/>
              <a:t> slide </a:t>
            </a:r>
            <a:r>
              <a:rPr lang="it-IT" sz="1200" dirty="0" err="1"/>
              <a:t>Because</a:t>
            </a:r>
            <a:r>
              <a:rPr lang="it-IT" sz="1200" dirty="0"/>
              <a:t> </a:t>
            </a:r>
            <a:r>
              <a:rPr lang="it-IT" sz="1200" dirty="0" err="1"/>
              <a:t>remember</a:t>
            </a:r>
            <a:r>
              <a:rPr lang="it-IT" sz="1200" dirty="0"/>
              <a:t> </a:t>
            </a:r>
            <a:r>
              <a:rPr lang="it-IT" sz="1200" dirty="0" err="1"/>
              <a:t>our</a:t>
            </a:r>
            <a:r>
              <a:rPr lang="it-IT" sz="1200" dirty="0"/>
              <a:t> goal </a:t>
            </a:r>
            <a:r>
              <a:rPr lang="it-IT" sz="1200" dirty="0" err="1"/>
              <a:t>is</a:t>
            </a:r>
            <a:r>
              <a:rPr lang="it-IT" sz="1200" dirty="0"/>
              <a:t> to show </a:t>
            </a:r>
            <a:r>
              <a:rPr lang="it-IT" sz="1200" dirty="0" err="1"/>
              <a:t>what</a:t>
            </a:r>
            <a:r>
              <a:rPr lang="it-IT" sz="1200" dirty="0"/>
              <a:t> </a:t>
            </a:r>
            <a:r>
              <a:rPr lang="it-IT" sz="1200" dirty="0" err="1"/>
              <a:t>is</a:t>
            </a:r>
            <a:r>
              <a:rPr lang="it-IT" sz="1200" dirty="0"/>
              <a:t> the </a:t>
            </a:r>
            <a:r>
              <a:rPr lang="it-IT" sz="1200" dirty="0" err="1"/>
              <a:t>conceptual</a:t>
            </a:r>
            <a:r>
              <a:rPr lang="it-IT" sz="1200" dirty="0"/>
              <a:t> </a:t>
            </a:r>
            <a:r>
              <a:rPr lang="it-IT" sz="1200" dirty="0" err="1"/>
              <a:t>innovation</a:t>
            </a:r>
            <a:r>
              <a:rPr lang="it-IT" sz="1200" dirty="0"/>
              <a:t> of quantum </a:t>
            </a:r>
            <a:r>
              <a:rPr lang="it-IT" sz="1200" dirty="0" err="1"/>
              <a:t>theory</a:t>
            </a:r>
            <a:r>
              <a:rPr lang="it-IT" sz="1200" dirty="0"/>
              <a:t> with </a:t>
            </a:r>
            <a:r>
              <a:rPr lang="it-IT" sz="1200" dirty="0" err="1"/>
              <a:t>respect</a:t>
            </a:r>
            <a:r>
              <a:rPr lang="it-IT" sz="1200" dirty="0"/>
              <a:t> to the </a:t>
            </a:r>
            <a:r>
              <a:rPr lang="it-IT" sz="1200" dirty="0" err="1"/>
              <a:t>classical</a:t>
            </a:r>
            <a:r>
              <a:rPr lang="it-IT" sz="1200" dirty="0"/>
              <a:t> </a:t>
            </a:r>
            <a:r>
              <a:rPr lang="it-IT" sz="1200" dirty="0" err="1"/>
              <a:t>worldview</a:t>
            </a:r>
            <a:r>
              <a:rPr lang="it-IT" sz="1200" dirty="0"/>
              <a:t>.)</a:t>
            </a:r>
          </a:p>
          <a:p>
            <a:pPr marL="0" indent="0">
              <a:buFont typeface="Arial" panose="020B0604020202020204" pitchFamily="34" charset="0"/>
              <a:buNone/>
            </a:pPr>
            <a:endParaRPr 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Endorsing a principle also obeyed by classical physics otherwise it wouldn’t be a notion of classicality, but it’s not just relegated to that. We want to distill the mystery/ the conceptual innovation of quantum theory with respect to the classical worldview and so be more permissive with what is the notion of classicality.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principle we think our scientific theory should obey, otherwise it’d constitute an interpretational problem. Somehow its violation has to capture what constitutes a mystery.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5</a:t>
            </a:fld>
            <a:endParaRPr lang="en-US"/>
          </a:p>
        </p:txBody>
      </p:sp>
    </p:spTree>
    <p:extLst>
      <p:ext uri="{BB962C8B-B14F-4D97-AF65-F5344CB8AC3E}">
        <p14:creationId xmlns:p14="http://schemas.microsoft.com/office/powerpoint/2010/main" val="35647202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1" kern="1200" dirty="0">
                <a:solidFill>
                  <a:schemeClr val="tx1"/>
                </a:solidFill>
                <a:effectLst/>
                <a:latin typeface="+mn-lt"/>
                <a:ea typeface="+mn-ea"/>
                <a:cs typeface="+mn-cs"/>
              </a:rPr>
              <a:t>The </a:t>
            </a:r>
            <a:r>
              <a:rPr lang="it-IT" sz="1200" b="1" kern="1200" dirty="0" err="1">
                <a:solidFill>
                  <a:schemeClr val="tx1"/>
                </a:solidFill>
                <a:effectLst/>
                <a:latin typeface="+mn-lt"/>
                <a:ea typeface="+mn-ea"/>
                <a:cs typeface="+mn-cs"/>
              </a:rPr>
              <a:t>extreme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cases</a:t>
            </a:r>
            <a:r>
              <a:rPr lang="it-IT" sz="1200" b="1" kern="1200" dirty="0">
                <a:solidFill>
                  <a:schemeClr val="tx1"/>
                </a:solidFill>
                <a:effectLst/>
                <a:latin typeface="+mn-lt"/>
                <a:ea typeface="+mn-ea"/>
                <a:cs typeface="+mn-cs"/>
              </a:rPr>
              <a:t> in </a:t>
            </a:r>
            <a:r>
              <a:rPr lang="it-IT" sz="1200" b="1" kern="1200" dirty="0" err="1">
                <a:solidFill>
                  <a:schemeClr val="tx1"/>
                </a:solidFill>
                <a:effectLst/>
                <a:latin typeface="+mn-lt"/>
                <a:ea typeface="+mn-ea"/>
                <a:cs typeface="+mn-cs"/>
              </a:rPr>
              <a:t>this</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tradeoff</a:t>
            </a:r>
            <a:r>
              <a:rPr lang="it-IT" sz="1200" b="1" kern="1200" dirty="0">
                <a:solidFill>
                  <a:schemeClr val="tx1"/>
                </a:solidFill>
                <a:effectLst/>
                <a:latin typeface="+mn-lt"/>
                <a:ea typeface="+mn-ea"/>
                <a:cs typeface="+mn-cs"/>
              </a:rPr>
              <a:t> relation are (V,D) = (1,0) and (V,D) = (0,1). </a:t>
            </a:r>
            <a:r>
              <a:rPr lang="it-IT" sz="1200" b="1" kern="1200" dirty="0" err="1">
                <a:solidFill>
                  <a:schemeClr val="tx1"/>
                </a:solidFill>
                <a:effectLst/>
                <a:latin typeface="+mn-lt"/>
                <a:ea typeface="+mn-ea"/>
                <a:cs typeface="+mn-cs"/>
              </a:rPr>
              <a:t>These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were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reproduced</a:t>
            </a:r>
            <a:r>
              <a:rPr lang="it-IT" sz="1200" b="1" kern="1200" dirty="0">
                <a:solidFill>
                  <a:schemeClr val="tx1"/>
                </a:solidFill>
                <a:effectLst/>
                <a:latin typeface="+mn-lt"/>
                <a:ea typeface="+mn-ea"/>
                <a:cs typeface="+mn-cs"/>
              </a:rPr>
              <a:t> by the </a:t>
            </a:r>
            <a:r>
              <a:rPr lang="it-IT" sz="1200" b="1" kern="1200" dirty="0" err="1">
                <a:solidFill>
                  <a:schemeClr val="tx1"/>
                </a:solidFill>
                <a:effectLst/>
                <a:latin typeface="+mn-lt"/>
                <a:ea typeface="+mn-ea"/>
                <a:cs typeface="+mn-cs"/>
              </a:rPr>
              <a:t>toy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field</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theory</a:t>
            </a:r>
            <a:r>
              <a:rPr lang="it-IT" sz="1200" b="1" kern="1200" dirty="0">
                <a:solidFill>
                  <a:schemeClr val="tx1"/>
                </a:solidFill>
                <a:effectLst/>
                <a:latin typeface="+mn-lt"/>
                <a:ea typeface="+mn-ea"/>
                <a:cs typeface="+mn-cs"/>
              </a:rPr>
              <a:t>. So the mere </a:t>
            </a:r>
            <a:r>
              <a:rPr lang="it-IT" sz="1200" b="1" kern="1200" dirty="0" err="1">
                <a:solidFill>
                  <a:schemeClr val="tx1"/>
                </a:solidFill>
                <a:effectLst/>
                <a:latin typeface="+mn-lt"/>
                <a:ea typeface="+mn-ea"/>
                <a:cs typeface="+mn-cs"/>
              </a:rPr>
              <a:t>existence</a:t>
            </a:r>
            <a:r>
              <a:rPr lang="it-IT" sz="1200" b="1" kern="1200" dirty="0">
                <a:solidFill>
                  <a:schemeClr val="tx1"/>
                </a:solidFill>
                <a:effectLst/>
                <a:latin typeface="+mn-lt"/>
                <a:ea typeface="+mn-ea"/>
                <a:cs typeface="+mn-cs"/>
              </a:rPr>
              <a:t> of </a:t>
            </a:r>
            <a:r>
              <a:rPr lang="it-IT" sz="1200" b="1" kern="1200" dirty="0" err="1">
                <a:solidFill>
                  <a:schemeClr val="tx1"/>
                </a:solidFill>
                <a:effectLst/>
                <a:latin typeface="+mn-lt"/>
                <a:ea typeface="+mn-ea"/>
                <a:cs typeface="+mn-cs"/>
              </a:rPr>
              <a:t>wave-particle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duality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tradeoffs</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does</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not</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constitute</a:t>
            </a:r>
            <a:r>
              <a:rPr lang="it-IT" sz="1200" b="1" kern="1200" dirty="0">
                <a:solidFill>
                  <a:schemeClr val="tx1"/>
                </a:solidFill>
                <a:effectLst/>
                <a:latin typeface="+mn-lt"/>
                <a:ea typeface="+mn-ea"/>
                <a:cs typeface="+mn-cs"/>
              </a:rPr>
              <a:t> an </a:t>
            </a:r>
            <a:r>
              <a:rPr lang="it-IT" sz="1200" b="1" kern="1200" dirty="0" err="1">
                <a:solidFill>
                  <a:schemeClr val="tx1"/>
                </a:solidFill>
                <a:effectLst/>
                <a:latin typeface="+mn-lt"/>
                <a:ea typeface="+mn-ea"/>
                <a:cs typeface="+mn-cs"/>
              </a:rPr>
              <a:t>instance</a:t>
            </a:r>
            <a:r>
              <a:rPr lang="it-IT" sz="1200" b="1" kern="1200" dirty="0">
                <a:solidFill>
                  <a:schemeClr val="tx1"/>
                </a:solidFill>
                <a:effectLst/>
                <a:latin typeface="+mn-lt"/>
                <a:ea typeface="+mn-ea"/>
                <a:cs typeface="+mn-cs"/>
              </a:rPr>
              <a:t> of </a:t>
            </a:r>
            <a:r>
              <a:rPr lang="it-IT" sz="1200" b="1" kern="1200" dirty="0" err="1">
                <a:solidFill>
                  <a:schemeClr val="tx1"/>
                </a:solidFill>
                <a:effectLst/>
                <a:latin typeface="+mn-lt"/>
                <a:ea typeface="+mn-ea"/>
                <a:cs typeface="+mn-cs"/>
              </a:rPr>
              <a:t>nonclassicality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This</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the TRAP </a:t>
            </a:r>
            <a:r>
              <a:rPr lang="it-IT" sz="1200" b="1" kern="1200" dirty="0" err="1">
                <a:solidFill>
                  <a:schemeClr val="tx1"/>
                </a:solidFill>
                <a:effectLst/>
                <a:latin typeface="+mn-lt"/>
                <a:ea typeface="+mn-ea"/>
                <a:cs typeface="+mn-cs"/>
              </a:rPr>
              <a:t>phenomenology</a:t>
            </a:r>
            <a:r>
              <a:rPr lang="it-IT" sz="1200" b="1"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(The first can be </a:t>
            </a:r>
            <a:r>
              <a:rPr lang="it-IT" sz="1200" kern="1200" dirty="0" err="1">
                <a:solidFill>
                  <a:schemeClr val="tx1"/>
                </a:solidFill>
                <a:effectLst/>
                <a:latin typeface="+mn-lt"/>
                <a:ea typeface="+mn-ea"/>
                <a:cs typeface="+mn-cs"/>
              </a:rPr>
              <a:t>achieved</a:t>
            </a:r>
            <a:r>
              <a:rPr lang="it-IT" sz="1200" kern="1200" dirty="0">
                <a:solidFill>
                  <a:schemeClr val="tx1"/>
                </a:solidFill>
                <a:effectLst/>
                <a:latin typeface="+mn-lt"/>
                <a:ea typeface="+mn-ea"/>
                <a:cs typeface="+mn-cs"/>
              </a:rPr>
              <a:t> by the </a:t>
            </a:r>
            <a:r>
              <a:rPr lang="it-IT" sz="1200" kern="1200" dirty="0" err="1">
                <a:solidFill>
                  <a:schemeClr val="tx1"/>
                </a:solidFill>
                <a:effectLst/>
                <a:latin typeface="+mn-lt"/>
                <a:ea typeface="+mn-ea"/>
                <a:cs typeface="+mn-cs"/>
              </a:rPr>
              <a:t>preparation</a:t>
            </a:r>
            <a:r>
              <a:rPr lang="it-IT" sz="1200" kern="1200" dirty="0">
                <a:solidFill>
                  <a:schemeClr val="tx1"/>
                </a:solidFill>
                <a:effectLst/>
                <a:latin typeface="+mn-lt"/>
                <a:ea typeface="+mn-ea"/>
                <a:cs typeface="+mn-cs"/>
              </a:rPr>
              <a:t> procedure </a:t>
            </a:r>
            <a:r>
              <a:rPr lang="it-IT" sz="1200" kern="1200" dirty="0" err="1">
                <a:solidFill>
                  <a:schemeClr val="tx1"/>
                </a:solidFill>
                <a:effectLst/>
                <a:latin typeface="+mn-lt"/>
                <a:ea typeface="+mn-ea"/>
                <a:cs typeface="+mn-cs"/>
              </a:rPr>
              <a:t>where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reflectivity</a:t>
            </a:r>
            <a:r>
              <a:rPr lang="it-IT" sz="1200" kern="1200" dirty="0">
                <a:solidFill>
                  <a:schemeClr val="tx1"/>
                </a:solidFill>
                <a:effectLst/>
                <a:latin typeface="+mn-lt"/>
                <a:ea typeface="+mn-ea"/>
                <a:cs typeface="+mn-cs"/>
              </a:rPr>
              <a:t> 1/2 (a 50-50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and the relative </a:t>
            </a:r>
            <a:r>
              <a:rPr lang="it-IT" sz="1200" kern="1200" dirty="0" err="1">
                <a:solidFill>
                  <a:schemeClr val="tx1"/>
                </a:solidFill>
                <a:effectLst/>
                <a:latin typeface="+mn-lt"/>
                <a:ea typeface="+mn-ea"/>
                <a:cs typeface="+mn-cs"/>
              </a:rPr>
              <a:t>phase-shift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paths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0 or </a:t>
            </a:r>
            <a:r>
              <a:rPr lang="it-IT" sz="1200" kern="1200" dirty="0" err="1">
                <a:solidFill>
                  <a:schemeClr val="tx1"/>
                </a:solidFill>
                <a:effectLst/>
                <a:latin typeface="+mn-lt"/>
                <a:ea typeface="+mn-ea"/>
                <a:cs typeface="+mn-cs"/>
              </a:rPr>
              <a:t>pi</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because</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case the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perfectly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predictable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while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completely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unpredictable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second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point</a:t>
            </a:r>
            <a:r>
              <a:rPr lang="it-IT" sz="1200" kern="1200" dirty="0">
                <a:solidFill>
                  <a:schemeClr val="tx1"/>
                </a:solidFill>
                <a:effectLst/>
                <a:latin typeface="+mn-lt"/>
                <a:ea typeface="+mn-ea"/>
                <a:cs typeface="+mn-cs"/>
              </a:rPr>
              <a:t> can be </a:t>
            </a:r>
            <a:r>
              <a:rPr lang="it-IT" sz="1200" kern="1200" dirty="0" err="1">
                <a:solidFill>
                  <a:schemeClr val="tx1"/>
                </a:solidFill>
                <a:effectLst/>
                <a:latin typeface="+mn-lt"/>
                <a:ea typeface="+mn-ea"/>
                <a:cs typeface="+mn-cs"/>
              </a:rPr>
              <a:t>achieved</a:t>
            </a:r>
            <a:r>
              <a:rPr lang="it-IT" sz="1200" kern="1200" dirty="0">
                <a:solidFill>
                  <a:schemeClr val="tx1"/>
                </a:solidFill>
                <a:effectLst/>
                <a:latin typeface="+mn-lt"/>
                <a:ea typeface="+mn-ea"/>
                <a:cs typeface="+mn-cs"/>
              </a:rPr>
              <a:t> by the </a:t>
            </a:r>
            <a:r>
              <a:rPr lang="it-IT" sz="1200" kern="1200" dirty="0" err="1">
                <a:solidFill>
                  <a:schemeClr val="tx1"/>
                </a:solidFill>
                <a:effectLst/>
                <a:latin typeface="+mn-lt"/>
                <a:ea typeface="+mn-ea"/>
                <a:cs typeface="+mn-cs"/>
              </a:rPr>
              <a:t>preparation</a:t>
            </a:r>
            <a:r>
              <a:rPr lang="it-IT" sz="1200" kern="1200" dirty="0">
                <a:solidFill>
                  <a:schemeClr val="tx1"/>
                </a:solidFill>
                <a:effectLst/>
                <a:latin typeface="+mn-lt"/>
                <a:ea typeface="+mn-ea"/>
                <a:cs typeface="+mn-cs"/>
              </a:rPr>
              <a:t> procedure </a:t>
            </a:r>
            <a:r>
              <a:rPr lang="it-IT" sz="1200" kern="1200" dirty="0" err="1">
                <a:solidFill>
                  <a:schemeClr val="tx1"/>
                </a:solidFill>
                <a:effectLst/>
                <a:latin typeface="+mn-lt"/>
                <a:ea typeface="+mn-ea"/>
                <a:cs typeface="+mn-cs"/>
              </a:rPr>
              <a:t>where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reflectivity</a:t>
            </a:r>
            <a:r>
              <a:rPr lang="it-IT" sz="1200" kern="1200" dirty="0">
                <a:solidFill>
                  <a:schemeClr val="tx1"/>
                </a:solidFill>
                <a:effectLst/>
                <a:latin typeface="+mn-lt"/>
                <a:ea typeface="+mn-ea"/>
                <a:cs typeface="+mn-cs"/>
              </a:rPr>
              <a:t> 0 (i.e., no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reflectivity</a:t>
            </a:r>
            <a:r>
              <a:rPr lang="it-IT" sz="1200" kern="1200" dirty="0">
                <a:solidFill>
                  <a:schemeClr val="tx1"/>
                </a:solidFill>
                <a:effectLst/>
                <a:latin typeface="+mn-lt"/>
                <a:ea typeface="+mn-ea"/>
                <a:cs typeface="+mn-cs"/>
              </a:rPr>
              <a:t> 1 (a </a:t>
            </a:r>
            <a:r>
              <a:rPr lang="it-IT" sz="1200" kern="1200" dirty="0" err="1">
                <a:solidFill>
                  <a:schemeClr val="tx1"/>
                </a:solidFill>
                <a:effectLst/>
                <a:latin typeface="+mn-lt"/>
                <a:ea typeface="+mn-ea"/>
                <a:cs typeface="+mn-cs"/>
              </a:rPr>
              <a:t>perfect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mirror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because</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case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perfectly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predictable</a:t>
            </a:r>
            <a:r>
              <a:rPr lang="it-IT" sz="1200" kern="1200" dirty="0">
                <a:solidFill>
                  <a:schemeClr val="tx1"/>
                </a:solidFill>
                <a:effectLst/>
                <a:latin typeface="+mn-lt"/>
                <a:ea typeface="+mn-ea"/>
                <a:cs typeface="+mn-cs"/>
              </a:rPr>
              <a:t> and the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completely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unpredictable</a:t>
            </a:r>
            <a:r>
              <a:rPr lang="it-IT" sz="1200" kern="1200" dirty="0">
                <a:solidFill>
                  <a:schemeClr val="tx1"/>
                </a:solidFill>
                <a:effectLst/>
                <a:latin typeface="+mn-lt"/>
                <a:ea typeface="+mn-ea"/>
                <a:cs typeface="+mn-cs"/>
              </a:rPr>
              <a:t>.</a:t>
            </a:r>
          </a:p>
          <a:p>
            <a:r>
              <a:rPr lang="it-IT" sz="1200" kern="1200" dirty="0">
                <a:solidFill>
                  <a:schemeClr val="tx1"/>
                </a:solidFill>
                <a:effectLst/>
                <a:latin typeface="+mn-lt"/>
                <a:ea typeface="+mn-ea"/>
                <a:cs typeface="+mn-cs"/>
              </a:rPr>
              <a:t>The </a:t>
            </a:r>
            <a:r>
              <a:rPr lang="it-IT" sz="1200" kern="1200" dirty="0" err="1">
                <a:solidFill>
                  <a:schemeClr val="tx1"/>
                </a:solidFill>
                <a:effectLst/>
                <a:latin typeface="+mn-lt"/>
                <a:ea typeface="+mn-ea"/>
                <a:cs typeface="+mn-cs"/>
              </a:rPr>
              <a:t>wave-particle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duality</a:t>
            </a:r>
            <a:r>
              <a:rPr lang="it-IT" sz="1200" kern="1200" dirty="0">
                <a:solidFill>
                  <a:schemeClr val="tx1"/>
                </a:solidFill>
                <a:effectLst/>
                <a:latin typeface="+mn-lt"/>
                <a:ea typeface="+mn-ea"/>
                <a:cs typeface="+mn-cs"/>
              </a:rPr>
              <a:t> relation </a:t>
            </a:r>
            <a:r>
              <a:rPr lang="it-IT" sz="1200" kern="1200" dirty="0" err="1">
                <a:solidFill>
                  <a:schemeClr val="tx1"/>
                </a:solidFill>
                <a:effectLst/>
                <a:latin typeface="+mn-lt"/>
                <a:ea typeface="+mn-ea"/>
                <a:cs typeface="+mn-cs"/>
              </a:rPr>
              <a:t>describes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tradeoff</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predictabilities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extreme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cases</a:t>
            </a:r>
            <a:r>
              <a:rPr lang="it-IT"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59</a:t>
            </a:fld>
            <a:endParaRPr lang="en-US"/>
          </a:p>
        </p:txBody>
      </p:sp>
    </p:spTree>
    <p:extLst>
      <p:ext uri="{BB962C8B-B14F-4D97-AF65-F5344CB8AC3E}">
        <p14:creationId xmlns:p14="http://schemas.microsoft.com/office/powerpoint/2010/main" val="38637125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err="1">
                <a:solidFill>
                  <a:schemeClr val="tx1"/>
                </a:solidFill>
                <a:effectLst/>
                <a:latin typeface="+mn-lt"/>
                <a:ea typeface="+mn-ea"/>
                <a:cs typeface="+mn-cs"/>
              </a:rPr>
              <a:t>Now</a:t>
            </a:r>
            <a:r>
              <a:rPr lang="it-IT" sz="1200" kern="1200" dirty="0">
                <a:solidFill>
                  <a:schemeClr val="tx1"/>
                </a:solidFill>
                <a:effectLst/>
                <a:latin typeface="+mn-lt"/>
                <a:ea typeface="+mn-ea"/>
                <a:cs typeface="+mn-cs"/>
              </a:rPr>
              <a:t> I </a:t>
            </a:r>
            <a:r>
              <a:rPr lang="it-IT" sz="1200" kern="1200" dirty="0" err="1">
                <a:solidFill>
                  <a:schemeClr val="tx1"/>
                </a:solidFill>
                <a:effectLst/>
                <a:latin typeface="+mn-lt"/>
                <a:ea typeface="+mn-ea"/>
                <a:cs typeface="+mn-cs"/>
              </a:rPr>
              <a:t>want</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provide</a:t>
            </a:r>
            <a:r>
              <a:rPr lang="it-IT" sz="1200" kern="1200" dirty="0">
                <a:solidFill>
                  <a:schemeClr val="tx1"/>
                </a:solidFill>
                <a:effectLst/>
                <a:latin typeface="+mn-lt"/>
                <a:ea typeface="+mn-ea"/>
                <a:cs typeface="+mn-cs"/>
              </a:rPr>
              <a:t> a quantum </a:t>
            </a:r>
            <a:r>
              <a:rPr lang="it-IT" sz="1200" kern="1200" dirty="0" err="1">
                <a:solidFill>
                  <a:schemeClr val="tx1"/>
                </a:solidFill>
                <a:effectLst/>
                <a:latin typeface="+mn-lt"/>
                <a:ea typeface="+mn-ea"/>
                <a:cs typeface="+mn-cs"/>
              </a:rPr>
              <a:t>mechanical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expression</a:t>
            </a:r>
            <a:r>
              <a:rPr lang="it-IT" sz="1200" kern="1200" dirty="0">
                <a:solidFill>
                  <a:schemeClr val="tx1"/>
                </a:solidFill>
                <a:effectLst/>
                <a:latin typeface="+mn-lt"/>
                <a:ea typeface="+mn-ea"/>
                <a:cs typeface="+mn-cs"/>
              </a:rPr>
              <a:t> of V in </a:t>
            </a:r>
            <a:r>
              <a:rPr lang="it-IT" sz="1200" kern="1200" dirty="0" err="1">
                <a:solidFill>
                  <a:schemeClr val="tx1"/>
                </a:solidFill>
                <a:effectLst/>
                <a:latin typeface="+mn-lt"/>
                <a:ea typeface="+mn-ea"/>
                <a:cs typeface="+mn-cs"/>
              </a:rPr>
              <a:t>our</a:t>
            </a:r>
            <a:r>
              <a:rPr lang="it-IT" sz="1200" kern="1200" dirty="0">
                <a:solidFill>
                  <a:schemeClr val="tx1"/>
                </a:solidFill>
                <a:effectLst/>
                <a:latin typeface="+mn-lt"/>
                <a:ea typeface="+mn-ea"/>
                <a:cs typeface="+mn-cs"/>
              </a:rPr>
              <a:t> MZI. </a:t>
            </a:r>
          </a:p>
          <a:p>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can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paths</a:t>
            </a:r>
            <a:r>
              <a:rPr lang="it-IT" sz="1200" kern="1200" dirty="0">
                <a:solidFill>
                  <a:schemeClr val="tx1"/>
                </a:solidFill>
                <a:effectLst/>
                <a:latin typeface="+mn-lt"/>
                <a:ea typeface="+mn-ea"/>
                <a:cs typeface="+mn-cs"/>
              </a:rPr>
              <a:t> with the </a:t>
            </a:r>
            <a:r>
              <a:rPr lang="it-IT" sz="1200" kern="1200" dirty="0" err="1">
                <a:solidFill>
                  <a:schemeClr val="tx1"/>
                </a:solidFill>
                <a:effectLst/>
                <a:latin typeface="+mn-lt"/>
                <a:ea typeface="+mn-ea"/>
                <a:cs typeface="+mn-cs"/>
              </a:rPr>
              <a:t>eigenstates</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So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associate </a:t>
            </a:r>
            <a:r>
              <a:rPr lang="it-IT" sz="1200" kern="1200" dirty="0" err="1">
                <a:solidFill>
                  <a:schemeClr val="tx1"/>
                </a:solidFill>
                <a:effectLst/>
                <a:latin typeface="+mn-lt"/>
                <a:ea typeface="+mn-ea"/>
                <a:cs typeface="+mn-cs"/>
              </a:rPr>
              <a:t>our</a:t>
            </a:r>
            <a:r>
              <a:rPr lang="it-IT" sz="1200" kern="1200" dirty="0">
                <a:solidFill>
                  <a:schemeClr val="tx1"/>
                </a:solidFill>
                <a:effectLst/>
                <a:latin typeface="+mn-lt"/>
                <a:ea typeface="+mn-ea"/>
                <a:cs typeface="+mn-cs"/>
              </a:rPr>
              <a:t> MZI to an </a:t>
            </a:r>
            <a:r>
              <a:rPr lang="it-IT" sz="1200" kern="1200" dirty="0" err="1">
                <a:solidFill>
                  <a:schemeClr val="tx1"/>
                </a:solidFill>
                <a:effectLst/>
                <a:latin typeface="+mn-lt"/>
                <a:ea typeface="+mn-ea"/>
                <a:cs typeface="+mn-cs"/>
              </a:rPr>
              <a:t>effective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qubit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I </a:t>
            </a:r>
            <a:r>
              <a:rPr lang="it-IT" sz="1200" kern="1200" dirty="0" err="1">
                <a:solidFill>
                  <a:schemeClr val="tx1"/>
                </a:solidFill>
                <a:effectLst/>
                <a:latin typeface="+mn-lt"/>
                <a:ea typeface="+mn-ea"/>
                <a:cs typeface="+mn-cs"/>
              </a:rPr>
              <a:t>will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refer</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interferometric</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dual-rail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qubit</a:t>
            </a:r>
            <a:r>
              <a:rPr lang="it-IT" sz="1200" kern="1200" dirty="0">
                <a:solidFill>
                  <a:schemeClr val="tx1"/>
                </a:solidFill>
                <a:effectLst/>
                <a:latin typeface="+mn-lt"/>
                <a:ea typeface="+mn-ea"/>
                <a:cs typeface="+mn-cs"/>
              </a:rPr>
              <a:t>.</a:t>
            </a:r>
          </a:p>
          <a:p>
            <a:r>
              <a:rPr lang="it-IT" sz="1200" kern="1200" dirty="0" err="1">
                <a:solidFill>
                  <a:schemeClr val="tx1"/>
                </a:solidFill>
                <a:effectLst/>
                <a:latin typeface="+mn-lt"/>
                <a:ea typeface="+mn-ea"/>
                <a:cs typeface="+mn-cs"/>
              </a:rPr>
              <a:t>Same</a:t>
            </a:r>
            <a:r>
              <a:rPr lang="it-IT" sz="1200" kern="1200" dirty="0">
                <a:solidFill>
                  <a:schemeClr val="tx1"/>
                </a:solidFill>
                <a:effectLst/>
                <a:latin typeface="+mn-lt"/>
                <a:ea typeface="+mn-ea"/>
                <a:cs typeface="+mn-cs"/>
              </a:rPr>
              <a:t> for </a:t>
            </a:r>
            <a:r>
              <a:rPr lang="it-IT" sz="1200" kern="1200" dirty="0" err="1">
                <a:solidFill>
                  <a:schemeClr val="tx1"/>
                </a:solidFill>
                <a:effectLst/>
                <a:latin typeface="+mn-lt"/>
                <a:ea typeface="+mn-ea"/>
                <a:cs typeface="+mn-cs"/>
              </a:rPr>
              <a:t>complementary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basis</a:t>
            </a:r>
            <a:r>
              <a:rPr lang="it-IT" sz="1200" kern="1200" dirty="0">
                <a:solidFill>
                  <a:schemeClr val="tx1"/>
                </a:solidFill>
                <a:effectLst/>
                <a:latin typeface="+mn-lt"/>
                <a:ea typeface="+mn-ea"/>
                <a:cs typeface="+mn-cs"/>
              </a:rPr>
              <a:t> with X and </a:t>
            </a:r>
            <a:r>
              <a:rPr lang="it-IT" sz="1200" kern="1200" dirty="0" err="1">
                <a:solidFill>
                  <a:schemeClr val="tx1"/>
                </a:solidFill>
                <a:effectLst/>
                <a:latin typeface="+mn-lt"/>
                <a:ea typeface="+mn-ea"/>
                <a:cs typeface="+mn-cs"/>
              </a:rPr>
              <a:t>beam</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splitter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transformation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now</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becomes</a:t>
            </a:r>
            <a:r>
              <a:rPr lang="it-IT" sz="1200" kern="1200" dirty="0">
                <a:solidFill>
                  <a:schemeClr val="tx1"/>
                </a:solidFill>
                <a:effectLst/>
                <a:latin typeface="+mn-lt"/>
                <a:ea typeface="+mn-ea"/>
                <a:cs typeface="+mn-cs"/>
              </a:rPr>
              <a:t> an </a:t>
            </a:r>
            <a:r>
              <a:rPr lang="it-IT" sz="1200" kern="1200" dirty="0" err="1">
                <a:solidFill>
                  <a:schemeClr val="tx1"/>
                </a:solidFill>
                <a:effectLst/>
                <a:latin typeface="+mn-lt"/>
                <a:ea typeface="+mn-ea"/>
                <a:cs typeface="+mn-cs"/>
              </a:rPr>
              <a:t>Hadamard</a:t>
            </a:r>
            <a:r>
              <a:rPr lang="it-IT" sz="1200" kern="1200" dirty="0">
                <a:solidFill>
                  <a:schemeClr val="tx1"/>
                </a:solidFill>
                <a:effectLst/>
                <a:latin typeface="+mn-lt"/>
                <a:ea typeface="+mn-ea"/>
                <a:cs typeface="+mn-cs"/>
              </a:rPr>
              <a:t> gate.</a:t>
            </a: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Moreover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notice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visibility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defined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before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difference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+1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detection</a:t>
            </a:r>
            <a:r>
              <a:rPr lang="it-IT" sz="1200" kern="1200" dirty="0">
                <a:solidFill>
                  <a:schemeClr val="tx1"/>
                </a:solidFill>
                <a:effectLst/>
                <a:latin typeface="+mn-lt"/>
                <a:ea typeface="+mn-ea"/>
                <a:cs typeface="+mn-cs"/>
              </a:rPr>
              <a:t> and -1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detection</a:t>
            </a:r>
            <a:r>
              <a:rPr lang="it-IT" sz="1200" kern="1200" dirty="0">
                <a:solidFill>
                  <a:schemeClr val="tx1"/>
                </a:solidFill>
                <a:effectLst/>
                <a:latin typeface="+mn-lt"/>
                <a:ea typeface="+mn-ea"/>
                <a:cs typeface="+mn-cs"/>
              </a:rPr>
              <a:t> for the </a:t>
            </a:r>
            <a:r>
              <a:rPr lang="it-IT" sz="1200" kern="1200" dirty="0" err="1">
                <a:solidFill>
                  <a:schemeClr val="tx1"/>
                </a:solidFill>
                <a:effectLst/>
                <a:latin typeface="+mn-lt"/>
                <a:ea typeface="+mn-ea"/>
                <a:cs typeface="+mn-cs"/>
              </a:rPr>
              <a:t>final</a:t>
            </a:r>
            <a:r>
              <a:rPr lang="it-IT" sz="1200" kern="1200" dirty="0">
                <a:solidFill>
                  <a:schemeClr val="tx1"/>
                </a:solidFill>
                <a:effectLst/>
                <a:latin typeface="+mn-lt"/>
                <a:ea typeface="+mn-ea"/>
                <a:cs typeface="+mn-cs"/>
              </a:rPr>
              <a:t> state,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ports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now</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in the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basis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basis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p>
          <a:p>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consider</a:t>
            </a:r>
            <a:r>
              <a:rPr lang="it-IT" sz="1200" kern="1200" dirty="0">
                <a:solidFill>
                  <a:schemeClr val="tx1"/>
                </a:solidFill>
                <a:effectLst/>
                <a:latin typeface="+mn-lt"/>
                <a:ea typeface="+mn-ea"/>
                <a:cs typeface="+mn-cs"/>
              </a:rPr>
              <a:t> the state inside the </a:t>
            </a:r>
            <a:r>
              <a:rPr lang="it-IT" sz="1200" kern="1200" dirty="0" err="1">
                <a:solidFill>
                  <a:schemeClr val="tx1"/>
                </a:solidFill>
                <a:effectLst/>
                <a:latin typeface="+mn-lt"/>
                <a:ea typeface="+mn-ea"/>
                <a:cs typeface="+mn-cs"/>
              </a:rPr>
              <a:t>interferometer</a:t>
            </a:r>
            <a:r>
              <a:rPr lang="it-IT" sz="1200" kern="1200" dirty="0">
                <a:solidFill>
                  <a:schemeClr val="tx1"/>
                </a:solidFill>
                <a:effectLst/>
                <a:latin typeface="+mn-lt"/>
                <a:ea typeface="+mn-ea"/>
                <a:cs typeface="+mn-cs"/>
              </a:rPr>
              <a:t>, so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define</a:t>
            </a:r>
            <a:r>
              <a:rPr lang="it-IT" sz="1200" kern="1200" dirty="0">
                <a:solidFill>
                  <a:schemeClr val="tx1"/>
                </a:solidFill>
                <a:effectLst/>
                <a:latin typeface="+mn-lt"/>
                <a:ea typeface="+mn-ea"/>
                <a:cs typeface="+mn-cs"/>
              </a:rPr>
              <a:t> the X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for V: i.e. the </a:t>
            </a:r>
            <a:r>
              <a:rPr lang="it-IT" sz="1200" kern="1200" dirty="0" err="1">
                <a:solidFill>
                  <a:schemeClr val="tx1"/>
                </a:solidFill>
                <a:effectLst/>
                <a:latin typeface="+mn-lt"/>
                <a:ea typeface="+mn-ea"/>
                <a:cs typeface="+mn-cs"/>
              </a:rPr>
              <a:t>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coherence</a:t>
            </a:r>
            <a:r>
              <a:rPr lang="it-IT" sz="1200" kern="1200" dirty="0">
                <a:solidFill>
                  <a:schemeClr val="tx1"/>
                </a:solidFill>
                <a:effectLst/>
                <a:latin typeface="+mn-lt"/>
                <a:ea typeface="+mn-ea"/>
                <a:cs typeface="+mn-cs"/>
              </a:rPr>
              <a:t> or X </a:t>
            </a:r>
            <a:r>
              <a:rPr lang="it-IT" sz="1200" kern="1200" dirty="0" err="1">
                <a:solidFill>
                  <a:schemeClr val="tx1"/>
                </a:solidFill>
                <a:effectLst/>
                <a:latin typeface="+mn-lt"/>
                <a:ea typeface="+mn-ea"/>
                <a:cs typeface="+mn-cs"/>
              </a:rPr>
              <a:t>coherence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paths</a:t>
            </a:r>
            <a:r>
              <a:rPr lang="it-IT" sz="1200" kern="1200" dirty="0">
                <a:solidFill>
                  <a:schemeClr val="tx1"/>
                </a:solidFill>
                <a:effectLst/>
                <a:latin typeface="+mn-lt"/>
                <a:ea typeface="+mn-ea"/>
                <a:cs typeface="+mn-cs"/>
              </a:rPr>
              <a:t>. X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Finally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if</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let</a:t>
            </a:r>
            <a:r>
              <a:rPr lang="it-IT" sz="1200" kern="1200" dirty="0">
                <a:solidFill>
                  <a:schemeClr val="tx1"/>
                </a:solidFill>
                <a:effectLst/>
                <a:latin typeface="+mn-lt"/>
                <a:ea typeface="+mn-ea"/>
                <a:cs typeface="+mn-cs"/>
              </a:rPr>
              <a:t> theta be a random </a:t>
            </a:r>
            <a:r>
              <a:rPr lang="it-IT" sz="1200" kern="1200" dirty="0" err="1">
                <a:solidFill>
                  <a:schemeClr val="tx1"/>
                </a:solidFill>
                <a:effectLst/>
                <a:latin typeface="+mn-lt"/>
                <a:ea typeface="+mn-ea"/>
                <a:cs typeface="+mn-cs"/>
              </a:rPr>
              <a:t>variable</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values</a:t>
            </a:r>
            <a:r>
              <a:rPr lang="it-IT" sz="1200" kern="1200" dirty="0">
                <a:solidFill>
                  <a:schemeClr val="tx1"/>
                </a:solidFill>
                <a:effectLst/>
                <a:latin typeface="+mn-lt"/>
                <a:ea typeface="+mn-ea"/>
                <a:cs typeface="+mn-cs"/>
              </a:rPr>
              <a:t> in the set {+1;-1} </a:t>
            </a:r>
            <a:r>
              <a:rPr lang="it-IT" sz="1200" kern="1200" dirty="0" err="1">
                <a:solidFill>
                  <a:schemeClr val="tx1"/>
                </a:solidFill>
                <a:effectLst/>
                <a:latin typeface="+mn-lt"/>
                <a:ea typeface="+mn-ea"/>
                <a:cs typeface="+mn-cs"/>
              </a:rPr>
              <a:t>representing</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outcome</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adopting</a:t>
            </a:r>
            <a:r>
              <a:rPr lang="it-IT" sz="1200" kern="1200" dirty="0">
                <a:solidFill>
                  <a:schemeClr val="tx1"/>
                </a:solidFill>
                <a:effectLst/>
                <a:latin typeface="+mn-lt"/>
                <a:ea typeface="+mn-ea"/>
                <a:cs typeface="+mn-cs"/>
              </a:rPr>
              <a:t> the convention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+1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to the </a:t>
            </a:r>
            <a:r>
              <a:rPr lang="it-IT" sz="1200" kern="1200" dirty="0" err="1">
                <a:solidFill>
                  <a:schemeClr val="tx1"/>
                </a:solidFill>
                <a:effectLst/>
                <a:latin typeface="+mn-lt"/>
                <a:ea typeface="+mn-ea"/>
                <a:cs typeface="+mn-cs"/>
              </a:rPr>
              <a:t>detection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being</a:t>
            </a:r>
            <a:r>
              <a:rPr lang="it-IT" sz="1200" kern="1200" dirty="0">
                <a:solidFill>
                  <a:schemeClr val="tx1"/>
                </a:solidFill>
                <a:effectLst/>
                <a:latin typeface="+mn-lt"/>
                <a:ea typeface="+mn-ea"/>
                <a:cs typeface="+mn-cs"/>
              </a:rPr>
              <a:t> on the </a:t>
            </a:r>
            <a:r>
              <a:rPr lang="it-IT" sz="1200" kern="1200" dirty="0" err="1">
                <a:solidFill>
                  <a:schemeClr val="tx1"/>
                </a:solidFill>
                <a:effectLst/>
                <a:latin typeface="+mn-lt"/>
                <a:ea typeface="+mn-ea"/>
                <a:cs typeface="+mn-cs"/>
              </a:rPr>
              <a:t>left</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if</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denotes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probability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distribution</a:t>
            </a:r>
            <a:r>
              <a:rPr lang="it-IT" sz="1200" kern="1200" dirty="0">
                <a:solidFill>
                  <a:schemeClr val="tx1"/>
                </a:solidFill>
                <a:effectLst/>
                <a:latin typeface="+mn-lt"/>
                <a:ea typeface="+mn-ea"/>
                <a:cs typeface="+mn-cs"/>
              </a:rPr>
              <a:t> over theta , </a:t>
            </a:r>
            <a:r>
              <a:rPr lang="it-IT" sz="1200" kern="1200" dirty="0" err="1">
                <a:solidFill>
                  <a:schemeClr val="tx1"/>
                </a:solidFill>
                <a:effectLst/>
                <a:latin typeface="+mn-lt"/>
                <a:ea typeface="+mn-ea"/>
                <a:cs typeface="+mn-cs"/>
              </a:rPr>
              <a:t>then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have</a:t>
            </a:r>
            <a:r>
              <a:rPr lang="it-IT" sz="1200" kern="1200" dirty="0">
                <a:solidFill>
                  <a:schemeClr val="tx1"/>
                </a:solidFill>
                <a:effectLst/>
                <a:latin typeface="+mn-lt"/>
                <a:ea typeface="+mn-ea"/>
                <a:cs typeface="+mn-cs"/>
              </a:rPr>
              <a:t> ..</a:t>
            </a:r>
          </a:p>
          <a:p>
            <a:r>
              <a:rPr lang="it-IT" sz="1200" b="1" kern="1200" dirty="0" err="1">
                <a:solidFill>
                  <a:schemeClr val="tx1"/>
                </a:solidFill>
                <a:effectLst/>
                <a:latin typeface="+mn-lt"/>
                <a:ea typeface="+mn-ea"/>
                <a:cs typeface="+mn-cs"/>
              </a:rPr>
              <a:t>Thus</a:t>
            </a:r>
            <a:r>
              <a:rPr lang="it-IT" sz="1200" b="1" kern="1200" dirty="0">
                <a:solidFill>
                  <a:schemeClr val="tx1"/>
                </a:solidFill>
                <a:effectLst/>
                <a:latin typeface="+mn-lt"/>
                <a:ea typeface="+mn-ea"/>
                <a:cs typeface="+mn-cs"/>
              </a:rPr>
              <a:t>, the fringe </a:t>
            </a:r>
            <a:r>
              <a:rPr lang="it-IT" sz="1200" b="1" kern="1200" dirty="0" err="1">
                <a:solidFill>
                  <a:schemeClr val="tx1"/>
                </a:solidFill>
                <a:effectLst/>
                <a:latin typeface="+mn-lt"/>
                <a:ea typeface="+mn-ea"/>
                <a:cs typeface="+mn-cs"/>
              </a:rPr>
              <a:t>visibility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simply</a:t>
            </a:r>
            <a:r>
              <a:rPr lang="it-IT" sz="1200" b="1" kern="1200" dirty="0">
                <a:solidFill>
                  <a:schemeClr val="tx1"/>
                </a:solidFill>
                <a:effectLst/>
                <a:latin typeface="+mn-lt"/>
                <a:ea typeface="+mn-ea"/>
                <a:cs typeface="+mn-cs"/>
              </a:rPr>
              <a:t> the </a:t>
            </a:r>
            <a:r>
              <a:rPr lang="it-IT" sz="1200" b="1" kern="1200" dirty="0" err="1">
                <a:solidFill>
                  <a:schemeClr val="tx1"/>
                </a:solidFill>
                <a:effectLst/>
                <a:latin typeface="+mn-lt"/>
                <a:ea typeface="+mn-ea"/>
                <a:cs typeface="+mn-cs"/>
              </a:rPr>
              <a:t>absolute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value</a:t>
            </a:r>
            <a:r>
              <a:rPr lang="it-IT" sz="1200" b="1" kern="1200" dirty="0">
                <a:solidFill>
                  <a:schemeClr val="tx1"/>
                </a:solidFill>
                <a:effectLst/>
                <a:latin typeface="+mn-lt"/>
                <a:ea typeface="+mn-ea"/>
                <a:cs typeface="+mn-cs"/>
              </a:rPr>
              <a:t> of the </a:t>
            </a:r>
            <a:r>
              <a:rPr lang="it-IT" sz="1200" b="1" kern="1200" dirty="0" err="1">
                <a:solidFill>
                  <a:schemeClr val="tx1"/>
                </a:solidFill>
                <a:effectLst/>
                <a:latin typeface="+mn-lt"/>
                <a:ea typeface="+mn-ea"/>
                <a:cs typeface="+mn-cs"/>
              </a:rPr>
              <a:t>expectation</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value</a:t>
            </a:r>
            <a:r>
              <a:rPr lang="it-IT" sz="1200" b="1" kern="1200" dirty="0">
                <a:solidFill>
                  <a:schemeClr val="tx1"/>
                </a:solidFill>
                <a:effectLst/>
                <a:latin typeface="+mn-lt"/>
                <a:ea typeface="+mn-ea"/>
                <a:cs typeface="+mn-cs"/>
              </a:rPr>
              <a:t> of the </a:t>
            </a:r>
            <a:r>
              <a:rPr lang="it-IT" sz="1200" b="1" kern="1200" dirty="0" err="1">
                <a:solidFill>
                  <a:schemeClr val="tx1"/>
                </a:solidFill>
                <a:effectLst/>
                <a:latin typeface="+mn-lt"/>
                <a:ea typeface="+mn-ea"/>
                <a:cs typeface="+mn-cs"/>
              </a:rPr>
              <a:t>variable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that</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describes</a:t>
            </a:r>
            <a:r>
              <a:rPr lang="it-IT" sz="1200" b="1" kern="1200" dirty="0">
                <a:solidFill>
                  <a:schemeClr val="tx1"/>
                </a:solidFill>
                <a:effectLst/>
                <a:latin typeface="+mn-lt"/>
                <a:ea typeface="+mn-ea"/>
                <a:cs typeface="+mn-cs"/>
              </a:rPr>
              <a:t> the </a:t>
            </a:r>
            <a:r>
              <a:rPr lang="it-IT" sz="1200" b="1" kern="1200" dirty="0" err="1">
                <a:solidFill>
                  <a:schemeClr val="tx1"/>
                </a:solidFill>
                <a:effectLst/>
                <a:latin typeface="+mn-lt"/>
                <a:ea typeface="+mn-ea"/>
                <a:cs typeface="+mn-cs"/>
              </a:rPr>
              <a:t>outcome</a:t>
            </a:r>
            <a:r>
              <a:rPr lang="it-IT" sz="1200" b="1" kern="1200" dirty="0">
                <a:solidFill>
                  <a:schemeClr val="tx1"/>
                </a:solidFill>
                <a:effectLst/>
                <a:latin typeface="+mn-lt"/>
                <a:ea typeface="+mn-ea"/>
                <a:cs typeface="+mn-cs"/>
              </a:rPr>
              <a:t> of the </a:t>
            </a:r>
            <a:r>
              <a:rPr lang="it-IT" sz="1200" b="1" kern="1200" dirty="0" err="1">
                <a:solidFill>
                  <a:schemeClr val="tx1"/>
                </a:solidFill>
                <a:effectLst/>
                <a:latin typeface="+mn-lt"/>
                <a:ea typeface="+mn-ea"/>
                <a:cs typeface="+mn-cs"/>
              </a:rPr>
              <a:t>which-phase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measurement</a:t>
            </a:r>
            <a:r>
              <a:rPr lang="it-IT" sz="1200" b="1" kern="1200" dirty="0">
                <a:solidFill>
                  <a:schemeClr val="tx1"/>
                </a:solidFill>
                <a:effectLst/>
                <a:latin typeface="+mn-lt"/>
                <a:ea typeface="+mn-ea"/>
                <a:cs typeface="+mn-cs"/>
              </a:rPr>
              <a:t>. </a:t>
            </a:r>
          </a:p>
          <a:p>
            <a:r>
              <a:rPr lang="it-IT" sz="1200" b="1" kern="1200" dirty="0">
                <a:solidFill>
                  <a:schemeClr val="tx1"/>
                </a:solidFill>
                <a:effectLst/>
                <a:latin typeface="+mn-lt"/>
                <a:ea typeface="+mn-ea"/>
                <a:cs typeface="+mn-cs"/>
              </a:rPr>
              <a:t>For the state INSIDE the </a:t>
            </a:r>
            <a:r>
              <a:rPr lang="it-IT" sz="1200" b="1" kern="1200" dirty="0" err="1">
                <a:solidFill>
                  <a:schemeClr val="tx1"/>
                </a:solidFill>
                <a:effectLst/>
                <a:latin typeface="+mn-lt"/>
                <a:ea typeface="+mn-ea"/>
                <a:cs typeface="+mn-cs"/>
              </a:rPr>
              <a:t>interferometer</a:t>
            </a:r>
            <a:r>
              <a:rPr lang="it-IT" sz="1200" b="1" kern="1200" dirty="0">
                <a:solidFill>
                  <a:schemeClr val="tx1"/>
                </a:solidFill>
                <a:effectLst/>
                <a:latin typeface="+mn-lt"/>
                <a:ea typeface="+mn-ea"/>
                <a:cs typeface="+mn-cs"/>
              </a:rPr>
              <a:t>.</a:t>
            </a:r>
          </a:p>
          <a:p>
            <a:r>
              <a:rPr lang="it-IT" sz="1200" b="1" kern="1200" dirty="0" err="1">
                <a:solidFill>
                  <a:schemeClr val="tx1"/>
                </a:solidFill>
                <a:effectLst/>
                <a:latin typeface="+mn-lt"/>
                <a:ea typeface="+mn-ea"/>
                <a:cs typeface="+mn-cs"/>
              </a:rPr>
              <a:t>It</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the </a:t>
            </a:r>
            <a:r>
              <a:rPr lang="it-IT" sz="1200" b="1" kern="1200" dirty="0" err="1">
                <a:solidFill>
                  <a:schemeClr val="tx1"/>
                </a:solidFill>
                <a:effectLst/>
                <a:latin typeface="+mn-lt"/>
                <a:ea typeface="+mn-ea"/>
                <a:cs typeface="+mn-cs"/>
              </a:rPr>
              <a:t>which-phase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predictability</a:t>
            </a:r>
            <a:r>
              <a:rPr lang="it-IT" sz="1200" b="1"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60</a:t>
            </a:fld>
            <a:endParaRPr lang="en-US"/>
          </a:p>
        </p:txBody>
      </p:sp>
    </p:spTree>
    <p:extLst>
      <p:ext uri="{BB962C8B-B14F-4D97-AF65-F5344CB8AC3E}">
        <p14:creationId xmlns:p14="http://schemas.microsoft.com/office/powerpoint/2010/main" val="22288593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err="1">
                <a:solidFill>
                  <a:schemeClr val="tx1"/>
                </a:solidFill>
                <a:effectLst/>
                <a:latin typeface="+mn-lt"/>
                <a:ea typeface="+mn-ea"/>
                <a:cs typeface="+mn-cs"/>
              </a:rPr>
              <a:t>Meanwhile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letting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a:t>
            </a:r>
            <a:r>
              <a:rPr lang="it-IT" sz="1200" kern="1200" dirty="0">
                <a:solidFill>
                  <a:schemeClr val="tx1"/>
                </a:solidFill>
                <a:effectLst/>
                <a:latin typeface="+mn-lt"/>
                <a:ea typeface="+mn-ea"/>
                <a:cs typeface="+mn-cs"/>
              </a:rPr>
              <a:t> be a random </a:t>
            </a:r>
            <a:r>
              <a:rPr lang="it-IT" sz="1200" kern="1200" dirty="0" err="1">
                <a:solidFill>
                  <a:schemeClr val="tx1"/>
                </a:solidFill>
                <a:effectLst/>
                <a:latin typeface="+mn-lt"/>
                <a:ea typeface="+mn-ea"/>
                <a:cs typeface="+mn-cs"/>
              </a:rPr>
              <a:t>variable</a:t>
            </a:r>
            <a:r>
              <a:rPr lang="it-IT" sz="1200" kern="1200" dirty="0">
                <a:solidFill>
                  <a:schemeClr val="tx1"/>
                </a:solidFill>
                <a:effectLst/>
                <a:latin typeface="+mn-lt"/>
                <a:ea typeface="+mn-ea"/>
                <a:cs typeface="+mn-cs"/>
              </a:rPr>
              <a:t> with </a:t>
            </a:r>
            <a:r>
              <a:rPr lang="it-IT" sz="1200" kern="1200" dirty="0" err="1">
                <a:solidFill>
                  <a:schemeClr val="tx1"/>
                </a:solidFill>
                <a:effectLst/>
                <a:latin typeface="+mn-lt"/>
                <a:ea typeface="+mn-ea"/>
                <a:cs typeface="+mn-cs"/>
              </a:rPr>
              <a:t>values</a:t>
            </a:r>
            <a:r>
              <a:rPr lang="it-IT" sz="1200" kern="1200" dirty="0">
                <a:solidFill>
                  <a:schemeClr val="tx1"/>
                </a:solidFill>
                <a:effectLst/>
                <a:latin typeface="+mn-lt"/>
                <a:ea typeface="+mn-ea"/>
                <a:cs typeface="+mn-cs"/>
              </a:rPr>
              <a:t> in the set {+1;-1} </a:t>
            </a:r>
            <a:r>
              <a:rPr lang="it-IT" sz="1200" kern="1200" dirty="0" err="1">
                <a:solidFill>
                  <a:schemeClr val="tx1"/>
                </a:solidFill>
                <a:effectLst/>
                <a:latin typeface="+mn-lt"/>
                <a:ea typeface="+mn-ea"/>
                <a:cs typeface="+mn-cs"/>
              </a:rPr>
              <a:t>representing</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outcome</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depicted</a:t>
            </a:r>
            <a:r>
              <a:rPr lang="it-IT" sz="1200" kern="1200" dirty="0">
                <a:solidFill>
                  <a:schemeClr val="tx1"/>
                </a:solidFill>
                <a:effectLst/>
                <a:latin typeface="+mn-lt"/>
                <a:ea typeface="+mn-ea"/>
                <a:cs typeface="+mn-cs"/>
              </a:rPr>
              <a:t> in Fig. 1(b) (</a:t>
            </a:r>
            <a:r>
              <a:rPr lang="it-IT" sz="1200" kern="1200" dirty="0" err="1">
                <a:solidFill>
                  <a:schemeClr val="tx1"/>
                </a:solidFill>
                <a:effectLst/>
                <a:latin typeface="+mn-lt"/>
                <a:ea typeface="+mn-ea"/>
                <a:cs typeface="+mn-cs"/>
              </a:rPr>
              <a:t>again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adopting</a:t>
            </a:r>
            <a:r>
              <a:rPr lang="it-IT" sz="1200" kern="1200" dirty="0">
                <a:solidFill>
                  <a:schemeClr val="tx1"/>
                </a:solidFill>
                <a:effectLst/>
                <a:latin typeface="+mn-lt"/>
                <a:ea typeface="+mn-ea"/>
                <a:cs typeface="+mn-cs"/>
              </a:rPr>
              <a:t> the convention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+1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to the </a:t>
            </a:r>
            <a:r>
              <a:rPr lang="it-IT" sz="1200" kern="1200" dirty="0" err="1">
                <a:solidFill>
                  <a:schemeClr val="tx1"/>
                </a:solidFill>
                <a:effectLst/>
                <a:latin typeface="+mn-lt"/>
                <a:ea typeface="+mn-ea"/>
                <a:cs typeface="+mn-cs"/>
              </a:rPr>
              <a:t>excitation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being</a:t>
            </a:r>
            <a:r>
              <a:rPr lang="it-IT" sz="1200" kern="1200" dirty="0">
                <a:solidFill>
                  <a:schemeClr val="tx1"/>
                </a:solidFill>
                <a:effectLst/>
                <a:latin typeface="+mn-lt"/>
                <a:ea typeface="+mn-ea"/>
                <a:cs typeface="+mn-cs"/>
              </a:rPr>
              <a:t> on the </a:t>
            </a:r>
            <a:r>
              <a:rPr lang="it-IT" sz="1200" kern="1200" dirty="0" err="1">
                <a:solidFill>
                  <a:schemeClr val="tx1"/>
                </a:solidFill>
                <a:effectLst/>
                <a:latin typeface="+mn-lt"/>
                <a:ea typeface="+mn-ea"/>
                <a:cs typeface="+mn-cs"/>
              </a:rPr>
              <a:t>left</a:t>
            </a:r>
            <a:r>
              <a:rPr lang="it-IT" sz="1200"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the </a:t>
            </a:r>
            <a:r>
              <a:rPr lang="it-IT" sz="1200" b="1" kern="1200" dirty="0" err="1">
                <a:solidFill>
                  <a:schemeClr val="tx1"/>
                </a:solidFill>
                <a:effectLst/>
                <a:latin typeface="+mn-lt"/>
                <a:ea typeface="+mn-ea"/>
                <a:cs typeface="+mn-cs"/>
              </a:rPr>
              <a:t>path</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distinguishability</a:t>
            </a:r>
            <a:r>
              <a:rPr lang="it-IT" sz="1200" b="1" kern="1200" dirty="0">
                <a:solidFill>
                  <a:schemeClr val="tx1"/>
                </a:solidFill>
                <a:effectLst/>
                <a:latin typeface="+mn-lt"/>
                <a:ea typeface="+mn-ea"/>
                <a:cs typeface="+mn-cs"/>
              </a:rPr>
              <a:t> D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defined</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simply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as</a:t>
            </a:r>
            <a:r>
              <a:rPr lang="it-IT" sz="1200" b="1" kern="1200" dirty="0">
                <a:solidFill>
                  <a:schemeClr val="tx1"/>
                </a:solidFill>
                <a:effectLst/>
                <a:latin typeface="+mn-lt"/>
                <a:ea typeface="+mn-ea"/>
                <a:cs typeface="+mn-cs"/>
              </a:rPr>
              <a:t> the </a:t>
            </a:r>
            <a:r>
              <a:rPr lang="it-IT" sz="1200" b="1" kern="1200" dirty="0" err="1">
                <a:solidFill>
                  <a:schemeClr val="tx1"/>
                </a:solidFill>
                <a:effectLst/>
                <a:latin typeface="+mn-lt"/>
                <a:ea typeface="+mn-ea"/>
                <a:cs typeface="+mn-cs"/>
              </a:rPr>
              <a:t>absolute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value</a:t>
            </a:r>
            <a:r>
              <a:rPr lang="it-IT" sz="1200" b="1" kern="1200" dirty="0">
                <a:solidFill>
                  <a:schemeClr val="tx1"/>
                </a:solidFill>
                <a:effectLst/>
                <a:latin typeface="+mn-lt"/>
                <a:ea typeface="+mn-ea"/>
                <a:cs typeface="+mn-cs"/>
              </a:rPr>
              <a:t> of the </a:t>
            </a:r>
            <a:r>
              <a:rPr lang="it-IT" sz="1200" b="1" kern="1200" dirty="0" err="1">
                <a:solidFill>
                  <a:schemeClr val="tx1"/>
                </a:solidFill>
                <a:effectLst/>
                <a:latin typeface="+mn-lt"/>
                <a:ea typeface="+mn-ea"/>
                <a:cs typeface="+mn-cs"/>
              </a:rPr>
              <a:t>expectation</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value</a:t>
            </a:r>
            <a:r>
              <a:rPr lang="it-IT" sz="1200" b="1" kern="1200" dirty="0">
                <a:solidFill>
                  <a:schemeClr val="tx1"/>
                </a:solidFill>
                <a:effectLst/>
                <a:latin typeface="+mn-lt"/>
                <a:ea typeface="+mn-ea"/>
                <a:cs typeface="+mn-cs"/>
              </a:rPr>
              <a:t> of the </a:t>
            </a:r>
            <a:r>
              <a:rPr lang="it-IT" sz="1200" b="1" kern="1200" dirty="0" err="1">
                <a:solidFill>
                  <a:schemeClr val="tx1"/>
                </a:solidFill>
                <a:effectLst/>
                <a:latin typeface="+mn-lt"/>
                <a:ea typeface="+mn-ea"/>
                <a:cs typeface="+mn-cs"/>
              </a:rPr>
              <a:t>which</a:t>
            </a:r>
            <a:r>
              <a:rPr lang="it-IT" sz="1200" b="1" kern="1200" dirty="0">
                <a:solidFill>
                  <a:schemeClr val="tx1"/>
                </a:solidFill>
                <a:effectLst/>
                <a:latin typeface="+mn-lt"/>
                <a:ea typeface="+mn-ea"/>
                <a:cs typeface="+mn-cs"/>
              </a:rPr>
              <a:t>-way </a:t>
            </a:r>
            <a:r>
              <a:rPr lang="it-IT" sz="1200" b="1" kern="1200" dirty="0" err="1">
                <a:solidFill>
                  <a:schemeClr val="tx1"/>
                </a:solidFill>
                <a:effectLst/>
                <a:latin typeface="+mn-lt"/>
                <a:ea typeface="+mn-ea"/>
                <a:cs typeface="+mn-cs"/>
              </a:rPr>
              <a:t>measurement</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It</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the </a:t>
            </a:r>
            <a:r>
              <a:rPr lang="it-IT" sz="1200" b="1" kern="1200" dirty="0" err="1">
                <a:solidFill>
                  <a:schemeClr val="tx1"/>
                </a:solidFill>
                <a:effectLst/>
                <a:latin typeface="+mn-lt"/>
                <a:ea typeface="+mn-ea"/>
                <a:cs typeface="+mn-cs"/>
              </a:rPr>
              <a:t>which</a:t>
            </a:r>
            <a:r>
              <a:rPr lang="it-IT" sz="1200" b="1" kern="1200" dirty="0">
                <a:solidFill>
                  <a:schemeClr val="tx1"/>
                </a:solidFill>
                <a:effectLst/>
                <a:latin typeface="+mn-lt"/>
                <a:ea typeface="+mn-ea"/>
                <a:cs typeface="+mn-cs"/>
              </a:rPr>
              <a:t>-way </a:t>
            </a:r>
            <a:r>
              <a:rPr lang="it-IT" sz="1200" b="1" kern="1200" dirty="0" err="1">
                <a:solidFill>
                  <a:schemeClr val="tx1"/>
                </a:solidFill>
                <a:effectLst/>
                <a:latin typeface="+mn-lt"/>
                <a:ea typeface="+mn-ea"/>
                <a:cs typeface="+mn-cs"/>
              </a:rPr>
              <a:t>predictability</a:t>
            </a:r>
            <a:r>
              <a:rPr lang="it-IT" sz="1200" b="1" kern="1200" dirty="0">
                <a:solidFill>
                  <a:schemeClr val="tx1"/>
                </a:solidFill>
                <a:effectLst/>
                <a:latin typeface="+mn-lt"/>
                <a:ea typeface="+mn-ea"/>
                <a:cs typeface="+mn-cs"/>
              </a:rPr>
              <a:t>. For the state INSIDE the Mach-</a:t>
            </a:r>
            <a:r>
              <a:rPr lang="it-IT" sz="1200" b="1" kern="1200" dirty="0" err="1">
                <a:solidFill>
                  <a:schemeClr val="tx1"/>
                </a:solidFill>
                <a:effectLst/>
                <a:latin typeface="+mn-lt"/>
                <a:ea typeface="+mn-ea"/>
                <a:cs typeface="+mn-cs"/>
              </a:rPr>
              <a:t>Zehnder</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interferometer</a:t>
            </a:r>
            <a:r>
              <a:rPr lang="it-IT" sz="1200" b="1"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61</a:t>
            </a:fld>
            <a:endParaRPr lang="en-US"/>
          </a:p>
        </p:txBody>
      </p:sp>
    </p:spTree>
    <p:extLst>
      <p:ext uri="{BB962C8B-B14F-4D97-AF65-F5344CB8AC3E}">
        <p14:creationId xmlns:p14="http://schemas.microsoft.com/office/powerpoint/2010/main" val="1896249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(In the set-up of a Mach-</a:t>
            </a:r>
            <a:r>
              <a:rPr lang="it-IT" sz="1200" kern="1200" dirty="0" err="1">
                <a:solidFill>
                  <a:schemeClr val="tx1"/>
                </a:solidFill>
                <a:effectLst/>
                <a:latin typeface="+mn-lt"/>
                <a:ea typeface="+mn-ea"/>
                <a:cs typeface="+mn-cs"/>
              </a:rPr>
              <a:t>Zehnder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interferometer</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path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distinguishability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defined</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terms</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statistics</a:t>
            </a:r>
            <a:r>
              <a:rPr lang="it-IT" sz="1200" kern="1200" dirty="0">
                <a:solidFill>
                  <a:schemeClr val="tx1"/>
                </a:solidFill>
                <a:effectLst/>
                <a:latin typeface="+mn-lt"/>
                <a:ea typeface="+mn-ea"/>
                <a:cs typeface="+mn-cs"/>
              </a:rPr>
              <a:t> of a </a:t>
            </a:r>
            <a:r>
              <a:rPr lang="it-IT" sz="1200" b="1" kern="1200" dirty="0" err="1">
                <a:solidFill>
                  <a:schemeClr val="tx1"/>
                </a:solidFill>
                <a:effectLst/>
                <a:latin typeface="+mn-lt"/>
                <a:ea typeface="+mn-ea"/>
                <a:cs typeface="+mn-cs"/>
              </a:rPr>
              <a:t>which</a:t>
            </a:r>
            <a:r>
              <a:rPr lang="it-IT" sz="1200" b="1" kern="1200" dirty="0">
                <a:solidFill>
                  <a:schemeClr val="tx1"/>
                </a:solidFill>
                <a:effectLst/>
                <a:latin typeface="+mn-lt"/>
                <a:ea typeface="+mn-ea"/>
                <a:cs typeface="+mn-cs"/>
              </a:rPr>
              <a:t>-way </a:t>
            </a:r>
            <a:r>
              <a:rPr lang="it-IT" sz="1200" b="1"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while</a:t>
            </a:r>
            <a:r>
              <a:rPr lang="it-IT" sz="1200" kern="1200" dirty="0">
                <a:solidFill>
                  <a:schemeClr val="tx1"/>
                </a:solidFill>
                <a:effectLst/>
                <a:latin typeface="+mn-lt"/>
                <a:ea typeface="+mn-ea"/>
                <a:cs typeface="+mn-cs"/>
              </a:rPr>
              <a:t> the fringe </a:t>
            </a:r>
            <a:r>
              <a:rPr lang="it-IT" sz="1200" kern="1200" dirty="0" err="1">
                <a:solidFill>
                  <a:schemeClr val="tx1"/>
                </a:solidFill>
                <a:effectLst/>
                <a:latin typeface="+mn-lt"/>
                <a:ea typeface="+mn-ea"/>
                <a:cs typeface="+mn-cs"/>
              </a:rPr>
              <a:t>visibility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defined</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terms</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statistics</a:t>
            </a:r>
            <a:r>
              <a:rPr lang="it-IT" sz="1200" kern="1200" dirty="0">
                <a:solidFill>
                  <a:schemeClr val="tx1"/>
                </a:solidFill>
                <a:effectLst/>
                <a:latin typeface="+mn-lt"/>
                <a:ea typeface="+mn-ea"/>
                <a:cs typeface="+mn-cs"/>
              </a:rPr>
              <a:t> of a </a:t>
            </a:r>
            <a:r>
              <a:rPr lang="it-IT" sz="1200" b="1" kern="1200" dirty="0" err="1">
                <a:solidFill>
                  <a:schemeClr val="tx1"/>
                </a:solidFill>
                <a:effectLst/>
                <a:latin typeface="+mn-lt"/>
                <a:ea typeface="+mn-ea"/>
                <a:cs typeface="+mn-cs"/>
              </a:rPr>
              <a:t>which-phase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tradeoff</a:t>
            </a:r>
            <a:r>
              <a:rPr lang="it-IT" sz="1200" kern="1200" dirty="0">
                <a:solidFill>
                  <a:schemeClr val="tx1"/>
                </a:solidFill>
                <a:effectLst/>
                <a:latin typeface="+mn-lt"/>
                <a:ea typeface="+mn-ea"/>
                <a:cs typeface="+mn-cs"/>
              </a:rPr>
              <a:t> relation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consider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the fringe </a:t>
            </a:r>
            <a:r>
              <a:rPr lang="it-IT" sz="1200" kern="1200" dirty="0" err="1">
                <a:solidFill>
                  <a:schemeClr val="tx1"/>
                </a:solidFill>
                <a:effectLst/>
                <a:latin typeface="+mn-lt"/>
                <a:ea typeface="+mn-ea"/>
                <a:cs typeface="+mn-cs"/>
              </a:rPr>
              <a:t>visibility</a:t>
            </a:r>
            <a:r>
              <a:rPr lang="it-IT" sz="1200" kern="1200" dirty="0">
                <a:solidFill>
                  <a:schemeClr val="tx1"/>
                </a:solidFill>
                <a:effectLst/>
                <a:latin typeface="+mn-lt"/>
                <a:ea typeface="+mn-ea"/>
                <a:cs typeface="+mn-cs"/>
              </a:rPr>
              <a:t> V and </a:t>
            </a:r>
            <a:r>
              <a:rPr lang="it-IT" sz="1200" kern="1200" dirty="0" err="1">
                <a:solidFill>
                  <a:schemeClr val="tx1"/>
                </a:solidFill>
                <a:effectLst/>
                <a:latin typeface="+mn-lt"/>
                <a:ea typeface="+mn-ea"/>
                <a:cs typeface="+mn-cs"/>
              </a:rPr>
              <a:t>path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distinguishability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holds</a:t>
            </a:r>
            <a:r>
              <a:rPr lang="it-IT" sz="1200" kern="1200" dirty="0">
                <a:solidFill>
                  <a:schemeClr val="tx1"/>
                </a:solidFill>
                <a:effectLst/>
                <a:latin typeface="+mn-lt"/>
                <a:ea typeface="+mn-ea"/>
                <a:cs typeface="+mn-cs"/>
              </a:rPr>
              <a:t> for </a:t>
            </a:r>
            <a:r>
              <a:rPr lang="it-IT" sz="1200" kern="1200" dirty="0" err="1">
                <a:solidFill>
                  <a:schemeClr val="tx1"/>
                </a:solidFill>
                <a:effectLst/>
                <a:latin typeface="+mn-lt"/>
                <a:ea typeface="+mn-ea"/>
                <a:cs typeface="+mn-cs"/>
              </a:rPr>
              <a:t>all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states</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qubit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describing</a:t>
            </a:r>
            <a:r>
              <a:rPr lang="it-IT" sz="1200" kern="1200" dirty="0">
                <a:solidFill>
                  <a:schemeClr val="tx1"/>
                </a:solidFill>
                <a:effectLst/>
                <a:latin typeface="+mn-lt"/>
                <a:ea typeface="+mn-ea"/>
                <a:cs typeface="+mn-cs"/>
              </a:rPr>
              <a:t> the quantum </a:t>
            </a:r>
            <a:r>
              <a:rPr lang="it-IT" sz="1200" kern="1200" dirty="0" err="1">
                <a:solidFill>
                  <a:schemeClr val="tx1"/>
                </a:solidFill>
                <a:effectLst/>
                <a:latin typeface="+mn-lt"/>
                <a:ea typeface="+mn-ea"/>
                <a:cs typeface="+mn-cs"/>
              </a:rPr>
              <a:t>system</a:t>
            </a:r>
            <a:r>
              <a:rPr lang="it-IT" sz="1200" kern="1200" dirty="0">
                <a:solidFill>
                  <a:schemeClr val="tx1"/>
                </a:solidFill>
                <a:effectLst/>
                <a:latin typeface="+mn-lt"/>
                <a:ea typeface="+mn-ea"/>
                <a:cs typeface="+mn-cs"/>
              </a:rPr>
              <a:t> inside the Mach-</a:t>
            </a:r>
            <a:r>
              <a:rPr lang="it-IT" sz="1200" kern="1200" dirty="0" err="1">
                <a:solidFill>
                  <a:schemeClr val="tx1"/>
                </a:solidFill>
                <a:effectLst/>
                <a:latin typeface="+mn-lt"/>
                <a:ea typeface="+mn-ea"/>
                <a:cs typeface="+mn-cs"/>
              </a:rPr>
              <a:t>Zehnder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interferometer</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latter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qubit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with the </a:t>
            </a:r>
            <a:r>
              <a:rPr lang="it-IT" sz="1200" kern="1200" dirty="0" err="1">
                <a:solidFill>
                  <a:schemeClr val="tx1"/>
                </a:solidFill>
                <a:effectLst/>
                <a:latin typeface="+mn-lt"/>
                <a:ea typeface="+mn-ea"/>
                <a:cs typeface="+mn-cs"/>
              </a:rPr>
              <a:t>two-dimensional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Hilbert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space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corresponding</a:t>
            </a:r>
            <a:r>
              <a:rPr lang="it-IT" sz="1200" kern="1200" dirty="0">
                <a:solidFill>
                  <a:schemeClr val="tx1"/>
                </a:solidFill>
                <a:effectLst/>
                <a:latin typeface="+mn-lt"/>
                <a:ea typeface="+mn-ea"/>
                <a:cs typeface="+mn-cs"/>
              </a:rPr>
              <a:t> to the </a:t>
            </a:r>
            <a:r>
              <a:rPr lang="it-IT" sz="1200" kern="1200" dirty="0" err="1">
                <a:solidFill>
                  <a:schemeClr val="tx1"/>
                </a:solidFill>
                <a:effectLst/>
                <a:latin typeface="+mn-lt"/>
                <a:ea typeface="+mn-ea"/>
                <a:cs typeface="+mn-cs"/>
              </a:rPr>
              <a:t>which-path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degree</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freedom</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system</a:t>
            </a:r>
            <a:r>
              <a:rPr lang="it-IT" sz="1200" kern="1200" dirty="0">
                <a:solidFill>
                  <a:schemeClr val="tx1"/>
                </a:solidFill>
                <a:effectLst/>
                <a:latin typeface="+mn-lt"/>
                <a:ea typeface="+mn-ea"/>
                <a:cs typeface="+mn-cs"/>
              </a:rPr>
              <a:t> inside the Mach-</a:t>
            </a:r>
            <a:r>
              <a:rPr lang="it-IT" sz="1200" kern="1200" dirty="0" err="1">
                <a:solidFill>
                  <a:schemeClr val="tx1"/>
                </a:solidFill>
                <a:effectLst/>
                <a:latin typeface="+mn-lt"/>
                <a:ea typeface="+mn-ea"/>
                <a:cs typeface="+mn-cs"/>
              </a:rPr>
              <a:t>Zehnder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interferometer</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To </a:t>
            </a:r>
            <a:r>
              <a:rPr lang="it-IT" sz="1200" kern="1200" dirty="0" err="1">
                <a:solidFill>
                  <a:schemeClr val="tx1"/>
                </a:solidFill>
                <a:effectLst/>
                <a:latin typeface="+mn-lt"/>
                <a:ea typeface="+mn-ea"/>
                <a:cs typeface="+mn-cs"/>
              </a:rPr>
              <a:t>summarize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and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measurements</a:t>
            </a:r>
            <a:r>
              <a:rPr lang="it-IT" sz="1200" kern="1200" dirty="0">
                <a:solidFill>
                  <a:schemeClr val="tx1"/>
                </a:solidFill>
                <a:effectLst/>
                <a:latin typeface="+mn-lt"/>
                <a:ea typeface="+mn-ea"/>
                <a:cs typeface="+mn-cs"/>
              </a:rPr>
              <a:t> on the </a:t>
            </a:r>
            <a:r>
              <a:rPr lang="it-IT" sz="1200" kern="1200" dirty="0" err="1">
                <a:solidFill>
                  <a:schemeClr val="tx1"/>
                </a:solidFill>
                <a:effectLst/>
                <a:latin typeface="+mn-lt"/>
                <a:ea typeface="+mn-ea"/>
                <a:cs typeface="+mn-cs"/>
              </a:rPr>
              <a:t>interferometric</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qubit</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to the Pauli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and Pauli X </a:t>
            </a:r>
            <a:r>
              <a:rPr lang="it-IT" sz="1200" kern="1200" dirty="0" err="1">
                <a:solidFill>
                  <a:schemeClr val="tx1"/>
                </a:solidFill>
                <a:effectLst/>
                <a:latin typeface="+mn-lt"/>
                <a:ea typeface="+mn-ea"/>
                <a:cs typeface="+mn-cs"/>
              </a:rPr>
              <a:t>observables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noted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earlier</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absolute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value</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expectation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value</a:t>
            </a:r>
            <a:r>
              <a:rPr lang="it-IT" sz="1200" kern="1200" dirty="0">
                <a:solidFill>
                  <a:schemeClr val="tx1"/>
                </a:solidFill>
                <a:effectLst/>
                <a:latin typeface="+mn-lt"/>
                <a:ea typeface="+mn-ea"/>
                <a:cs typeface="+mn-cs"/>
              </a:rPr>
              <a:t> of a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whose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outcome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in {+1,-1}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measure</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predictability</a:t>
            </a:r>
            <a:r>
              <a:rPr lang="it-IT" sz="1200" kern="1200" dirty="0">
                <a:solidFill>
                  <a:schemeClr val="tx1"/>
                </a:solidFill>
                <a:effectLst/>
                <a:latin typeface="+mn-lt"/>
                <a:ea typeface="+mn-ea"/>
                <a:cs typeface="+mn-cs"/>
              </a:rPr>
              <a:t> of the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and so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apt</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refer</a:t>
            </a:r>
            <a:r>
              <a:rPr lang="it-IT" sz="1200" kern="1200" dirty="0">
                <a:solidFill>
                  <a:schemeClr val="tx1"/>
                </a:solidFill>
                <a:effectLst/>
                <a:latin typeface="+mn-lt"/>
                <a:ea typeface="+mn-ea"/>
                <a:cs typeface="+mn-cs"/>
              </a:rPr>
              <a:t> to |X| and |</a:t>
            </a:r>
            <a:r>
              <a:rPr lang="it-IT" sz="1200" kern="1200" dirty="0" err="1">
                <a:solidFill>
                  <a:schemeClr val="tx1"/>
                </a:solidFill>
                <a:effectLst/>
                <a:latin typeface="+mn-lt"/>
                <a:ea typeface="+mn-ea"/>
                <a:cs typeface="+mn-cs"/>
              </a:rPr>
              <a:t>Z</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the </a:t>
            </a:r>
            <a:r>
              <a:rPr lang="it-IT" sz="1200" b="1" kern="1200" dirty="0">
                <a:solidFill>
                  <a:schemeClr val="tx1"/>
                </a:solidFill>
                <a:effectLst/>
                <a:latin typeface="+mn-lt"/>
                <a:ea typeface="+mn-ea"/>
                <a:cs typeface="+mn-cs"/>
              </a:rPr>
              <a:t>X-</a:t>
            </a:r>
            <a:r>
              <a:rPr lang="it-IT" sz="1200" b="1" kern="1200" dirty="0" err="1">
                <a:solidFill>
                  <a:schemeClr val="tx1"/>
                </a:solidFill>
                <a:effectLst/>
                <a:latin typeface="+mn-lt"/>
                <a:ea typeface="+mn-ea"/>
                <a:cs typeface="+mn-cs"/>
              </a:rPr>
              <a:t>predictability</a:t>
            </a:r>
            <a:r>
              <a:rPr lang="it-IT" sz="1200" b="1" kern="1200" dirty="0">
                <a:solidFill>
                  <a:schemeClr val="tx1"/>
                </a:solidFill>
                <a:effectLst/>
                <a:latin typeface="+mn-lt"/>
                <a:ea typeface="+mn-ea"/>
                <a:cs typeface="+mn-cs"/>
              </a:rPr>
              <a:t> and </a:t>
            </a:r>
            <a:r>
              <a:rPr lang="it-IT" sz="1200" b="1" kern="1200" dirty="0" err="1">
                <a:solidFill>
                  <a:schemeClr val="tx1"/>
                </a:solidFill>
                <a:effectLst/>
                <a:latin typeface="+mn-lt"/>
                <a:ea typeface="+mn-ea"/>
                <a:cs typeface="+mn-cs"/>
              </a:rPr>
              <a:t>Z-predictability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respectively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done</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Ref</a:t>
            </a:r>
            <a:r>
              <a:rPr lang="it-IT" sz="1200" kern="1200" dirty="0">
                <a:solidFill>
                  <a:schemeClr val="tx1"/>
                </a:solidFill>
                <a:effectLst/>
                <a:latin typeface="+mn-lt"/>
                <a:ea typeface="+mn-ea"/>
                <a:cs typeface="+mn-cs"/>
              </a:rPr>
              <a:t>. [19]).)</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62</a:t>
            </a:fld>
            <a:endParaRPr lang="en-US"/>
          </a:p>
        </p:txBody>
      </p:sp>
    </p:spTree>
    <p:extLst>
      <p:ext uri="{BB962C8B-B14F-4D97-AF65-F5344CB8AC3E}">
        <p14:creationId xmlns:p14="http://schemas.microsoft.com/office/powerpoint/2010/main" val="24847309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if you remember our UR from before you have realized that wave-particle duality relations are uncertainty relations!</a:t>
            </a:r>
          </a:p>
        </p:txBody>
      </p:sp>
      <p:sp>
        <p:nvSpPr>
          <p:cNvPr id="4" name="Slide Number Placeholder 3"/>
          <p:cNvSpPr>
            <a:spLocks noGrp="1"/>
          </p:cNvSpPr>
          <p:nvPr>
            <p:ph type="sldNum" sz="quarter" idx="5"/>
          </p:nvPr>
        </p:nvSpPr>
        <p:spPr/>
        <p:txBody>
          <a:bodyPr/>
          <a:lstStyle/>
          <a:p>
            <a:fld id="{33C5B7F1-303F-4B4B-823C-C49003EF8ADF}" type="slidenum">
              <a:rPr lang="en-US" smtClean="0"/>
              <a:t>63</a:t>
            </a:fld>
            <a:endParaRPr lang="en-US"/>
          </a:p>
        </p:txBody>
      </p:sp>
    </p:spTree>
    <p:extLst>
      <p:ext uri="{BB962C8B-B14F-4D97-AF65-F5344CB8AC3E}">
        <p14:creationId xmlns:p14="http://schemas.microsoft.com/office/powerpoint/2010/main" val="14352704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a:solidFill>
                  <a:schemeClr val="tx1"/>
                </a:solidFill>
                <a:effectLst/>
                <a:latin typeface="+mn-lt"/>
                <a:ea typeface="+mn-ea"/>
                <a:cs typeface="+mn-cs"/>
              </a:rPr>
              <a:t>In </a:t>
            </a:r>
            <a:r>
              <a:rPr lang="it-IT" sz="1200" kern="1200" dirty="0" err="1">
                <a:solidFill>
                  <a:schemeClr val="tx1"/>
                </a:solidFill>
                <a:effectLst/>
                <a:latin typeface="+mn-lt"/>
                <a:ea typeface="+mn-ea"/>
                <a:cs typeface="+mn-cs"/>
              </a:rPr>
              <a:t>particular</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uncertainty</a:t>
            </a:r>
            <a:r>
              <a:rPr lang="it-IT" sz="1200" kern="1200" dirty="0">
                <a:solidFill>
                  <a:schemeClr val="tx1"/>
                </a:solidFill>
                <a:effectLst/>
                <a:latin typeface="+mn-lt"/>
                <a:ea typeface="+mn-ea"/>
                <a:cs typeface="+mn-cs"/>
              </a:rPr>
              <a:t> relations </a:t>
            </a:r>
            <a:r>
              <a:rPr lang="it-IT" sz="1200" kern="1200" dirty="0" err="1">
                <a:solidFill>
                  <a:schemeClr val="tx1"/>
                </a:solidFill>
                <a:effectLst/>
                <a:latin typeface="+mn-lt"/>
                <a:ea typeface="+mn-ea"/>
                <a:cs typeface="+mn-cs"/>
              </a:rPr>
              <a:t>about</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measurements</a:t>
            </a:r>
            <a:r>
              <a:rPr lang="it-IT" sz="1200" kern="1200" dirty="0">
                <a:solidFill>
                  <a:schemeClr val="tx1"/>
                </a:solidFill>
                <a:effectLst/>
                <a:latin typeface="+mn-lt"/>
                <a:ea typeface="+mn-ea"/>
                <a:cs typeface="+mn-cs"/>
              </a:rPr>
              <a:t>. </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So </a:t>
            </a:r>
            <a:r>
              <a:rPr lang="it-IT" sz="1200" kern="1200" dirty="0" err="1">
                <a:solidFill>
                  <a:schemeClr val="tx1"/>
                </a:solidFill>
                <a:effectLst/>
                <a:latin typeface="+mn-lt"/>
                <a:ea typeface="+mn-ea"/>
                <a:cs typeface="+mn-cs"/>
              </a:rPr>
              <a:t>we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see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wave-particle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duality</a:t>
            </a:r>
            <a:r>
              <a:rPr lang="it-IT" sz="1200" kern="1200" dirty="0">
                <a:solidFill>
                  <a:schemeClr val="tx1"/>
                </a:solidFill>
                <a:effectLst/>
                <a:latin typeface="+mn-lt"/>
                <a:ea typeface="+mn-ea"/>
                <a:cs typeface="+mn-cs"/>
              </a:rPr>
              <a:t> relations are </a:t>
            </a:r>
            <a:r>
              <a:rPr lang="it-IT" sz="1200" kern="1200" dirty="0" err="1">
                <a:solidFill>
                  <a:schemeClr val="tx1"/>
                </a:solidFill>
                <a:effectLst/>
                <a:latin typeface="+mn-lt"/>
                <a:ea typeface="+mn-ea"/>
                <a:cs typeface="+mn-cs"/>
              </a:rPr>
              <a:t>instances</a:t>
            </a:r>
            <a:r>
              <a:rPr lang="it-IT" sz="1200" kern="1200" dirty="0">
                <a:solidFill>
                  <a:schemeClr val="tx1"/>
                </a:solidFill>
                <a:effectLst/>
                <a:latin typeface="+mn-lt"/>
                <a:ea typeface="+mn-ea"/>
                <a:cs typeface="+mn-cs"/>
              </a:rPr>
              <a:t> of ZX </a:t>
            </a:r>
            <a:r>
              <a:rPr lang="it-IT" sz="1200" kern="1200" dirty="0" err="1">
                <a:solidFill>
                  <a:schemeClr val="tx1"/>
                </a:solidFill>
                <a:effectLst/>
                <a:latin typeface="+mn-lt"/>
                <a:ea typeface="+mn-ea"/>
                <a:cs typeface="+mn-cs"/>
              </a:rPr>
              <a:t>uncertainty</a:t>
            </a:r>
            <a:r>
              <a:rPr lang="it-IT" sz="1200" kern="1200" dirty="0">
                <a:solidFill>
                  <a:schemeClr val="tx1"/>
                </a:solidFill>
                <a:effectLst/>
                <a:latin typeface="+mn-lt"/>
                <a:ea typeface="+mn-ea"/>
                <a:cs typeface="+mn-cs"/>
              </a:rPr>
              <a:t> relations. </a:t>
            </a:r>
            <a:r>
              <a:rPr lang="it-IT" sz="1200" kern="1200" dirty="0" err="1">
                <a:solidFill>
                  <a:schemeClr val="tx1"/>
                </a:solidFill>
                <a:effectLst/>
                <a:latin typeface="+mn-lt"/>
                <a:ea typeface="+mn-ea"/>
                <a:cs typeface="+mn-cs"/>
              </a:rPr>
              <a:t>Visibility</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distinguishability</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predictabilities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about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 </a:t>
            </a:r>
            <a:r>
              <a:rPr lang="it-IT" sz="1200" u="sng" kern="1200" dirty="0" err="1">
                <a:solidFill>
                  <a:schemeClr val="tx1"/>
                </a:solidFill>
                <a:effectLst/>
                <a:latin typeface="+mn-lt"/>
                <a:ea typeface="+mn-ea"/>
                <a:cs typeface="+mn-cs"/>
              </a:rPr>
              <a:t>tradeoff</a:t>
            </a:r>
            <a:r>
              <a:rPr lang="it-IT" sz="1200" u="sng" kern="1200" dirty="0">
                <a:solidFill>
                  <a:schemeClr val="tx1"/>
                </a:solidFill>
                <a:effectLst/>
                <a:latin typeface="+mn-lt"/>
                <a:ea typeface="+mn-ea"/>
                <a:cs typeface="+mn-cs"/>
              </a:rPr>
              <a:t> </a:t>
            </a:r>
            <a:r>
              <a:rPr lang="it-IT" sz="1200" u="sng" kern="1200" dirty="0" err="1">
                <a:solidFill>
                  <a:schemeClr val="tx1"/>
                </a:solidFill>
                <a:effectLst/>
                <a:latin typeface="+mn-lt"/>
                <a:ea typeface="+mn-ea"/>
                <a:cs typeface="+mn-cs"/>
              </a:rPr>
              <a:t>about</a:t>
            </a:r>
            <a:r>
              <a:rPr lang="it-IT" sz="1200" u="sng" kern="1200" dirty="0">
                <a:solidFill>
                  <a:schemeClr val="tx1"/>
                </a:solidFill>
                <a:effectLst/>
                <a:latin typeface="+mn-lt"/>
                <a:ea typeface="+mn-ea"/>
                <a:cs typeface="+mn-cs"/>
              </a:rPr>
              <a:t> </a:t>
            </a:r>
            <a:r>
              <a:rPr lang="it-IT" sz="1200" u="sng" kern="1200" dirty="0" err="1">
                <a:solidFill>
                  <a:schemeClr val="tx1"/>
                </a:solidFill>
                <a:effectLst/>
                <a:latin typeface="+mn-lt"/>
                <a:ea typeface="+mn-ea"/>
                <a:cs typeface="+mn-cs"/>
              </a:rPr>
              <a:t>how</a:t>
            </a:r>
            <a:r>
              <a:rPr lang="it-IT" sz="1200" u="sng" kern="1200" dirty="0">
                <a:solidFill>
                  <a:schemeClr val="tx1"/>
                </a:solidFill>
                <a:effectLst/>
                <a:latin typeface="+mn-lt"/>
                <a:ea typeface="+mn-ea"/>
                <a:cs typeface="+mn-cs"/>
              </a:rPr>
              <a:t> </a:t>
            </a:r>
            <a:r>
              <a:rPr lang="it-IT" sz="1200" u="sng" kern="1200" dirty="0" err="1">
                <a:solidFill>
                  <a:schemeClr val="tx1"/>
                </a:solidFill>
                <a:effectLst/>
                <a:latin typeface="+mn-lt"/>
                <a:ea typeface="+mn-ea"/>
                <a:cs typeface="+mn-cs"/>
              </a:rPr>
              <a:t>much</a:t>
            </a:r>
            <a:r>
              <a:rPr lang="it-IT" sz="1200" u="sng" kern="1200" dirty="0">
                <a:solidFill>
                  <a:schemeClr val="tx1"/>
                </a:solidFill>
                <a:effectLst/>
                <a:latin typeface="+mn-lt"/>
                <a:ea typeface="+mn-ea"/>
                <a:cs typeface="+mn-cs"/>
              </a:rPr>
              <a:t> </a:t>
            </a:r>
            <a:r>
              <a:rPr lang="it-IT" sz="1200" u="sng" kern="1200" dirty="0" err="1">
                <a:solidFill>
                  <a:schemeClr val="tx1"/>
                </a:solidFill>
                <a:effectLst/>
                <a:latin typeface="+mn-lt"/>
                <a:ea typeface="+mn-ea"/>
                <a:cs typeface="+mn-cs"/>
              </a:rPr>
              <a:t>one</a:t>
            </a:r>
            <a:r>
              <a:rPr lang="it-IT" sz="1200" u="sng" kern="1200" dirty="0">
                <a:solidFill>
                  <a:schemeClr val="tx1"/>
                </a:solidFill>
                <a:effectLst/>
                <a:latin typeface="+mn-lt"/>
                <a:ea typeface="+mn-ea"/>
                <a:cs typeface="+mn-cs"/>
              </a:rPr>
              <a:t> can </a:t>
            </a:r>
            <a:r>
              <a:rPr lang="it-IT" sz="1200" u="sng" kern="1200" dirty="0" err="1">
                <a:solidFill>
                  <a:schemeClr val="tx1"/>
                </a:solidFill>
                <a:effectLst/>
                <a:latin typeface="+mn-lt"/>
                <a:ea typeface="+mn-ea"/>
                <a:cs typeface="+mn-cs"/>
              </a:rPr>
              <a:t>jointly</a:t>
            </a:r>
            <a:r>
              <a:rPr lang="it-IT" sz="1200" u="sng" kern="1200" dirty="0">
                <a:solidFill>
                  <a:schemeClr val="tx1"/>
                </a:solidFill>
                <a:effectLst/>
                <a:latin typeface="+mn-lt"/>
                <a:ea typeface="+mn-ea"/>
                <a:cs typeface="+mn-cs"/>
              </a:rPr>
              <a:t> </a:t>
            </a:r>
            <a:r>
              <a:rPr lang="it-IT" sz="1200" u="sng" kern="1200" dirty="0" err="1">
                <a:solidFill>
                  <a:schemeClr val="tx1"/>
                </a:solidFill>
                <a:effectLst/>
                <a:latin typeface="+mn-lt"/>
                <a:ea typeface="+mn-ea"/>
                <a:cs typeface="+mn-cs"/>
              </a:rPr>
              <a:t>predict</a:t>
            </a:r>
            <a:r>
              <a:rPr lang="it-IT" sz="1200" u="sng" kern="1200" dirty="0">
                <a:solidFill>
                  <a:schemeClr val="tx1"/>
                </a:solidFill>
                <a:effectLst/>
                <a:latin typeface="+mn-lt"/>
                <a:ea typeface="+mn-ea"/>
                <a:cs typeface="+mn-cs"/>
              </a:rPr>
              <a:t> the </a:t>
            </a:r>
            <a:r>
              <a:rPr lang="it-IT" sz="1200" u="sng" kern="1200" dirty="0" err="1">
                <a:solidFill>
                  <a:schemeClr val="tx1"/>
                </a:solidFill>
                <a:effectLst/>
                <a:latin typeface="+mn-lt"/>
                <a:ea typeface="+mn-ea"/>
                <a:cs typeface="+mn-cs"/>
              </a:rPr>
              <a:t>which-phase</a:t>
            </a:r>
            <a:r>
              <a:rPr lang="it-IT" sz="1200" u="sng" kern="1200" dirty="0">
                <a:solidFill>
                  <a:schemeClr val="tx1"/>
                </a:solidFill>
                <a:effectLst/>
                <a:latin typeface="+mn-lt"/>
                <a:ea typeface="+mn-ea"/>
                <a:cs typeface="+mn-cs"/>
              </a:rPr>
              <a:t> and </a:t>
            </a:r>
            <a:r>
              <a:rPr lang="it-IT" sz="1200" u="sng" kern="1200" dirty="0" err="1">
                <a:solidFill>
                  <a:schemeClr val="tx1"/>
                </a:solidFill>
                <a:effectLst/>
                <a:latin typeface="+mn-lt"/>
                <a:ea typeface="+mn-ea"/>
                <a:cs typeface="+mn-cs"/>
              </a:rPr>
              <a:t>which</a:t>
            </a:r>
            <a:r>
              <a:rPr lang="it-IT" sz="1200" u="sng" kern="1200" dirty="0">
                <a:solidFill>
                  <a:schemeClr val="tx1"/>
                </a:solidFill>
                <a:effectLst/>
                <a:latin typeface="+mn-lt"/>
                <a:ea typeface="+mn-ea"/>
                <a:cs typeface="+mn-cs"/>
              </a:rPr>
              <a:t>-way </a:t>
            </a:r>
            <a:r>
              <a:rPr lang="it-IT" sz="1200" u="sng" kern="1200" dirty="0" err="1">
                <a:solidFill>
                  <a:schemeClr val="tx1"/>
                </a:solidFill>
                <a:effectLst/>
                <a:latin typeface="+mn-lt"/>
                <a:ea typeface="+mn-ea"/>
                <a:cs typeface="+mn-cs"/>
              </a:rPr>
              <a:t>measurement</a:t>
            </a:r>
            <a:r>
              <a:rPr lang="it-IT" sz="1200" u="sng" kern="1200" dirty="0">
                <a:solidFill>
                  <a:schemeClr val="tx1"/>
                </a:solidFill>
                <a:effectLst/>
                <a:latin typeface="+mn-lt"/>
                <a:ea typeface="+mn-ea"/>
                <a:cs typeface="+mn-cs"/>
              </a:rPr>
              <a:t> on the </a:t>
            </a:r>
            <a:r>
              <a:rPr lang="it-IT" sz="1200" u="sng" kern="1200" dirty="0" err="1">
                <a:solidFill>
                  <a:schemeClr val="tx1"/>
                </a:solidFill>
                <a:effectLst/>
                <a:latin typeface="+mn-lt"/>
                <a:ea typeface="+mn-ea"/>
                <a:cs typeface="+mn-cs"/>
              </a:rPr>
              <a:t>inteferometric</a:t>
            </a:r>
            <a:r>
              <a:rPr lang="it-IT" sz="1200" u="sng" kern="1200" dirty="0">
                <a:solidFill>
                  <a:schemeClr val="tx1"/>
                </a:solidFill>
                <a:effectLst/>
                <a:latin typeface="+mn-lt"/>
                <a:ea typeface="+mn-ea"/>
                <a:cs typeface="+mn-cs"/>
              </a:rPr>
              <a:t> </a:t>
            </a:r>
            <a:r>
              <a:rPr lang="it-IT" sz="1200" u="sng" kern="1200" dirty="0" err="1">
                <a:solidFill>
                  <a:schemeClr val="tx1"/>
                </a:solidFill>
                <a:effectLst/>
                <a:latin typeface="+mn-lt"/>
                <a:ea typeface="+mn-ea"/>
                <a:cs typeface="+mn-cs"/>
              </a:rPr>
              <a:t>qubit</a:t>
            </a:r>
            <a:r>
              <a:rPr lang="it-IT" sz="1200" u="sng" kern="1200" dirty="0">
                <a:solidFill>
                  <a:schemeClr val="tx1"/>
                </a:solidFill>
                <a:effectLst/>
                <a:latin typeface="+mn-lt"/>
                <a:ea typeface="+mn-ea"/>
                <a:cs typeface="+mn-cs"/>
              </a:rPr>
              <a:t>. And for </a:t>
            </a:r>
            <a:r>
              <a:rPr lang="it-IT" sz="1200" u="sng" kern="1200" dirty="0" err="1">
                <a:solidFill>
                  <a:schemeClr val="tx1"/>
                </a:solidFill>
                <a:effectLst/>
                <a:latin typeface="+mn-lt"/>
                <a:ea typeface="+mn-ea"/>
                <a:cs typeface="+mn-cs"/>
              </a:rPr>
              <a:t>every</a:t>
            </a:r>
            <a:r>
              <a:rPr lang="it-IT" sz="1200" u="sng" kern="1200" dirty="0">
                <a:solidFill>
                  <a:schemeClr val="tx1"/>
                </a:solidFill>
                <a:effectLst/>
                <a:latin typeface="+mn-lt"/>
                <a:ea typeface="+mn-ea"/>
                <a:cs typeface="+mn-cs"/>
              </a:rPr>
              <a:t> state (inside the Mach </a:t>
            </a:r>
            <a:r>
              <a:rPr lang="it-IT" sz="1200" u="sng" kern="1200" dirty="0" err="1">
                <a:solidFill>
                  <a:schemeClr val="tx1"/>
                </a:solidFill>
                <a:effectLst/>
                <a:latin typeface="+mn-lt"/>
                <a:ea typeface="+mn-ea"/>
                <a:cs typeface="+mn-cs"/>
              </a:rPr>
              <a:t>Zehnder</a:t>
            </a:r>
            <a:r>
              <a:rPr lang="it-IT" sz="1200" u="sng" kern="1200" dirty="0">
                <a:solidFill>
                  <a:schemeClr val="tx1"/>
                </a:solidFill>
                <a:effectLst/>
                <a:latin typeface="+mn-lt"/>
                <a:ea typeface="+mn-ea"/>
                <a:cs typeface="+mn-cs"/>
              </a:rPr>
              <a:t>).</a:t>
            </a:r>
          </a:p>
          <a:p>
            <a:endParaRPr lang="it-IT" sz="1200" u="sng"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64</a:t>
            </a:fld>
            <a:endParaRPr lang="en-US"/>
          </a:p>
        </p:txBody>
      </p:sp>
    </p:spTree>
    <p:extLst>
      <p:ext uri="{BB962C8B-B14F-4D97-AF65-F5344CB8AC3E}">
        <p14:creationId xmlns:p14="http://schemas.microsoft.com/office/powerpoint/2010/main" val="288078926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With respect to which-phase and which-way measurements.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For all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noncontextuality implies the functional form of the wave-particle duality relation to be below a linear curve.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we have this tradeoff that becomes a noncontextuality inequality.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 doing the proof. </a:t>
            </a:r>
            <a:r>
              <a:rPr lang="en-US" b="0" dirty="0"/>
              <a:t>It’s easily followable in the paper. It just consists of choosing a smart parametrization of the ontic space, implement the A12 orbit realizability conditions, noncontextuality and use some simple algebra.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Noise robust. It can be tested experimentally.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In an </a:t>
            </a:r>
            <a:r>
              <a:rPr lang="it-IT" sz="1200" dirty="0" err="1"/>
              <a:t>operational</a:t>
            </a:r>
            <a:r>
              <a:rPr lang="it-IT" sz="1200" dirty="0"/>
              <a:t> </a:t>
            </a:r>
            <a:r>
              <a:rPr lang="it-IT" sz="1200" dirty="0" err="1"/>
              <a:t>theory</a:t>
            </a:r>
            <a:r>
              <a:rPr lang="it-IT" sz="1200" dirty="0"/>
              <a:t>, for a state </a:t>
            </a:r>
            <a:r>
              <a:rPr lang="it-IT" sz="1200" dirty="0" err="1"/>
              <a:t>satisfyin</a:t>
            </a:r>
            <a:r>
              <a:rPr lang="it-IT" sz="1200" dirty="0"/>
              <a:t> A12 </a:t>
            </a:r>
            <a:r>
              <a:rPr lang="it-IT" sz="1200" dirty="0" err="1"/>
              <a:t>orbit</a:t>
            </a:r>
            <a:r>
              <a:rPr lang="it-IT" sz="1200" dirty="0"/>
              <a:t> </a:t>
            </a:r>
            <a:r>
              <a:rPr lang="it-IT" sz="1200" dirty="0" err="1"/>
              <a:t>realizability</a:t>
            </a:r>
            <a:r>
              <a:rPr lang="it-IT" sz="1200" dirty="0"/>
              <a:t> </a:t>
            </a:r>
            <a:r>
              <a:rPr lang="it-IT" sz="1200" b="1" dirty="0"/>
              <a:t>with </a:t>
            </a:r>
            <a:r>
              <a:rPr lang="it-IT" sz="1200" b="1" dirty="0" err="1"/>
              <a:t>respect</a:t>
            </a:r>
            <a:r>
              <a:rPr lang="it-IT" sz="1200" b="1" dirty="0"/>
              <a:t> to a </a:t>
            </a:r>
            <a:r>
              <a:rPr lang="it-IT" sz="1200" b="1" dirty="0" err="1"/>
              <a:t>pair</a:t>
            </a:r>
            <a:r>
              <a:rPr lang="it-IT" sz="1200" b="1" dirty="0"/>
              <a:t> of </a:t>
            </a:r>
            <a:r>
              <a:rPr lang="it-IT" sz="1200" b="1" dirty="0" err="1"/>
              <a:t>binary</a:t>
            </a:r>
            <a:r>
              <a:rPr lang="it-IT" sz="1200" b="1" dirty="0"/>
              <a:t> </a:t>
            </a:r>
            <a:r>
              <a:rPr lang="it-IT" sz="1200" b="1" dirty="0" err="1"/>
              <a:t>outcome</a:t>
            </a:r>
            <a:r>
              <a:rPr lang="it-IT" sz="1200" b="1" dirty="0"/>
              <a:t> </a:t>
            </a:r>
            <a:r>
              <a:rPr lang="it-IT" sz="1200" b="1" dirty="0" err="1"/>
              <a:t>measurements</a:t>
            </a:r>
            <a:r>
              <a:rPr lang="it-IT" sz="1200" b="1" dirty="0"/>
              <a:t>, </a:t>
            </a:r>
            <a:r>
              <a:rPr lang="it-IT" sz="1200" b="1" dirty="0" err="1"/>
              <a:t>that</a:t>
            </a:r>
            <a:r>
              <a:rPr lang="it-IT" sz="1200" b="1" dirty="0"/>
              <a:t> </a:t>
            </a:r>
            <a:r>
              <a:rPr lang="it-IT" sz="1200" b="1" dirty="0" err="1"/>
              <a:t>we</a:t>
            </a:r>
            <a:r>
              <a:rPr lang="it-IT" sz="1200" b="1" dirty="0"/>
              <a:t> </a:t>
            </a:r>
            <a:r>
              <a:rPr lang="it-IT" sz="1200" b="1" dirty="0" err="1"/>
              <a:t>denote</a:t>
            </a:r>
            <a:r>
              <a:rPr lang="it-IT" sz="1200" b="1" dirty="0"/>
              <a:t> X,Z </a:t>
            </a:r>
            <a:r>
              <a:rPr lang="it-IT" sz="1200" dirty="0"/>
              <a:t>(</a:t>
            </a:r>
            <a:r>
              <a:rPr lang="it-IT" sz="1200" dirty="0" err="1"/>
              <a:t>but</a:t>
            </a:r>
            <a:r>
              <a:rPr lang="it-IT" sz="1200" dirty="0"/>
              <a:t> </a:t>
            </a:r>
            <a:r>
              <a:rPr lang="it-IT" sz="1200" dirty="0" err="1"/>
              <a:t>don’t</a:t>
            </a:r>
            <a:r>
              <a:rPr lang="it-IT" sz="1200" dirty="0"/>
              <a:t> </a:t>
            </a:r>
            <a:r>
              <a:rPr lang="it-IT" sz="1200" dirty="0" err="1"/>
              <a:t>need</a:t>
            </a:r>
            <a:r>
              <a:rPr lang="it-IT" sz="1200" dirty="0"/>
              <a:t> to be </a:t>
            </a:r>
            <a:r>
              <a:rPr lang="it-IT" sz="1200" dirty="0" err="1"/>
              <a:t>orthogonal</a:t>
            </a:r>
            <a:r>
              <a:rPr lang="it-IT" sz="1200" dirty="0"/>
              <a:t>), </a:t>
            </a:r>
            <a:r>
              <a:rPr lang="it-IT" sz="1200" dirty="0" err="1"/>
              <a:t>then</a:t>
            </a:r>
            <a:r>
              <a:rPr lang="it-IT" sz="1200" dirty="0"/>
              <a:t> </a:t>
            </a:r>
            <a:r>
              <a:rPr lang="it-IT" sz="1200" dirty="0" err="1"/>
              <a:t>noncontextualtiy</a:t>
            </a:r>
            <a:r>
              <a:rPr lang="it-IT" sz="1200" dirty="0"/>
              <a:t> </a:t>
            </a:r>
            <a:r>
              <a:rPr lang="it-IT" sz="1200" dirty="0" err="1"/>
              <a:t>implies</a:t>
            </a:r>
            <a:r>
              <a:rPr lang="it-IT" sz="1200" dirty="0"/>
              <a:t> the </a:t>
            </a:r>
            <a:r>
              <a:rPr lang="it-IT" sz="1200" dirty="0" err="1"/>
              <a:t>tradeoff</a:t>
            </a:r>
            <a:r>
              <a:rPr lang="it-IT" sz="1200" dirty="0"/>
              <a:t> </a:t>
            </a:r>
            <a:r>
              <a:rPr lang="it-IT" sz="1200" dirty="0" err="1"/>
              <a:t>between</a:t>
            </a:r>
            <a:r>
              <a:rPr lang="it-IT" sz="1200" dirty="0"/>
              <a:t> X and </a:t>
            </a:r>
            <a:r>
              <a:rPr lang="it-IT" sz="1200" dirty="0" err="1"/>
              <a:t>Z</a:t>
            </a:r>
            <a:r>
              <a:rPr lang="it-IT" sz="1200" dirty="0"/>
              <a:t> </a:t>
            </a:r>
            <a:r>
              <a:rPr lang="it-IT" sz="1200" dirty="0" err="1"/>
              <a:t>predictabilities</a:t>
            </a:r>
            <a:r>
              <a:rPr lang="it-IT" sz="1200" dirty="0"/>
              <a:t> to be </a:t>
            </a:r>
            <a:r>
              <a:rPr lang="it-IT" sz="1200" dirty="0" err="1"/>
              <a:t>below</a:t>
            </a:r>
            <a:r>
              <a:rPr lang="it-IT" sz="1200" dirty="0"/>
              <a:t> a linear curve.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Also the opposite direction holds.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noncontextuality imposes a nontrivial constraint on the X and Z predictabilities of a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X and Z could also be non-complementary.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UR it’s a NC inequality. It’s not about a single state as you could pick any in the A12 orbit realizability.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Despite our result shows contextuality of a theory whenever you have one state in your theory satisfying the symmetry and </a:t>
            </a:r>
            <a:r>
              <a:rPr lang="en-US" b="1" dirty="0" err="1"/>
              <a:t>s.t.</a:t>
            </a:r>
            <a:r>
              <a:rPr lang="en-US" b="1" dirty="0"/>
              <a:t> the bound is violated,  our result has </a:t>
            </a:r>
            <a:r>
              <a:rPr lang="en-US" b="1" u="sng" dirty="0"/>
              <a:t>deeper significance </a:t>
            </a:r>
            <a:r>
              <a:rPr lang="en-US" b="1" dirty="0"/>
              <a:t>for theories where all states satisfy the symmetry.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difference with before is that now the right one is an uncertainty relation, as it applies for any state in the theory. And it is also a noncontextuality inequality.</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For </a:t>
            </a:r>
            <a:r>
              <a:rPr lang="it-IT" sz="1200" dirty="0" err="1"/>
              <a:t>theories</a:t>
            </a:r>
            <a:r>
              <a:rPr lang="it-IT" sz="1200" dirty="0"/>
              <a:t> </a:t>
            </a:r>
            <a:r>
              <a:rPr lang="it-IT" sz="1200" dirty="0" err="1"/>
              <a:t>that</a:t>
            </a:r>
            <a:r>
              <a:rPr lang="it-IT" sz="1200" dirty="0"/>
              <a:t> </a:t>
            </a:r>
            <a:r>
              <a:rPr lang="it-IT" sz="1200" dirty="0" err="1"/>
              <a:t>have</a:t>
            </a:r>
            <a:r>
              <a:rPr lang="it-IT" sz="1200" dirty="0"/>
              <a:t>                            </a:t>
            </a:r>
            <a:r>
              <a:rPr lang="it-IT" sz="1200" i="1" dirty="0" err="1"/>
              <a:t>noncontextuality</a:t>
            </a:r>
            <a:r>
              <a:rPr lang="it-IT" sz="1200" dirty="0"/>
              <a:t> </a:t>
            </a:r>
            <a:r>
              <a:rPr lang="it-IT" sz="1200" dirty="0" err="1"/>
              <a:t>implies</a:t>
            </a:r>
            <a:r>
              <a:rPr lang="it-IT" sz="1200" dirty="0"/>
              <a:t> a </a:t>
            </a:r>
            <a:r>
              <a:rPr lang="it-IT" sz="1200" dirty="0" err="1"/>
              <a:t>bound</a:t>
            </a:r>
            <a:r>
              <a:rPr lang="it-IT" sz="1200" dirty="0"/>
              <a:t> on the </a:t>
            </a:r>
            <a:r>
              <a:rPr lang="it-IT" sz="1200" dirty="0" err="1"/>
              <a:t>form</a:t>
            </a:r>
            <a:r>
              <a:rPr lang="it-IT" sz="1200" dirty="0"/>
              <a:t> of the </a:t>
            </a:r>
            <a:r>
              <a:rPr lang="it-IT" sz="1200" i="1" dirty="0" err="1"/>
              <a:t>uncertainty</a:t>
            </a:r>
            <a:r>
              <a:rPr lang="it-IT" sz="1200" dirty="0"/>
              <a:t> </a:t>
            </a:r>
            <a:r>
              <a:rPr lang="it-IT" sz="1200" i="1" dirty="0"/>
              <a:t>relation</a:t>
            </a:r>
            <a:r>
              <a:rPr lang="it-IT"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p:txBody>
      </p:sp>
      <p:sp>
        <p:nvSpPr>
          <p:cNvPr id="4" name="Slide Number Placeholder 3"/>
          <p:cNvSpPr>
            <a:spLocks noGrp="1"/>
          </p:cNvSpPr>
          <p:nvPr>
            <p:ph type="sldNum" sz="quarter" idx="5"/>
          </p:nvPr>
        </p:nvSpPr>
        <p:spPr/>
        <p:txBody>
          <a:bodyPr/>
          <a:lstStyle/>
          <a:p>
            <a:fld id="{33C5B7F1-303F-4B4B-823C-C49003EF8ADF}" type="slidenum">
              <a:rPr lang="en-US" smtClean="0"/>
              <a:t>65</a:t>
            </a:fld>
            <a:endParaRPr lang="en-US"/>
          </a:p>
        </p:txBody>
      </p:sp>
    </p:spTree>
    <p:extLst>
      <p:ext uri="{BB962C8B-B14F-4D97-AF65-F5344CB8AC3E}">
        <p14:creationId xmlns:p14="http://schemas.microsoft.com/office/powerpoint/2010/main" val="316228240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And so if we come back to the original question “</a:t>
            </a:r>
            <a:r>
              <a:rPr lang="en-US" sz="1200" dirty="0" err="1"/>
              <a:t>bla</a:t>
            </a:r>
            <a:r>
              <a:rPr lang="en-US" sz="1200" dirty="0"/>
              <a:t> </a:t>
            </a:r>
            <a:r>
              <a:rPr lang="en-US" sz="1200" dirty="0" err="1"/>
              <a:t>bla</a:t>
            </a:r>
            <a:r>
              <a:rPr lang="en-US" sz="1200" dirty="0"/>
              <a:t>” the answer is that such an aspect is…/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 the mere existence of WP duality relations!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So we have finally understood what is nonclassical about quantum interference. We can see this result in a simple plot.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Under the condition of  A1^2 orbit realizability noncontextuality bounds the functional form of the ZX predictability tradeoff below a linear curve. </a:t>
            </a:r>
            <a:endParaRPr lang="en-US" b="0" dirty="0"/>
          </a:p>
          <a:p>
            <a:r>
              <a:rPr lang="en-US" b="0" dirty="0"/>
              <a:t>For theories where this condition applies to all states, the predictability tradeoff is an UR and so it is the functional form of UR that can witness contextuality. </a:t>
            </a:r>
          </a:p>
          <a:p>
            <a:endParaRPr lang="en-US" dirty="0"/>
          </a:p>
          <a:p>
            <a:r>
              <a:rPr lang="en-US" b="1" dirty="0"/>
              <a:t>So coming back to what aspects of uncertainty relations witness </a:t>
            </a:r>
            <a:r>
              <a:rPr lang="en-US" b="1" dirty="0" err="1"/>
              <a:t>nonclassicality</a:t>
            </a:r>
            <a:r>
              <a:rPr lang="en-US" b="1" dirty="0"/>
              <a:t>, the answer is: it is the functional form above the linear curve of quantum UR that captures its </a:t>
            </a:r>
            <a:r>
              <a:rPr lang="en-US" b="1" dirty="0" err="1"/>
              <a:t>nonclassicality</a:t>
            </a:r>
            <a:r>
              <a:rPr lang="en-US" dirty="0"/>
              <a:t>. At least in the sense of contextuality.</a:t>
            </a:r>
          </a:p>
        </p:txBody>
      </p:sp>
      <p:sp>
        <p:nvSpPr>
          <p:cNvPr id="4" name="Slide Number Placeholder 3"/>
          <p:cNvSpPr>
            <a:spLocks noGrp="1"/>
          </p:cNvSpPr>
          <p:nvPr>
            <p:ph type="sldNum" sz="quarter" idx="5"/>
          </p:nvPr>
        </p:nvSpPr>
        <p:spPr/>
        <p:txBody>
          <a:bodyPr/>
          <a:lstStyle/>
          <a:p>
            <a:fld id="{33C5B7F1-303F-4B4B-823C-C49003EF8ADF}" type="slidenum">
              <a:rPr lang="en-US" smtClean="0"/>
              <a:t>66</a:t>
            </a:fld>
            <a:endParaRPr lang="en-US"/>
          </a:p>
        </p:txBody>
      </p:sp>
    </p:spTree>
    <p:extLst>
      <p:ext uri="{BB962C8B-B14F-4D97-AF65-F5344CB8AC3E}">
        <p14:creationId xmlns:p14="http://schemas.microsoft.com/office/powerpoint/2010/main" val="15362642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Where V and P are expectation value of X and of Z. V captures the wave like property and P captures the particle like property.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There are some caveats, e.g. this result works for theories, like QT, that satisfy a particular symmetry condition, and the result leverage the result of this other paper.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mere existence of wave-particle duality relations -- that are uncertainty relations -- does NOT constitute a proof of </a:t>
            </a:r>
            <a:r>
              <a:rPr lang="en-US" b="1" dirty="0" err="1"/>
              <a:t>nonclassicality</a:t>
            </a:r>
            <a:r>
              <a:rPr lang="en-US" b="1" dirty="0"/>
              <a:t>. In particular the TRAP phenomenology, reproduced by the </a:t>
            </a:r>
            <a:r>
              <a:rPr lang="en-US" b="1" dirty="0" err="1"/>
              <a:t>noncontextual</a:t>
            </a:r>
            <a:r>
              <a:rPr lang="en-US" b="1" dirty="0"/>
              <a:t> toy field theory -- was reproducing these two points. It is the particular functional form of them greater than linear that does.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you go to the lab, you perform your interference experiment (being sure you satisfy also the symmetry condition), if your visibility and distinguishability violate the NC bound, then you know that you’re witnessing true nonclassical interference phenomena.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33C5B7F1-303F-4B4B-823C-C49003EF8ADF}" type="slidenum">
              <a:rPr lang="en-US" smtClean="0"/>
              <a:t>67</a:t>
            </a:fld>
            <a:endParaRPr lang="en-US"/>
          </a:p>
        </p:txBody>
      </p:sp>
    </p:spTree>
    <p:extLst>
      <p:ext uri="{BB962C8B-B14F-4D97-AF65-F5344CB8AC3E}">
        <p14:creationId xmlns:p14="http://schemas.microsoft.com/office/powerpoint/2010/main" val="12018203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quantum theory.</a:t>
            </a:r>
          </a:p>
          <a:p>
            <a:r>
              <a:rPr lang="en-US" dirty="0"/>
              <a:t>Don’t know if you have a preferred notion of </a:t>
            </a:r>
            <a:r>
              <a:rPr lang="en-US" dirty="0" err="1"/>
              <a:t>nonclassicality</a:t>
            </a:r>
            <a:r>
              <a:rPr lang="en-US" dirty="0"/>
              <a:t>? SYNCHRONIZE WITH THE AUDIENCE. </a:t>
            </a:r>
          </a:p>
          <a:p>
            <a:r>
              <a:rPr lang="en-US" dirty="0"/>
              <a:t>If you don’t know what to answer imagine for example what sounded and still sounds very puzzling about quantum theory when you first study it. I’m sure that given that you’re doing this job you had a moment when you got interested and felt that you have to take up the challenge to solve some unresolved issue in quantum theory.</a:t>
            </a:r>
          </a:p>
        </p:txBody>
      </p:sp>
      <p:sp>
        <p:nvSpPr>
          <p:cNvPr id="4" name="Slide Number Placeholder 3"/>
          <p:cNvSpPr>
            <a:spLocks noGrp="1"/>
          </p:cNvSpPr>
          <p:nvPr>
            <p:ph type="sldNum" sz="quarter" idx="5"/>
          </p:nvPr>
        </p:nvSpPr>
        <p:spPr/>
        <p:txBody>
          <a:bodyPr/>
          <a:lstStyle/>
          <a:p>
            <a:fld id="{33C5B7F1-303F-4B4B-823C-C49003EF8ADF}" type="slidenum">
              <a:rPr lang="en-US" smtClean="0"/>
              <a:t>69</a:t>
            </a:fld>
            <a:endParaRPr lang="en-US"/>
          </a:p>
        </p:txBody>
      </p:sp>
    </p:spTree>
    <p:extLst>
      <p:ext uri="{BB962C8B-B14F-4D97-AF65-F5344CB8AC3E}">
        <p14:creationId xmlns:p14="http://schemas.microsoft.com/office/powerpoint/2010/main" val="3724359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Imagine a prepare and measure scenario</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Define any letter appearing in the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Operational equivalence</a:t>
            </a:r>
            <a:r>
              <a:rPr lang="en-US" dirty="0"/>
              <a:t>. For example in quantum theory two possible convex mixtures that give the completely mixed state of a qubit represent two operationally equivalent preparations. Two contexts.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Noncontextuality is the requirement that </a:t>
            </a:r>
            <a:r>
              <a:rPr lang="en-US" altLang="en-US" b="1" dirty="0"/>
              <a:t>operational equivalences imply ontological equivalences.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t>I assume here a basic knowledge of what is an operational theory and an ontological model (or hidden variable model).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Quantum theory does not admit of a preparation </a:t>
            </a:r>
            <a:r>
              <a:rPr lang="en-US" b="1" dirty="0" err="1"/>
              <a:t>noncontextual</a:t>
            </a:r>
            <a:r>
              <a:rPr lang="en-US" b="1" dirty="0"/>
              <a:t> ontological model.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Still it is interesting that there exist theories that admit of a </a:t>
            </a:r>
            <a:r>
              <a:rPr lang="en-US" b="1" dirty="0" err="1"/>
              <a:t>noncontextual</a:t>
            </a:r>
            <a:r>
              <a:rPr lang="en-US" b="1" dirty="0"/>
              <a:t> model but that manifest some of the properties I mentioned in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US" altLang="en-US" dirty="0"/>
              <a:t>Preparation noncontextuality implies outcome determinism for sharp measurements.</a:t>
            </a:r>
          </a:p>
          <a:p>
            <a:endParaRPr lang="en-US" altLang="en-US" dirty="0"/>
          </a:p>
          <a:p>
            <a:r>
              <a:rPr lang="en-US" sz="1200" kern="1200" dirty="0">
                <a:solidFill>
                  <a:schemeClr val="tx1"/>
                </a:solidFill>
                <a:effectLst/>
                <a:latin typeface="+mn-lt"/>
                <a:ea typeface="+mn-ea"/>
                <a:cs typeface="+mn-cs"/>
              </a:rPr>
              <a:t>The idea motivating this notion is that the best explanation for two preparations procedures that cannot be operationally distinguished in principle, by any measurement or transformation, is that they are the same object.</a:t>
            </a:r>
          </a:p>
          <a:p>
            <a:endParaRPr lang="en-US" altLang="en-US" dirty="0"/>
          </a:p>
          <a:p>
            <a:r>
              <a:rPr lang="en-US" altLang="en-US" dirty="0"/>
              <a:t>Same for Measurements and Transformations. If they give me the same statistics I say they are equivalent. No go theorem also for transformations. Not for measurements.</a:t>
            </a:r>
          </a:p>
          <a:p>
            <a:endParaRPr lang="en-US" altLang="en-US" dirty="0"/>
          </a:p>
          <a:p>
            <a:r>
              <a:rPr lang="en-US" altLang="en-US" dirty="0"/>
              <a:t>Universally </a:t>
            </a:r>
            <a:r>
              <a:rPr lang="en-US" altLang="en-US" b="0" dirty="0"/>
              <a:t>i.e. prep NC, </a:t>
            </a:r>
            <a:r>
              <a:rPr lang="en-US" altLang="en-US" b="0" dirty="0" err="1"/>
              <a:t>meas</a:t>
            </a:r>
            <a:r>
              <a:rPr lang="en-US" altLang="en-US" b="0" dirty="0"/>
              <a:t> NC, </a:t>
            </a:r>
            <a:r>
              <a:rPr lang="en-US" altLang="en-US" b="0" dirty="0" err="1"/>
              <a:t>transf</a:t>
            </a:r>
            <a:r>
              <a:rPr lang="en-US" altLang="en-US" b="0" dirty="0"/>
              <a:t> NC.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33C5B7F1-303F-4B4B-823C-C49003EF8ADF}" type="slidenum">
              <a:rPr lang="en-US" smtClean="0"/>
              <a:t>6</a:t>
            </a:fld>
            <a:endParaRPr lang="en-US"/>
          </a:p>
        </p:txBody>
      </p:sp>
    </p:spTree>
    <p:extLst>
      <p:ext uri="{BB962C8B-B14F-4D97-AF65-F5344CB8AC3E}">
        <p14:creationId xmlns:p14="http://schemas.microsoft.com/office/powerpoint/2010/main" val="35022145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The mere existence of wave-particle duality relations does not constitute a proof of </a:t>
            </a:r>
            <a:r>
              <a:rPr lang="en-US" b="1" dirty="0" err="1"/>
              <a:t>nonclassicality</a:t>
            </a:r>
            <a:r>
              <a:rPr lang="en-US" b="1" dirty="0"/>
              <a:t>. It is the particular functional form of them greater than linear that does.</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70</a:t>
            </a:fld>
            <a:endParaRPr lang="en-US"/>
          </a:p>
        </p:txBody>
      </p:sp>
    </p:spTree>
    <p:extLst>
      <p:ext uri="{BB962C8B-B14F-4D97-AF65-F5344CB8AC3E}">
        <p14:creationId xmlns:p14="http://schemas.microsoft.com/office/powerpoint/2010/main" val="337454487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 you go to the lab, you perform your interference experiment (being sure you satisfy also the symmetry condition), if your visibility and distinguishability violate the NC bound, then you know that you’re witnessing true nonclassical interference phenomena.</a:t>
            </a:r>
          </a:p>
        </p:txBody>
      </p:sp>
      <p:sp>
        <p:nvSpPr>
          <p:cNvPr id="4" name="Slide Number Placeholder 3"/>
          <p:cNvSpPr>
            <a:spLocks noGrp="1"/>
          </p:cNvSpPr>
          <p:nvPr>
            <p:ph type="sldNum" sz="quarter" idx="5"/>
          </p:nvPr>
        </p:nvSpPr>
        <p:spPr/>
        <p:txBody>
          <a:bodyPr/>
          <a:lstStyle/>
          <a:p>
            <a:fld id="{33C5B7F1-303F-4B4B-823C-C49003EF8ADF}" type="slidenum">
              <a:rPr lang="en-US" smtClean="0"/>
              <a:t>71</a:t>
            </a:fld>
            <a:endParaRPr lang="en-US"/>
          </a:p>
        </p:txBody>
      </p:sp>
    </p:spTree>
    <p:extLst>
      <p:ext uri="{BB962C8B-B14F-4D97-AF65-F5344CB8AC3E}">
        <p14:creationId xmlns:p14="http://schemas.microsoft.com/office/powerpoint/2010/main" val="1503314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In an </a:t>
            </a:r>
            <a:r>
              <a:rPr lang="it-IT" sz="1200" dirty="0" err="1"/>
              <a:t>operational</a:t>
            </a:r>
            <a:r>
              <a:rPr lang="it-IT" sz="1200" dirty="0"/>
              <a:t> </a:t>
            </a:r>
            <a:r>
              <a:rPr lang="it-IT" sz="1200" dirty="0" err="1"/>
              <a:t>theory</a:t>
            </a:r>
            <a:r>
              <a:rPr lang="it-IT" sz="1200" dirty="0"/>
              <a:t>, for a state </a:t>
            </a:r>
            <a:r>
              <a:rPr lang="it-IT" sz="1200" dirty="0" err="1"/>
              <a:t>satisfyin</a:t>
            </a:r>
            <a:r>
              <a:rPr lang="it-IT" sz="1200" dirty="0"/>
              <a:t> A12 </a:t>
            </a:r>
            <a:r>
              <a:rPr lang="it-IT" sz="1200" dirty="0" err="1"/>
              <a:t>orbit</a:t>
            </a:r>
            <a:r>
              <a:rPr lang="it-IT" sz="1200" dirty="0"/>
              <a:t> </a:t>
            </a:r>
            <a:r>
              <a:rPr lang="it-IT" sz="1200" dirty="0" err="1"/>
              <a:t>realizability</a:t>
            </a:r>
            <a:r>
              <a:rPr lang="it-IT" sz="1200" dirty="0"/>
              <a:t> </a:t>
            </a:r>
            <a:r>
              <a:rPr lang="it-IT" sz="1200" b="1" dirty="0"/>
              <a:t>with </a:t>
            </a:r>
            <a:r>
              <a:rPr lang="it-IT" sz="1200" b="1" dirty="0" err="1"/>
              <a:t>respect</a:t>
            </a:r>
            <a:r>
              <a:rPr lang="it-IT" sz="1200" b="1" dirty="0"/>
              <a:t> to a </a:t>
            </a:r>
            <a:r>
              <a:rPr lang="it-IT" sz="1200" b="1" dirty="0" err="1"/>
              <a:t>pair</a:t>
            </a:r>
            <a:r>
              <a:rPr lang="it-IT" sz="1200" b="1" dirty="0"/>
              <a:t> of </a:t>
            </a:r>
            <a:r>
              <a:rPr lang="it-IT" sz="1200" b="1" dirty="0" err="1"/>
              <a:t>binary</a:t>
            </a:r>
            <a:r>
              <a:rPr lang="it-IT" sz="1200" b="1" dirty="0"/>
              <a:t> </a:t>
            </a:r>
            <a:r>
              <a:rPr lang="it-IT" sz="1200" b="1" dirty="0" err="1"/>
              <a:t>outcome</a:t>
            </a:r>
            <a:r>
              <a:rPr lang="it-IT" sz="1200" b="1" dirty="0"/>
              <a:t> </a:t>
            </a:r>
            <a:r>
              <a:rPr lang="it-IT" sz="1200" b="1" dirty="0" err="1"/>
              <a:t>measurements</a:t>
            </a:r>
            <a:r>
              <a:rPr lang="it-IT" sz="1200" b="1" dirty="0"/>
              <a:t>, </a:t>
            </a:r>
            <a:r>
              <a:rPr lang="it-IT" sz="1200" b="1" dirty="0" err="1"/>
              <a:t>that</a:t>
            </a:r>
            <a:r>
              <a:rPr lang="it-IT" sz="1200" b="1" dirty="0"/>
              <a:t> </a:t>
            </a:r>
            <a:r>
              <a:rPr lang="it-IT" sz="1200" b="1" dirty="0" err="1"/>
              <a:t>we</a:t>
            </a:r>
            <a:r>
              <a:rPr lang="it-IT" sz="1200" b="1" dirty="0"/>
              <a:t> </a:t>
            </a:r>
            <a:r>
              <a:rPr lang="it-IT" sz="1200" b="1" dirty="0" err="1"/>
              <a:t>denote</a:t>
            </a:r>
            <a:r>
              <a:rPr lang="it-IT" sz="1200" b="1" dirty="0"/>
              <a:t> X,Z </a:t>
            </a:r>
            <a:r>
              <a:rPr lang="it-IT" sz="1200" dirty="0"/>
              <a:t>(</a:t>
            </a:r>
            <a:r>
              <a:rPr lang="it-IT" sz="1200" dirty="0" err="1"/>
              <a:t>but</a:t>
            </a:r>
            <a:r>
              <a:rPr lang="it-IT" sz="1200" dirty="0"/>
              <a:t> </a:t>
            </a:r>
            <a:r>
              <a:rPr lang="it-IT" sz="1200" dirty="0" err="1"/>
              <a:t>don’t</a:t>
            </a:r>
            <a:r>
              <a:rPr lang="it-IT" sz="1200" dirty="0"/>
              <a:t> </a:t>
            </a:r>
            <a:r>
              <a:rPr lang="it-IT" sz="1200" dirty="0" err="1"/>
              <a:t>need</a:t>
            </a:r>
            <a:r>
              <a:rPr lang="it-IT" sz="1200" dirty="0"/>
              <a:t> to be </a:t>
            </a:r>
            <a:r>
              <a:rPr lang="it-IT" sz="1200" dirty="0" err="1"/>
              <a:t>orthogonal</a:t>
            </a:r>
            <a:r>
              <a:rPr lang="it-IT" sz="1200" dirty="0"/>
              <a:t>), </a:t>
            </a:r>
            <a:r>
              <a:rPr lang="it-IT" sz="1200" dirty="0" err="1"/>
              <a:t>then</a:t>
            </a:r>
            <a:r>
              <a:rPr lang="it-IT" sz="1200" dirty="0"/>
              <a:t> </a:t>
            </a:r>
            <a:r>
              <a:rPr lang="it-IT" sz="1200" dirty="0" err="1"/>
              <a:t>noncontextualtiy</a:t>
            </a:r>
            <a:r>
              <a:rPr lang="it-IT" sz="1200" dirty="0"/>
              <a:t> </a:t>
            </a:r>
            <a:r>
              <a:rPr lang="it-IT" sz="1200" dirty="0" err="1"/>
              <a:t>implies</a:t>
            </a:r>
            <a:r>
              <a:rPr lang="it-IT" sz="1200" dirty="0"/>
              <a:t> the </a:t>
            </a:r>
            <a:r>
              <a:rPr lang="it-IT" sz="1200" dirty="0" err="1"/>
              <a:t>tradeoff</a:t>
            </a:r>
            <a:r>
              <a:rPr lang="it-IT" sz="1200" dirty="0"/>
              <a:t> </a:t>
            </a:r>
            <a:r>
              <a:rPr lang="it-IT" sz="1200" dirty="0" err="1"/>
              <a:t>between</a:t>
            </a:r>
            <a:r>
              <a:rPr lang="it-IT" sz="1200" dirty="0"/>
              <a:t> X and </a:t>
            </a:r>
            <a:r>
              <a:rPr lang="it-IT" sz="1200" dirty="0" err="1"/>
              <a:t>Z</a:t>
            </a:r>
            <a:r>
              <a:rPr lang="it-IT" sz="1200" dirty="0"/>
              <a:t> </a:t>
            </a:r>
            <a:r>
              <a:rPr lang="it-IT" sz="1200" dirty="0" err="1"/>
              <a:t>predictabilities</a:t>
            </a:r>
            <a:r>
              <a:rPr lang="it-IT" sz="1200" dirty="0"/>
              <a:t> to be </a:t>
            </a:r>
            <a:r>
              <a:rPr lang="it-IT" sz="1200" dirty="0" err="1"/>
              <a:t>below</a:t>
            </a:r>
            <a:r>
              <a:rPr lang="it-IT" sz="1200" dirty="0"/>
              <a:t> a linear curve.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Also the opposite direction holds.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noncontextuality imposes a nontrivial constraint on the X and Z predictabilities of a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X and Z could also be non-complementary.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 we have this tradeoff that becomes a noncontextuality inequality.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 doing the proof. </a:t>
            </a:r>
            <a:r>
              <a:rPr lang="en-US" b="0" dirty="0"/>
              <a:t>It’s easily followable in the paper. It just consists of choosing a smart parametrization of the ontic space, implement the A12 orbit realizability conditions, noncontextuality and use some simple algebra.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Noise robust. It can be tested experimentally.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UR it’s a NC inequality. It’s not about a single state as you could pick any in the A12 orbit realizability.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Despite our result shows contextuality of a theory whenever you have one state in your theory satisfying the symmetry and </a:t>
            </a:r>
            <a:r>
              <a:rPr lang="en-US" b="1" dirty="0" err="1"/>
              <a:t>s.t.</a:t>
            </a:r>
            <a:r>
              <a:rPr lang="en-US" b="1" dirty="0"/>
              <a:t> the bound is violated,  our result has </a:t>
            </a:r>
            <a:r>
              <a:rPr lang="en-US" b="1" u="sng" dirty="0"/>
              <a:t>deeper significance </a:t>
            </a:r>
            <a:r>
              <a:rPr lang="en-US" b="1" dirty="0"/>
              <a:t>for theories where all states satisfy the symmetry.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fld id="{33C5B7F1-303F-4B4B-823C-C49003EF8ADF}" type="slidenum">
              <a:rPr lang="en-US" smtClean="0"/>
              <a:t>73</a:t>
            </a:fld>
            <a:endParaRPr lang="en-US"/>
          </a:p>
        </p:txBody>
      </p:sp>
    </p:spTree>
    <p:extLst>
      <p:ext uri="{BB962C8B-B14F-4D97-AF65-F5344CB8AC3E}">
        <p14:creationId xmlns:p14="http://schemas.microsoft.com/office/powerpoint/2010/main" val="4727399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we draw without modules, we really see that the </a:t>
            </a:r>
            <a:r>
              <a:rPr lang="en-US" dirty="0" err="1"/>
              <a:t>noncontextual</a:t>
            </a:r>
            <a:r>
              <a:rPr lang="en-US" dirty="0"/>
              <a:t> bound corresponds to the edges of the stabilizer square in the ZX plane, and which is contained in the Bloch circle. It is also the state space of the closure of </a:t>
            </a:r>
            <a:r>
              <a:rPr lang="en-US" dirty="0" err="1"/>
              <a:t>Spekkens</a:t>
            </a:r>
            <a:r>
              <a:rPr lang="en-US" dirty="0"/>
              <a:t> toy theory.</a:t>
            </a:r>
          </a:p>
        </p:txBody>
      </p:sp>
      <p:sp>
        <p:nvSpPr>
          <p:cNvPr id="4" name="Slide Number Placeholder 3"/>
          <p:cNvSpPr>
            <a:spLocks noGrp="1"/>
          </p:cNvSpPr>
          <p:nvPr>
            <p:ph type="sldNum" sz="quarter" idx="5"/>
          </p:nvPr>
        </p:nvSpPr>
        <p:spPr/>
        <p:txBody>
          <a:bodyPr/>
          <a:lstStyle/>
          <a:p>
            <a:fld id="{33C5B7F1-303F-4B4B-823C-C49003EF8ADF}" type="slidenum">
              <a:rPr lang="en-US" smtClean="0"/>
              <a:t>74</a:t>
            </a:fld>
            <a:endParaRPr lang="en-US"/>
          </a:p>
        </p:txBody>
      </p:sp>
    </p:spTree>
    <p:extLst>
      <p:ext uri="{BB962C8B-B14F-4D97-AF65-F5344CB8AC3E}">
        <p14:creationId xmlns:p14="http://schemas.microsoft.com/office/powerpoint/2010/main" val="129173899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Noise robust. It can be tested experimentally.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UR it’s a NC inequality. It’s not about a single state as you could pick any in the A12 orbit realizability.</a:t>
            </a:r>
          </a:p>
        </p:txBody>
      </p:sp>
      <p:sp>
        <p:nvSpPr>
          <p:cNvPr id="4" name="Slide Number Placeholder 3"/>
          <p:cNvSpPr>
            <a:spLocks noGrp="1"/>
          </p:cNvSpPr>
          <p:nvPr>
            <p:ph type="sldNum" sz="quarter" idx="5"/>
          </p:nvPr>
        </p:nvSpPr>
        <p:spPr/>
        <p:txBody>
          <a:bodyPr/>
          <a:lstStyle/>
          <a:p>
            <a:fld id="{33C5B7F1-303F-4B4B-823C-C49003EF8ADF}" type="slidenum">
              <a:rPr lang="en-US" smtClean="0"/>
              <a:t>75</a:t>
            </a:fld>
            <a:endParaRPr lang="en-US"/>
          </a:p>
        </p:txBody>
      </p:sp>
    </p:spTree>
    <p:extLst>
      <p:ext uri="{BB962C8B-B14F-4D97-AF65-F5344CB8AC3E}">
        <p14:creationId xmlns:p14="http://schemas.microsoft.com/office/powerpoint/2010/main" val="384358692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76</a:t>
            </a:fld>
            <a:endParaRPr lang="en-US"/>
          </a:p>
        </p:txBody>
      </p:sp>
    </p:spTree>
    <p:extLst>
      <p:ext uri="{BB962C8B-B14F-4D97-AF65-F5344CB8AC3E}">
        <p14:creationId xmlns:p14="http://schemas.microsoft.com/office/powerpoint/2010/main" val="101421876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 ones are novel with respect to the table in </a:t>
            </a:r>
            <a:r>
              <a:rPr lang="en-US" dirty="0" err="1"/>
              <a:t>Spekkens</a:t>
            </a:r>
            <a:r>
              <a:rPr lang="en-US" dirty="0"/>
              <a:t>’ paper. </a:t>
            </a:r>
          </a:p>
        </p:txBody>
      </p:sp>
      <p:sp>
        <p:nvSpPr>
          <p:cNvPr id="4" name="Slide Number Placeholder 3"/>
          <p:cNvSpPr>
            <a:spLocks noGrp="1"/>
          </p:cNvSpPr>
          <p:nvPr>
            <p:ph type="sldNum" sz="quarter" idx="5"/>
          </p:nvPr>
        </p:nvSpPr>
        <p:spPr/>
        <p:txBody>
          <a:bodyPr/>
          <a:lstStyle/>
          <a:p>
            <a:fld id="{33C5B7F1-303F-4B4B-823C-C49003EF8ADF}" type="slidenum">
              <a:rPr lang="en-US" smtClean="0"/>
              <a:t>77</a:t>
            </a:fld>
            <a:endParaRPr lang="en-US"/>
          </a:p>
        </p:txBody>
      </p:sp>
    </p:spTree>
    <p:extLst>
      <p:ext uri="{BB962C8B-B14F-4D97-AF65-F5344CB8AC3E}">
        <p14:creationId xmlns:p14="http://schemas.microsoft.com/office/powerpoint/2010/main" val="3689742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78</a:t>
            </a:fld>
            <a:endParaRPr lang="en-US"/>
          </a:p>
        </p:txBody>
      </p:sp>
    </p:spTree>
    <p:extLst>
      <p:ext uri="{BB962C8B-B14F-4D97-AF65-F5344CB8AC3E}">
        <p14:creationId xmlns:p14="http://schemas.microsoft.com/office/powerpoint/2010/main" val="34574660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1" kern="1200" dirty="0" err="1">
                <a:solidFill>
                  <a:schemeClr val="tx1"/>
                </a:solidFill>
                <a:effectLst/>
                <a:latin typeface="+mn-lt"/>
                <a:ea typeface="+mn-ea"/>
                <a:cs typeface="+mn-cs"/>
              </a:rPr>
              <a:t>This</a:t>
            </a:r>
            <a:r>
              <a:rPr lang="it-IT" sz="1200" b="1" kern="1200" dirty="0">
                <a:solidFill>
                  <a:schemeClr val="tx1"/>
                </a:solidFill>
                <a:effectLst/>
                <a:latin typeface="+mn-lt"/>
                <a:ea typeface="+mn-ea"/>
                <a:cs typeface="+mn-cs"/>
              </a:rPr>
              <a:t> figure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not</a:t>
            </a:r>
            <a:r>
              <a:rPr lang="it-IT" sz="1200" b="1" kern="1200" dirty="0">
                <a:solidFill>
                  <a:schemeClr val="tx1"/>
                </a:solidFill>
                <a:effectLst/>
                <a:latin typeface="+mn-lt"/>
                <a:ea typeface="+mn-ea"/>
                <a:cs typeface="+mn-cs"/>
              </a:rPr>
              <a:t> made to be </a:t>
            </a:r>
            <a:r>
              <a:rPr lang="it-IT" sz="1200" b="1" kern="1200" dirty="0" err="1">
                <a:solidFill>
                  <a:schemeClr val="tx1"/>
                </a:solidFill>
                <a:effectLst/>
                <a:latin typeface="+mn-lt"/>
                <a:ea typeface="+mn-ea"/>
                <a:cs typeface="+mn-cs"/>
              </a:rPr>
              <a:t>understood</a:t>
            </a:r>
            <a:r>
              <a:rPr lang="it-IT" sz="1200" kern="1200" dirty="0">
                <a:solidFill>
                  <a:schemeClr val="tx1"/>
                </a:solidFill>
                <a:effectLst/>
                <a:latin typeface="+mn-lt"/>
                <a:ea typeface="+mn-ea"/>
                <a:cs typeface="+mn-cs"/>
              </a:rPr>
              <a:t>, just to show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such</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theory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taken</a:t>
            </a:r>
            <a:r>
              <a:rPr lang="it-IT" sz="1200" kern="1200" dirty="0">
                <a:solidFill>
                  <a:schemeClr val="tx1"/>
                </a:solidFill>
                <a:effectLst/>
                <a:latin typeface="+mn-lt"/>
                <a:ea typeface="+mn-ea"/>
                <a:cs typeface="+mn-cs"/>
              </a:rPr>
              <a:t> from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paper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I </a:t>
            </a:r>
            <a:r>
              <a:rPr lang="it-IT" sz="1200" kern="1200" dirty="0" err="1">
                <a:solidFill>
                  <a:schemeClr val="tx1"/>
                </a:solidFill>
                <a:effectLst/>
                <a:latin typeface="+mn-lt"/>
                <a:ea typeface="+mn-ea"/>
                <a:cs typeface="+mn-cs"/>
              </a:rPr>
              <a:t>presented</a:t>
            </a:r>
            <a:r>
              <a:rPr lang="it-IT" sz="1200" kern="1200" dirty="0">
                <a:solidFill>
                  <a:schemeClr val="tx1"/>
                </a:solidFill>
                <a:effectLst/>
                <a:latin typeface="+mn-lt"/>
                <a:ea typeface="+mn-ea"/>
                <a:cs typeface="+mn-cs"/>
              </a:rPr>
              <a:t> last </a:t>
            </a:r>
            <a:r>
              <a:rPr lang="it-IT" sz="1200" kern="1200" dirty="0" err="1">
                <a:solidFill>
                  <a:schemeClr val="tx1"/>
                </a:solidFill>
                <a:effectLst/>
                <a:latin typeface="+mn-lt"/>
                <a:ea typeface="+mn-ea"/>
                <a:cs typeface="+mn-cs"/>
              </a:rPr>
              <a:t>year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QPL, so </a:t>
            </a:r>
            <a:r>
              <a:rPr lang="it-IT" sz="1200" kern="1200" dirty="0" err="1">
                <a:solidFill>
                  <a:schemeClr val="tx1"/>
                </a:solidFill>
                <a:effectLst/>
                <a:latin typeface="+mn-lt"/>
                <a:ea typeface="+mn-ea"/>
                <a:cs typeface="+mn-cs"/>
              </a:rPr>
              <a:t>if</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made </a:t>
            </a:r>
            <a:r>
              <a:rPr lang="it-IT" sz="1200" kern="1200" dirty="0" err="1">
                <a:solidFill>
                  <a:schemeClr val="tx1"/>
                </a:solidFill>
                <a:effectLst/>
                <a:latin typeface="+mn-lt"/>
                <a:ea typeface="+mn-ea"/>
                <a:cs typeface="+mn-cs"/>
              </a:rPr>
              <a:t>you</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curious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you</a:t>
            </a:r>
            <a:r>
              <a:rPr lang="it-IT" sz="1200" kern="1200" dirty="0">
                <a:solidFill>
                  <a:schemeClr val="tx1"/>
                </a:solidFill>
                <a:effectLst/>
                <a:latin typeface="+mn-lt"/>
                <a:ea typeface="+mn-ea"/>
                <a:cs typeface="+mn-cs"/>
              </a:rPr>
              <a:t> can go and </a:t>
            </a:r>
            <a:r>
              <a:rPr lang="it-IT" sz="1200" kern="1200" dirty="0" err="1">
                <a:solidFill>
                  <a:schemeClr val="tx1"/>
                </a:solidFill>
                <a:effectLst/>
                <a:latin typeface="+mn-lt"/>
                <a:ea typeface="+mn-ea"/>
                <a:cs typeface="+mn-cs"/>
              </a:rPr>
              <a:t>have</a:t>
            </a:r>
            <a:r>
              <a:rPr lang="it-IT" sz="1200" kern="1200" dirty="0">
                <a:solidFill>
                  <a:schemeClr val="tx1"/>
                </a:solidFill>
                <a:effectLst/>
                <a:latin typeface="+mn-lt"/>
                <a:ea typeface="+mn-ea"/>
                <a:cs typeface="+mn-cs"/>
              </a:rPr>
              <a:t> a look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Need</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say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toy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field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theory</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how</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reproduces</a:t>
            </a:r>
            <a:r>
              <a:rPr lang="it-IT" sz="1200" kern="1200" dirty="0">
                <a:solidFill>
                  <a:schemeClr val="tx1"/>
                </a:solidFill>
                <a:effectLst/>
                <a:latin typeface="+mn-lt"/>
                <a:ea typeface="+mn-ea"/>
                <a:cs typeface="+mn-cs"/>
              </a:rPr>
              <a:t> the TRAP </a:t>
            </a:r>
            <a:r>
              <a:rPr lang="it-IT" sz="1200" kern="1200" dirty="0" err="1">
                <a:solidFill>
                  <a:schemeClr val="tx1"/>
                </a:solidFill>
                <a:effectLst/>
                <a:latin typeface="+mn-lt"/>
                <a:ea typeface="+mn-ea"/>
                <a:cs typeface="+mn-cs"/>
              </a:rPr>
              <a:t>phenomenology</a:t>
            </a:r>
            <a:r>
              <a:rPr lang="it-IT" sz="1200" kern="1200" dirty="0">
                <a:solidFill>
                  <a:schemeClr val="tx1"/>
                </a:solidFill>
                <a:effectLst/>
                <a:latin typeface="+mn-lt"/>
                <a:ea typeface="+mn-ea"/>
                <a:cs typeface="+mn-cs"/>
              </a:rPr>
              <a:t>.</a:t>
            </a:r>
          </a:p>
          <a:p>
            <a:r>
              <a:rPr lang="it-IT" sz="1200" b="1" kern="1200" dirty="0" err="1">
                <a:solidFill>
                  <a:schemeClr val="tx1"/>
                </a:solidFill>
                <a:effectLst/>
                <a:latin typeface="+mn-lt"/>
                <a:ea typeface="+mn-ea"/>
                <a:cs typeface="+mn-cs"/>
              </a:rPr>
              <a:t>Wave-like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behaviour</a:t>
            </a:r>
            <a:r>
              <a:rPr lang="it-IT" sz="1200" b="1" kern="1200" dirty="0">
                <a:solidFill>
                  <a:schemeClr val="tx1"/>
                </a:solidFill>
                <a:effectLst/>
                <a:latin typeface="+mn-lt"/>
                <a:ea typeface="+mn-ea"/>
                <a:cs typeface="+mn-cs"/>
              </a:rPr>
              <a:t> on top and </a:t>
            </a:r>
            <a:r>
              <a:rPr lang="it-IT" sz="1200" b="1" kern="1200" dirty="0" err="1">
                <a:solidFill>
                  <a:schemeClr val="tx1"/>
                </a:solidFill>
                <a:effectLst/>
                <a:latin typeface="+mn-lt"/>
                <a:ea typeface="+mn-ea"/>
                <a:cs typeface="+mn-cs"/>
              </a:rPr>
              <a:t>particle-like</a:t>
            </a:r>
            <a:r>
              <a:rPr lang="it-IT" sz="1200" b="1" kern="1200" dirty="0">
                <a:solidFill>
                  <a:schemeClr val="tx1"/>
                </a:solidFill>
                <a:effectLst/>
                <a:latin typeface="+mn-lt"/>
                <a:ea typeface="+mn-ea"/>
                <a:cs typeface="+mn-cs"/>
              </a:rPr>
              <a:t> on the bottom.</a:t>
            </a:r>
          </a:p>
          <a:p>
            <a:endParaRPr lang="it-IT"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The </a:t>
            </a:r>
            <a:r>
              <a:rPr lang="it-IT" sz="1200" b="1" kern="1200" dirty="0" err="1">
                <a:solidFill>
                  <a:schemeClr val="tx1"/>
                </a:solidFill>
                <a:effectLst/>
                <a:latin typeface="+mn-lt"/>
                <a:ea typeface="+mn-ea"/>
                <a:cs typeface="+mn-cs"/>
              </a:rPr>
              <a:t>toy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field</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theory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a </a:t>
            </a:r>
            <a:r>
              <a:rPr lang="it-IT" sz="1200" b="1" kern="1200" dirty="0" err="1">
                <a:solidFill>
                  <a:schemeClr val="tx1"/>
                </a:solidFill>
                <a:effectLst/>
                <a:latin typeface="+mn-lt"/>
                <a:ea typeface="+mn-ea"/>
                <a:cs typeface="+mn-cs"/>
              </a:rPr>
              <a:t>classical</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statistical</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theory</a:t>
            </a:r>
            <a:r>
              <a:rPr lang="it-IT" sz="1200" b="1" kern="1200" dirty="0">
                <a:solidFill>
                  <a:schemeClr val="tx1"/>
                </a:solidFill>
                <a:effectLst/>
                <a:latin typeface="+mn-lt"/>
                <a:ea typeface="+mn-ea"/>
                <a:cs typeface="+mn-cs"/>
              </a:rPr>
              <a:t> over discrete </a:t>
            </a:r>
            <a:r>
              <a:rPr lang="it-IT" sz="1200" b="1" kern="1200" dirty="0" err="1">
                <a:solidFill>
                  <a:schemeClr val="tx1"/>
                </a:solidFill>
                <a:effectLst/>
                <a:latin typeface="+mn-lt"/>
                <a:ea typeface="+mn-ea"/>
                <a:cs typeface="+mn-cs"/>
              </a:rPr>
              <a:t>fields</a:t>
            </a:r>
            <a:r>
              <a:rPr lang="it-IT" sz="1200" b="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field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modes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witht</a:t>
            </a:r>
            <a:r>
              <a:rPr lang="it-IT" sz="1200" kern="1200" dirty="0">
                <a:solidFill>
                  <a:schemeClr val="tx1"/>
                </a:solidFill>
                <a:effectLst/>
                <a:latin typeface="+mn-lt"/>
                <a:ea typeface="+mn-ea"/>
                <a:cs typeface="+mn-cs"/>
              </a:rPr>
              <a:t> he </a:t>
            </a:r>
            <a:r>
              <a:rPr lang="it-IT" sz="1200" kern="1200" dirty="0" err="1">
                <a:solidFill>
                  <a:schemeClr val="tx1"/>
                </a:solidFill>
                <a:effectLst/>
                <a:latin typeface="+mn-lt"/>
                <a:ea typeface="+mn-ea"/>
                <a:cs typeface="+mn-cs"/>
              </a:rPr>
              <a:t>left</a:t>
            </a:r>
            <a:r>
              <a:rPr lang="it-IT" sz="1200" kern="1200" dirty="0">
                <a:solidFill>
                  <a:schemeClr val="tx1"/>
                </a:solidFill>
                <a:effectLst/>
                <a:latin typeface="+mn-lt"/>
                <a:ea typeface="+mn-ea"/>
                <a:cs typeface="+mn-cs"/>
              </a:rPr>
              <a:t> and right </a:t>
            </a:r>
            <a:r>
              <a:rPr lang="it-IT" sz="1200" kern="1200" dirty="0" err="1">
                <a:solidFill>
                  <a:schemeClr val="tx1"/>
                </a:solidFill>
                <a:effectLst/>
                <a:latin typeface="+mn-lt"/>
                <a:ea typeface="+mn-ea"/>
                <a:cs typeface="+mn-cs"/>
              </a:rPr>
              <a:t>paths</a:t>
            </a:r>
            <a:r>
              <a:rPr lang="it-IT" sz="1200"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with an </a:t>
            </a:r>
            <a:r>
              <a:rPr lang="it-IT" sz="1200" b="1" kern="1200" dirty="0" err="1">
                <a:solidFill>
                  <a:schemeClr val="tx1"/>
                </a:solidFill>
                <a:effectLst/>
                <a:latin typeface="+mn-lt"/>
                <a:ea typeface="+mn-ea"/>
                <a:cs typeface="+mn-cs"/>
              </a:rPr>
              <a:t>epistemic</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restriction</a:t>
            </a:r>
            <a:r>
              <a:rPr lang="it-IT" sz="1200" kern="1200" dirty="0">
                <a:solidFill>
                  <a:schemeClr val="tx1"/>
                </a:solidFill>
                <a:effectLst/>
                <a:latin typeface="+mn-lt"/>
                <a:ea typeface="+mn-ea"/>
                <a:cs typeface="+mn-cs"/>
              </a:rPr>
              <a:t>, i.e. a </a:t>
            </a:r>
            <a:r>
              <a:rPr lang="it-IT" sz="1200" kern="1200" dirty="0" err="1">
                <a:solidFill>
                  <a:schemeClr val="tx1"/>
                </a:solidFill>
                <a:effectLst/>
                <a:latin typeface="+mn-lt"/>
                <a:ea typeface="+mn-ea"/>
                <a:cs typeface="+mn-cs"/>
              </a:rPr>
              <a:t>restriction</a:t>
            </a:r>
            <a:r>
              <a:rPr lang="it-IT" sz="1200" kern="1200" dirty="0">
                <a:solidFill>
                  <a:schemeClr val="tx1"/>
                </a:solidFill>
                <a:effectLst/>
                <a:latin typeface="+mn-lt"/>
                <a:ea typeface="+mn-ea"/>
                <a:cs typeface="+mn-cs"/>
              </a:rPr>
              <a:t> on </a:t>
            </a:r>
            <a:r>
              <a:rPr lang="it-IT" sz="1200" kern="1200" dirty="0" err="1">
                <a:solidFill>
                  <a:schemeClr val="tx1"/>
                </a:solidFill>
                <a:effectLst/>
                <a:latin typeface="+mn-lt"/>
                <a:ea typeface="+mn-ea"/>
                <a:cs typeface="+mn-cs"/>
              </a:rPr>
              <a:t>what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probability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distributions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allowed</a:t>
            </a:r>
            <a:r>
              <a:rPr lang="it-IT" sz="1200" kern="1200" dirty="0">
                <a:solidFill>
                  <a:schemeClr val="tx1"/>
                </a:solidFill>
                <a:effectLst/>
                <a:latin typeface="+mn-lt"/>
                <a:ea typeface="+mn-ea"/>
                <a:cs typeface="+mn-cs"/>
              </a:rPr>
              <a:t>. </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I’ll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say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later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Crucially</a:t>
            </a:r>
            <a:r>
              <a:rPr lang="it-IT" sz="1200" kern="1200" dirty="0">
                <a:solidFill>
                  <a:schemeClr val="tx1"/>
                </a:solidFill>
                <a:effectLst/>
                <a:latin typeface="+mn-lt"/>
                <a:ea typeface="+mn-ea"/>
                <a:cs typeface="+mn-cs"/>
              </a:rPr>
              <a:t> for </a:t>
            </a:r>
            <a:r>
              <a:rPr lang="it-IT" sz="1200" kern="1200" dirty="0" err="1">
                <a:solidFill>
                  <a:schemeClr val="tx1"/>
                </a:solidFill>
                <a:effectLst/>
                <a:latin typeface="+mn-lt"/>
                <a:ea typeface="+mn-ea"/>
                <a:cs typeface="+mn-cs"/>
              </a:rPr>
              <a:t>reproducing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to use an </a:t>
            </a:r>
            <a:r>
              <a:rPr lang="it-IT" sz="1200" kern="1200" dirty="0" err="1">
                <a:solidFill>
                  <a:schemeClr val="tx1"/>
                </a:solidFill>
                <a:effectLst/>
                <a:latin typeface="+mn-lt"/>
                <a:ea typeface="+mn-ea"/>
                <a:cs typeface="+mn-cs"/>
              </a:rPr>
              <a:t>ontology</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fields</a:t>
            </a:r>
            <a:r>
              <a:rPr lang="it-IT" sz="1200" kern="1200" dirty="0">
                <a:solidFill>
                  <a:schemeClr val="tx1"/>
                </a:solidFill>
                <a:effectLst/>
                <a:latin typeface="+mn-lt"/>
                <a:ea typeface="+mn-ea"/>
                <a:cs typeface="+mn-cs"/>
              </a:rPr>
              <a:t> and the </a:t>
            </a:r>
            <a:r>
              <a:rPr lang="it-IT" sz="1200" kern="1200" dirty="0" err="1">
                <a:solidFill>
                  <a:schemeClr val="tx1"/>
                </a:solidFill>
                <a:effectLst/>
                <a:latin typeface="+mn-lt"/>
                <a:ea typeface="+mn-ea"/>
                <a:cs typeface="+mn-cs"/>
              </a:rPr>
              <a:t>fact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analogue</a:t>
            </a:r>
            <a:r>
              <a:rPr lang="it-IT" sz="1200" kern="1200" dirty="0">
                <a:solidFill>
                  <a:schemeClr val="tx1"/>
                </a:solidFill>
                <a:effectLst/>
                <a:latin typeface="+mn-lt"/>
                <a:ea typeface="+mn-ea"/>
                <a:cs typeface="+mn-cs"/>
              </a:rPr>
              <a:t> of the quantum state, in </a:t>
            </a:r>
            <a:r>
              <a:rPr lang="it-IT" sz="1200" kern="1200" dirty="0" err="1">
                <a:solidFill>
                  <a:schemeClr val="tx1"/>
                </a:solidFill>
                <a:effectLst/>
                <a:latin typeface="+mn-lt"/>
                <a:ea typeface="+mn-ea"/>
                <a:cs typeface="+mn-cs"/>
              </a:rPr>
              <a:t>particular</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vacuum</a:t>
            </a:r>
            <a:r>
              <a:rPr lang="it-IT" sz="1200" kern="1200" dirty="0">
                <a:solidFill>
                  <a:schemeClr val="tx1"/>
                </a:solidFill>
                <a:effectLst/>
                <a:latin typeface="+mn-lt"/>
                <a:ea typeface="+mn-ea"/>
                <a:cs typeface="+mn-cs"/>
              </a:rPr>
              <a:t> state,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 state of </a:t>
            </a:r>
            <a:r>
              <a:rPr lang="it-IT" sz="1200" kern="1200" dirty="0" err="1">
                <a:solidFill>
                  <a:schemeClr val="tx1"/>
                </a:solidFill>
                <a:effectLst/>
                <a:latin typeface="+mn-lt"/>
                <a:ea typeface="+mn-ea"/>
                <a:cs typeface="+mn-cs"/>
              </a:rPr>
              <a:t>knowledge</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particular</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vacuum</a:t>
            </a:r>
            <a:r>
              <a:rPr lang="it-IT" sz="1200" kern="1200" dirty="0">
                <a:solidFill>
                  <a:schemeClr val="tx1"/>
                </a:solidFill>
                <a:effectLst/>
                <a:latin typeface="+mn-lt"/>
                <a:ea typeface="+mn-ea"/>
                <a:cs typeface="+mn-cs"/>
              </a:rPr>
              <a:t> state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valid</a:t>
            </a:r>
            <a:r>
              <a:rPr lang="it-IT" sz="1200" kern="1200" dirty="0">
                <a:solidFill>
                  <a:schemeClr val="tx1"/>
                </a:solidFill>
                <a:effectLst/>
                <a:latin typeface="+mn-lt"/>
                <a:ea typeface="+mn-ea"/>
                <a:cs typeface="+mn-cs"/>
              </a:rPr>
              <a:t> state of </a:t>
            </a:r>
            <a:r>
              <a:rPr lang="it-IT" sz="1200" kern="1200" dirty="0" err="1">
                <a:solidFill>
                  <a:schemeClr val="tx1"/>
                </a:solidFill>
                <a:effectLst/>
                <a:latin typeface="+mn-lt"/>
                <a:ea typeface="+mn-ea"/>
                <a:cs typeface="+mn-cs"/>
              </a:rPr>
              <a:t>knowledge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any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other</a:t>
            </a:r>
            <a:r>
              <a:rPr lang="it-IT" sz="1200" kern="1200" dirty="0">
                <a:solidFill>
                  <a:schemeClr val="tx1"/>
                </a:solidFill>
                <a:effectLst/>
                <a:latin typeface="+mn-lt"/>
                <a:ea typeface="+mn-ea"/>
                <a:cs typeface="+mn-cs"/>
              </a:rPr>
              <a:t>, and so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can </a:t>
            </a:r>
            <a:r>
              <a:rPr lang="it-IT" sz="1200" kern="1200" dirty="0" err="1">
                <a:solidFill>
                  <a:schemeClr val="tx1"/>
                </a:solidFill>
                <a:effectLst/>
                <a:latin typeface="+mn-lt"/>
                <a:ea typeface="+mn-ea"/>
                <a:cs typeface="+mn-cs"/>
              </a:rPr>
              <a:t>carry</a:t>
            </a:r>
            <a:r>
              <a:rPr lang="it-IT" sz="1200" kern="1200" dirty="0">
                <a:solidFill>
                  <a:schemeClr val="tx1"/>
                </a:solidFill>
                <a:effectLst/>
                <a:latin typeface="+mn-lt"/>
                <a:ea typeface="+mn-ea"/>
                <a:cs typeface="+mn-cs"/>
              </a:rPr>
              <a:t> information, in </a:t>
            </a:r>
            <a:r>
              <a:rPr lang="it-IT" sz="1200" kern="1200" dirty="0" err="1">
                <a:solidFill>
                  <a:schemeClr val="tx1"/>
                </a:solidFill>
                <a:effectLst/>
                <a:latin typeface="+mn-lt"/>
                <a:ea typeface="+mn-ea"/>
                <a:cs typeface="+mn-cs"/>
              </a:rPr>
              <a:t>particualar</a:t>
            </a:r>
            <a:r>
              <a:rPr lang="it-IT" sz="1200" kern="1200" dirty="0">
                <a:solidFill>
                  <a:schemeClr val="tx1"/>
                </a:solidFill>
                <a:effectLst/>
                <a:latin typeface="+mn-lt"/>
                <a:ea typeface="+mn-ea"/>
                <a:cs typeface="+mn-cs"/>
              </a:rPr>
              <a:t> the information of the </a:t>
            </a:r>
            <a:r>
              <a:rPr lang="it-IT" sz="1200" kern="1200" dirty="0" err="1">
                <a:solidFill>
                  <a:schemeClr val="tx1"/>
                </a:solidFill>
                <a:effectLst/>
                <a:latin typeface="+mn-lt"/>
                <a:ea typeface="+mn-ea"/>
                <a:cs typeface="+mn-cs"/>
              </a:rPr>
              <a:t>local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phase</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(The first can be </a:t>
            </a:r>
            <a:r>
              <a:rPr lang="it-IT" sz="1200" kern="1200" dirty="0" err="1">
                <a:solidFill>
                  <a:schemeClr val="tx1"/>
                </a:solidFill>
                <a:effectLst/>
                <a:latin typeface="+mn-lt"/>
                <a:ea typeface="+mn-ea"/>
                <a:cs typeface="+mn-cs"/>
              </a:rPr>
              <a:t>achieved</a:t>
            </a:r>
            <a:r>
              <a:rPr lang="it-IT" sz="1200" kern="1200" dirty="0">
                <a:solidFill>
                  <a:schemeClr val="tx1"/>
                </a:solidFill>
                <a:effectLst/>
                <a:latin typeface="+mn-lt"/>
                <a:ea typeface="+mn-ea"/>
                <a:cs typeface="+mn-cs"/>
              </a:rPr>
              <a:t> by the </a:t>
            </a:r>
            <a:r>
              <a:rPr lang="it-IT" sz="1200" kern="1200" dirty="0" err="1">
                <a:solidFill>
                  <a:schemeClr val="tx1"/>
                </a:solidFill>
                <a:effectLst/>
                <a:latin typeface="+mn-lt"/>
                <a:ea typeface="+mn-ea"/>
                <a:cs typeface="+mn-cs"/>
              </a:rPr>
              <a:t>preparation</a:t>
            </a:r>
            <a:r>
              <a:rPr lang="it-IT" sz="1200" kern="1200" dirty="0">
                <a:solidFill>
                  <a:schemeClr val="tx1"/>
                </a:solidFill>
                <a:effectLst/>
                <a:latin typeface="+mn-lt"/>
                <a:ea typeface="+mn-ea"/>
                <a:cs typeface="+mn-cs"/>
              </a:rPr>
              <a:t> procedure </a:t>
            </a:r>
            <a:r>
              <a:rPr lang="it-IT" sz="1200" kern="1200" dirty="0" err="1">
                <a:solidFill>
                  <a:schemeClr val="tx1"/>
                </a:solidFill>
                <a:effectLst/>
                <a:latin typeface="+mn-lt"/>
                <a:ea typeface="+mn-ea"/>
                <a:cs typeface="+mn-cs"/>
              </a:rPr>
              <a:t>where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reflectivity</a:t>
            </a:r>
            <a:r>
              <a:rPr lang="it-IT" sz="1200" kern="1200" dirty="0">
                <a:solidFill>
                  <a:schemeClr val="tx1"/>
                </a:solidFill>
                <a:effectLst/>
                <a:latin typeface="+mn-lt"/>
                <a:ea typeface="+mn-ea"/>
                <a:cs typeface="+mn-cs"/>
              </a:rPr>
              <a:t> 1/2 (a 50-50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and the relative </a:t>
            </a:r>
            <a:r>
              <a:rPr lang="it-IT" sz="1200" kern="1200" dirty="0" err="1">
                <a:solidFill>
                  <a:schemeClr val="tx1"/>
                </a:solidFill>
                <a:effectLst/>
                <a:latin typeface="+mn-lt"/>
                <a:ea typeface="+mn-ea"/>
                <a:cs typeface="+mn-cs"/>
              </a:rPr>
              <a:t>phase-shift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paths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0 or </a:t>
            </a:r>
            <a:r>
              <a:rPr lang="it-IT" sz="1200" kern="1200" dirty="0" err="1">
                <a:solidFill>
                  <a:schemeClr val="tx1"/>
                </a:solidFill>
                <a:effectLst/>
                <a:latin typeface="+mn-lt"/>
                <a:ea typeface="+mn-ea"/>
                <a:cs typeface="+mn-cs"/>
              </a:rPr>
              <a:t>pi</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because</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case the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perfectly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predictable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while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completely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unpredictable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second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point</a:t>
            </a:r>
            <a:r>
              <a:rPr lang="it-IT" sz="1200" kern="1200" dirty="0">
                <a:solidFill>
                  <a:schemeClr val="tx1"/>
                </a:solidFill>
                <a:effectLst/>
                <a:latin typeface="+mn-lt"/>
                <a:ea typeface="+mn-ea"/>
                <a:cs typeface="+mn-cs"/>
              </a:rPr>
              <a:t> can be </a:t>
            </a:r>
            <a:r>
              <a:rPr lang="it-IT" sz="1200" kern="1200" dirty="0" err="1">
                <a:solidFill>
                  <a:schemeClr val="tx1"/>
                </a:solidFill>
                <a:effectLst/>
                <a:latin typeface="+mn-lt"/>
                <a:ea typeface="+mn-ea"/>
                <a:cs typeface="+mn-cs"/>
              </a:rPr>
              <a:t>achieved</a:t>
            </a:r>
            <a:r>
              <a:rPr lang="it-IT" sz="1200" kern="1200" dirty="0">
                <a:solidFill>
                  <a:schemeClr val="tx1"/>
                </a:solidFill>
                <a:effectLst/>
                <a:latin typeface="+mn-lt"/>
                <a:ea typeface="+mn-ea"/>
                <a:cs typeface="+mn-cs"/>
              </a:rPr>
              <a:t> by the </a:t>
            </a:r>
            <a:r>
              <a:rPr lang="it-IT" sz="1200" kern="1200" dirty="0" err="1">
                <a:solidFill>
                  <a:schemeClr val="tx1"/>
                </a:solidFill>
                <a:effectLst/>
                <a:latin typeface="+mn-lt"/>
                <a:ea typeface="+mn-ea"/>
                <a:cs typeface="+mn-cs"/>
              </a:rPr>
              <a:t>preparation</a:t>
            </a:r>
            <a:r>
              <a:rPr lang="it-IT" sz="1200" kern="1200" dirty="0">
                <a:solidFill>
                  <a:schemeClr val="tx1"/>
                </a:solidFill>
                <a:effectLst/>
                <a:latin typeface="+mn-lt"/>
                <a:ea typeface="+mn-ea"/>
                <a:cs typeface="+mn-cs"/>
              </a:rPr>
              <a:t> procedure </a:t>
            </a:r>
            <a:r>
              <a:rPr lang="it-IT" sz="1200" kern="1200" dirty="0" err="1">
                <a:solidFill>
                  <a:schemeClr val="tx1"/>
                </a:solidFill>
                <a:effectLst/>
                <a:latin typeface="+mn-lt"/>
                <a:ea typeface="+mn-ea"/>
                <a:cs typeface="+mn-cs"/>
              </a:rPr>
              <a:t>where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reflectivity</a:t>
            </a:r>
            <a:r>
              <a:rPr lang="it-IT" sz="1200" kern="1200" dirty="0">
                <a:solidFill>
                  <a:schemeClr val="tx1"/>
                </a:solidFill>
                <a:effectLst/>
                <a:latin typeface="+mn-lt"/>
                <a:ea typeface="+mn-ea"/>
                <a:cs typeface="+mn-cs"/>
              </a:rPr>
              <a:t> 0 (i.e., no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reflectivity</a:t>
            </a:r>
            <a:r>
              <a:rPr lang="it-IT" sz="1200" kern="1200" dirty="0">
                <a:solidFill>
                  <a:schemeClr val="tx1"/>
                </a:solidFill>
                <a:effectLst/>
                <a:latin typeface="+mn-lt"/>
                <a:ea typeface="+mn-ea"/>
                <a:cs typeface="+mn-cs"/>
              </a:rPr>
              <a:t> 1 (a </a:t>
            </a:r>
            <a:r>
              <a:rPr lang="it-IT" sz="1200" kern="1200" dirty="0" err="1">
                <a:solidFill>
                  <a:schemeClr val="tx1"/>
                </a:solidFill>
                <a:effectLst/>
                <a:latin typeface="+mn-lt"/>
                <a:ea typeface="+mn-ea"/>
                <a:cs typeface="+mn-cs"/>
              </a:rPr>
              <a:t>perfect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mirror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because</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case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perfectly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predictable</a:t>
            </a:r>
            <a:r>
              <a:rPr lang="it-IT" sz="1200" kern="1200" dirty="0">
                <a:solidFill>
                  <a:schemeClr val="tx1"/>
                </a:solidFill>
                <a:effectLst/>
                <a:latin typeface="+mn-lt"/>
                <a:ea typeface="+mn-ea"/>
                <a:cs typeface="+mn-cs"/>
              </a:rPr>
              <a:t> and the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completely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unpredictable</a:t>
            </a:r>
            <a:r>
              <a:rPr lang="it-IT" sz="1200" kern="1200" dirty="0">
                <a:solidFill>
                  <a:schemeClr val="tx1"/>
                </a:solidFill>
                <a:effectLst/>
                <a:latin typeface="+mn-lt"/>
                <a:ea typeface="+mn-ea"/>
                <a:cs typeface="+mn-cs"/>
              </a:rPr>
              <a:t>.</a:t>
            </a:r>
          </a:p>
          <a:p>
            <a:r>
              <a:rPr lang="it-IT" sz="1200" kern="1200" dirty="0">
                <a:solidFill>
                  <a:schemeClr val="tx1"/>
                </a:solidFill>
                <a:effectLst/>
                <a:latin typeface="+mn-lt"/>
                <a:ea typeface="+mn-ea"/>
                <a:cs typeface="+mn-cs"/>
              </a:rPr>
              <a:t>The </a:t>
            </a:r>
            <a:r>
              <a:rPr lang="it-IT" sz="1200" kern="1200" dirty="0" err="1">
                <a:solidFill>
                  <a:schemeClr val="tx1"/>
                </a:solidFill>
                <a:effectLst/>
                <a:latin typeface="+mn-lt"/>
                <a:ea typeface="+mn-ea"/>
                <a:cs typeface="+mn-cs"/>
              </a:rPr>
              <a:t>wave-particle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duality</a:t>
            </a:r>
            <a:r>
              <a:rPr lang="it-IT" sz="1200" kern="1200" dirty="0">
                <a:solidFill>
                  <a:schemeClr val="tx1"/>
                </a:solidFill>
                <a:effectLst/>
                <a:latin typeface="+mn-lt"/>
                <a:ea typeface="+mn-ea"/>
                <a:cs typeface="+mn-cs"/>
              </a:rPr>
              <a:t> relation </a:t>
            </a:r>
            <a:r>
              <a:rPr lang="it-IT" sz="1200" kern="1200" dirty="0" err="1">
                <a:solidFill>
                  <a:schemeClr val="tx1"/>
                </a:solidFill>
                <a:effectLst/>
                <a:latin typeface="+mn-lt"/>
                <a:ea typeface="+mn-ea"/>
                <a:cs typeface="+mn-cs"/>
              </a:rPr>
              <a:t>describes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tradeoff</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predictabilities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extreme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cases</a:t>
            </a:r>
            <a:r>
              <a:rPr lang="it-IT"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79</a:t>
            </a:fld>
            <a:endParaRPr lang="en-US"/>
          </a:p>
        </p:txBody>
      </p:sp>
    </p:spTree>
    <p:extLst>
      <p:ext uri="{BB962C8B-B14F-4D97-AF65-F5344CB8AC3E}">
        <p14:creationId xmlns:p14="http://schemas.microsoft.com/office/powerpoint/2010/main" val="16752967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b="1" kern="1200" dirty="0" err="1">
                <a:solidFill>
                  <a:schemeClr val="tx1"/>
                </a:solidFill>
                <a:effectLst/>
                <a:latin typeface="+mn-lt"/>
                <a:ea typeface="+mn-ea"/>
                <a:cs typeface="+mn-cs"/>
              </a:rPr>
              <a:t>This</a:t>
            </a:r>
            <a:r>
              <a:rPr lang="it-IT" sz="1200" b="1" kern="1200" dirty="0">
                <a:solidFill>
                  <a:schemeClr val="tx1"/>
                </a:solidFill>
                <a:effectLst/>
                <a:latin typeface="+mn-lt"/>
                <a:ea typeface="+mn-ea"/>
                <a:cs typeface="+mn-cs"/>
              </a:rPr>
              <a:t> figure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not</a:t>
            </a:r>
            <a:r>
              <a:rPr lang="it-IT" sz="1200" b="1" kern="1200" dirty="0">
                <a:solidFill>
                  <a:schemeClr val="tx1"/>
                </a:solidFill>
                <a:effectLst/>
                <a:latin typeface="+mn-lt"/>
                <a:ea typeface="+mn-ea"/>
                <a:cs typeface="+mn-cs"/>
              </a:rPr>
              <a:t> made to be </a:t>
            </a:r>
            <a:r>
              <a:rPr lang="it-IT" sz="1200" b="1" kern="1200" dirty="0" err="1">
                <a:solidFill>
                  <a:schemeClr val="tx1"/>
                </a:solidFill>
                <a:effectLst/>
                <a:latin typeface="+mn-lt"/>
                <a:ea typeface="+mn-ea"/>
                <a:cs typeface="+mn-cs"/>
              </a:rPr>
              <a:t>understood</a:t>
            </a:r>
            <a:r>
              <a:rPr lang="it-IT" sz="1200" kern="1200" dirty="0">
                <a:solidFill>
                  <a:schemeClr val="tx1"/>
                </a:solidFill>
                <a:effectLst/>
                <a:latin typeface="+mn-lt"/>
                <a:ea typeface="+mn-ea"/>
                <a:cs typeface="+mn-cs"/>
              </a:rPr>
              <a:t>, just to show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there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such</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theory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taken</a:t>
            </a:r>
            <a:r>
              <a:rPr lang="it-IT" sz="1200" kern="1200" dirty="0">
                <a:solidFill>
                  <a:schemeClr val="tx1"/>
                </a:solidFill>
                <a:effectLst/>
                <a:latin typeface="+mn-lt"/>
                <a:ea typeface="+mn-ea"/>
                <a:cs typeface="+mn-cs"/>
              </a:rPr>
              <a:t> from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paper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I </a:t>
            </a:r>
            <a:r>
              <a:rPr lang="it-IT" sz="1200" kern="1200" dirty="0" err="1">
                <a:solidFill>
                  <a:schemeClr val="tx1"/>
                </a:solidFill>
                <a:effectLst/>
                <a:latin typeface="+mn-lt"/>
                <a:ea typeface="+mn-ea"/>
                <a:cs typeface="+mn-cs"/>
              </a:rPr>
              <a:t>presented</a:t>
            </a:r>
            <a:r>
              <a:rPr lang="it-IT" sz="1200" kern="1200" dirty="0">
                <a:solidFill>
                  <a:schemeClr val="tx1"/>
                </a:solidFill>
                <a:effectLst/>
                <a:latin typeface="+mn-lt"/>
                <a:ea typeface="+mn-ea"/>
                <a:cs typeface="+mn-cs"/>
              </a:rPr>
              <a:t> last </a:t>
            </a:r>
            <a:r>
              <a:rPr lang="it-IT" sz="1200" kern="1200" dirty="0" err="1">
                <a:solidFill>
                  <a:schemeClr val="tx1"/>
                </a:solidFill>
                <a:effectLst/>
                <a:latin typeface="+mn-lt"/>
                <a:ea typeface="+mn-ea"/>
                <a:cs typeface="+mn-cs"/>
              </a:rPr>
              <a:t>year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QPL, so </a:t>
            </a:r>
            <a:r>
              <a:rPr lang="it-IT" sz="1200" kern="1200" dirty="0" err="1">
                <a:solidFill>
                  <a:schemeClr val="tx1"/>
                </a:solidFill>
                <a:effectLst/>
                <a:latin typeface="+mn-lt"/>
                <a:ea typeface="+mn-ea"/>
                <a:cs typeface="+mn-cs"/>
              </a:rPr>
              <a:t>if</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made </a:t>
            </a:r>
            <a:r>
              <a:rPr lang="it-IT" sz="1200" kern="1200" dirty="0" err="1">
                <a:solidFill>
                  <a:schemeClr val="tx1"/>
                </a:solidFill>
                <a:effectLst/>
                <a:latin typeface="+mn-lt"/>
                <a:ea typeface="+mn-ea"/>
                <a:cs typeface="+mn-cs"/>
              </a:rPr>
              <a:t>you</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curious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you</a:t>
            </a:r>
            <a:r>
              <a:rPr lang="it-IT" sz="1200" kern="1200" dirty="0">
                <a:solidFill>
                  <a:schemeClr val="tx1"/>
                </a:solidFill>
                <a:effectLst/>
                <a:latin typeface="+mn-lt"/>
                <a:ea typeface="+mn-ea"/>
                <a:cs typeface="+mn-cs"/>
              </a:rPr>
              <a:t> can go and </a:t>
            </a:r>
            <a:r>
              <a:rPr lang="it-IT" sz="1200" kern="1200" dirty="0" err="1">
                <a:solidFill>
                  <a:schemeClr val="tx1"/>
                </a:solidFill>
                <a:effectLst/>
                <a:latin typeface="+mn-lt"/>
                <a:ea typeface="+mn-ea"/>
                <a:cs typeface="+mn-cs"/>
              </a:rPr>
              <a:t>have</a:t>
            </a:r>
            <a:r>
              <a:rPr lang="it-IT" sz="1200" kern="1200" dirty="0">
                <a:solidFill>
                  <a:schemeClr val="tx1"/>
                </a:solidFill>
                <a:effectLst/>
                <a:latin typeface="+mn-lt"/>
                <a:ea typeface="+mn-ea"/>
                <a:cs typeface="+mn-cs"/>
              </a:rPr>
              <a:t> a look </a:t>
            </a:r>
            <a:r>
              <a:rPr lang="it-IT" sz="1200" kern="1200" dirty="0" err="1">
                <a:solidFill>
                  <a:schemeClr val="tx1"/>
                </a:solidFill>
                <a:effectLst/>
                <a:latin typeface="+mn-lt"/>
                <a:ea typeface="+mn-ea"/>
                <a:cs typeface="+mn-cs"/>
              </a:rPr>
              <a:t>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r>
              <a:rPr lang="it-IT" sz="1200" kern="1200" dirty="0" err="1">
                <a:solidFill>
                  <a:schemeClr val="tx1"/>
                </a:solidFill>
                <a:effectLst/>
                <a:latin typeface="+mn-lt"/>
                <a:ea typeface="+mn-ea"/>
                <a:cs typeface="+mn-cs"/>
              </a:rPr>
              <a:t>Need</a:t>
            </a:r>
            <a:r>
              <a:rPr lang="it-IT" sz="1200" kern="1200" dirty="0">
                <a:solidFill>
                  <a:schemeClr val="tx1"/>
                </a:solidFill>
                <a:effectLst/>
                <a:latin typeface="+mn-lt"/>
                <a:ea typeface="+mn-ea"/>
                <a:cs typeface="+mn-cs"/>
              </a:rPr>
              <a:t> to </a:t>
            </a:r>
            <a:r>
              <a:rPr lang="it-IT" sz="1200" kern="1200" dirty="0" err="1">
                <a:solidFill>
                  <a:schemeClr val="tx1"/>
                </a:solidFill>
                <a:effectLst/>
                <a:latin typeface="+mn-lt"/>
                <a:ea typeface="+mn-ea"/>
                <a:cs typeface="+mn-cs"/>
              </a:rPr>
              <a:t>say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toy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field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theory</a:t>
            </a:r>
            <a:r>
              <a:rPr lang="it-IT" sz="1200" kern="1200" dirty="0">
                <a:solidFill>
                  <a:schemeClr val="tx1"/>
                </a:solidFill>
                <a:effectLst/>
                <a:latin typeface="+mn-lt"/>
                <a:ea typeface="+mn-ea"/>
                <a:cs typeface="+mn-cs"/>
              </a:rPr>
              <a:t> and </a:t>
            </a:r>
            <a:r>
              <a:rPr lang="it-IT" sz="1200" kern="1200" dirty="0" err="1">
                <a:solidFill>
                  <a:schemeClr val="tx1"/>
                </a:solidFill>
                <a:effectLst/>
                <a:latin typeface="+mn-lt"/>
                <a:ea typeface="+mn-ea"/>
                <a:cs typeface="+mn-cs"/>
              </a:rPr>
              <a:t>how</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reproduces</a:t>
            </a:r>
            <a:r>
              <a:rPr lang="it-IT" sz="1200" kern="1200" dirty="0">
                <a:solidFill>
                  <a:schemeClr val="tx1"/>
                </a:solidFill>
                <a:effectLst/>
                <a:latin typeface="+mn-lt"/>
                <a:ea typeface="+mn-ea"/>
                <a:cs typeface="+mn-cs"/>
              </a:rPr>
              <a:t> the TRAP </a:t>
            </a:r>
            <a:r>
              <a:rPr lang="it-IT" sz="1200" kern="1200" dirty="0" err="1">
                <a:solidFill>
                  <a:schemeClr val="tx1"/>
                </a:solidFill>
                <a:effectLst/>
                <a:latin typeface="+mn-lt"/>
                <a:ea typeface="+mn-ea"/>
                <a:cs typeface="+mn-cs"/>
              </a:rPr>
              <a:t>phenomenology</a:t>
            </a:r>
            <a:r>
              <a:rPr lang="it-IT" sz="1200" kern="1200" dirty="0">
                <a:solidFill>
                  <a:schemeClr val="tx1"/>
                </a:solidFill>
                <a:effectLst/>
                <a:latin typeface="+mn-lt"/>
                <a:ea typeface="+mn-ea"/>
                <a:cs typeface="+mn-cs"/>
              </a:rPr>
              <a:t>.</a:t>
            </a:r>
          </a:p>
          <a:p>
            <a:r>
              <a:rPr lang="it-IT" sz="1200" b="1" kern="1200" dirty="0" err="1">
                <a:solidFill>
                  <a:schemeClr val="tx1"/>
                </a:solidFill>
                <a:effectLst/>
                <a:latin typeface="+mn-lt"/>
                <a:ea typeface="+mn-ea"/>
                <a:cs typeface="+mn-cs"/>
              </a:rPr>
              <a:t>Wave-like</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behaviour</a:t>
            </a:r>
            <a:r>
              <a:rPr lang="it-IT" sz="1200" b="1" kern="1200" dirty="0">
                <a:solidFill>
                  <a:schemeClr val="tx1"/>
                </a:solidFill>
                <a:effectLst/>
                <a:latin typeface="+mn-lt"/>
                <a:ea typeface="+mn-ea"/>
                <a:cs typeface="+mn-cs"/>
              </a:rPr>
              <a:t> on top and </a:t>
            </a:r>
            <a:r>
              <a:rPr lang="it-IT" sz="1200" b="1" kern="1200" dirty="0" err="1">
                <a:solidFill>
                  <a:schemeClr val="tx1"/>
                </a:solidFill>
                <a:effectLst/>
                <a:latin typeface="+mn-lt"/>
                <a:ea typeface="+mn-ea"/>
                <a:cs typeface="+mn-cs"/>
              </a:rPr>
              <a:t>particle-like</a:t>
            </a:r>
            <a:r>
              <a:rPr lang="it-IT" sz="1200" b="1" kern="1200" dirty="0">
                <a:solidFill>
                  <a:schemeClr val="tx1"/>
                </a:solidFill>
                <a:effectLst/>
                <a:latin typeface="+mn-lt"/>
                <a:ea typeface="+mn-ea"/>
                <a:cs typeface="+mn-cs"/>
              </a:rPr>
              <a:t> on the bottom.</a:t>
            </a:r>
          </a:p>
          <a:p>
            <a:endParaRPr lang="it-IT" sz="1200" kern="1200" dirty="0">
              <a:solidFill>
                <a:schemeClr val="tx1"/>
              </a:solidFill>
              <a:effectLst/>
              <a:latin typeface="+mn-lt"/>
              <a:ea typeface="+mn-ea"/>
              <a:cs typeface="+mn-cs"/>
            </a:endParaRPr>
          </a:p>
          <a:p>
            <a:r>
              <a:rPr lang="it-IT" sz="1200" b="1" kern="1200" dirty="0">
                <a:solidFill>
                  <a:schemeClr val="tx1"/>
                </a:solidFill>
                <a:effectLst/>
                <a:latin typeface="+mn-lt"/>
                <a:ea typeface="+mn-ea"/>
                <a:cs typeface="+mn-cs"/>
              </a:rPr>
              <a:t>The </a:t>
            </a:r>
            <a:r>
              <a:rPr lang="it-IT" sz="1200" b="1" kern="1200" dirty="0" err="1">
                <a:solidFill>
                  <a:schemeClr val="tx1"/>
                </a:solidFill>
                <a:effectLst/>
                <a:latin typeface="+mn-lt"/>
                <a:ea typeface="+mn-ea"/>
                <a:cs typeface="+mn-cs"/>
              </a:rPr>
              <a:t>toy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field</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theory</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is</a:t>
            </a:r>
            <a:r>
              <a:rPr lang="it-IT" sz="1200" b="1" kern="1200" dirty="0">
                <a:solidFill>
                  <a:schemeClr val="tx1"/>
                </a:solidFill>
                <a:effectLst/>
                <a:latin typeface="+mn-lt"/>
                <a:ea typeface="+mn-ea"/>
                <a:cs typeface="+mn-cs"/>
              </a:rPr>
              <a:t> a </a:t>
            </a:r>
            <a:r>
              <a:rPr lang="it-IT" sz="1200" b="1" kern="1200" dirty="0" err="1">
                <a:solidFill>
                  <a:schemeClr val="tx1"/>
                </a:solidFill>
                <a:effectLst/>
                <a:latin typeface="+mn-lt"/>
                <a:ea typeface="+mn-ea"/>
                <a:cs typeface="+mn-cs"/>
              </a:rPr>
              <a:t>classical</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statistical</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theory</a:t>
            </a:r>
            <a:r>
              <a:rPr lang="it-IT" sz="1200" b="1" kern="1200" dirty="0">
                <a:solidFill>
                  <a:schemeClr val="tx1"/>
                </a:solidFill>
                <a:effectLst/>
                <a:latin typeface="+mn-lt"/>
                <a:ea typeface="+mn-ea"/>
                <a:cs typeface="+mn-cs"/>
              </a:rPr>
              <a:t> over discrete </a:t>
            </a:r>
            <a:r>
              <a:rPr lang="it-IT" sz="1200" b="1" kern="1200" dirty="0" err="1">
                <a:solidFill>
                  <a:schemeClr val="tx1"/>
                </a:solidFill>
                <a:effectLst/>
                <a:latin typeface="+mn-lt"/>
                <a:ea typeface="+mn-ea"/>
                <a:cs typeface="+mn-cs"/>
              </a:rPr>
              <a:t>fields</a:t>
            </a:r>
            <a:r>
              <a:rPr lang="it-IT" sz="1200" b="1" kern="1200" dirty="0">
                <a:solidFill>
                  <a:schemeClr val="tx1"/>
                </a:solidFill>
                <a:effectLst/>
                <a:latin typeface="+mn-lt"/>
                <a:ea typeface="+mn-ea"/>
                <a:cs typeface="+mn-cs"/>
              </a:rPr>
              <a:t> </a:t>
            </a:r>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field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modes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associated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witht</a:t>
            </a:r>
            <a:r>
              <a:rPr lang="it-IT" sz="1200" kern="1200" dirty="0">
                <a:solidFill>
                  <a:schemeClr val="tx1"/>
                </a:solidFill>
                <a:effectLst/>
                <a:latin typeface="+mn-lt"/>
                <a:ea typeface="+mn-ea"/>
                <a:cs typeface="+mn-cs"/>
              </a:rPr>
              <a:t> he </a:t>
            </a:r>
            <a:r>
              <a:rPr lang="it-IT" sz="1200" kern="1200" dirty="0" err="1">
                <a:solidFill>
                  <a:schemeClr val="tx1"/>
                </a:solidFill>
                <a:effectLst/>
                <a:latin typeface="+mn-lt"/>
                <a:ea typeface="+mn-ea"/>
                <a:cs typeface="+mn-cs"/>
              </a:rPr>
              <a:t>left</a:t>
            </a:r>
            <a:r>
              <a:rPr lang="it-IT" sz="1200" kern="1200" dirty="0">
                <a:solidFill>
                  <a:schemeClr val="tx1"/>
                </a:solidFill>
                <a:effectLst/>
                <a:latin typeface="+mn-lt"/>
                <a:ea typeface="+mn-ea"/>
                <a:cs typeface="+mn-cs"/>
              </a:rPr>
              <a:t> and right </a:t>
            </a:r>
            <a:r>
              <a:rPr lang="it-IT" sz="1200" kern="1200" dirty="0" err="1">
                <a:solidFill>
                  <a:schemeClr val="tx1"/>
                </a:solidFill>
                <a:effectLst/>
                <a:latin typeface="+mn-lt"/>
                <a:ea typeface="+mn-ea"/>
                <a:cs typeface="+mn-cs"/>
              </a:rPr>
              <a:t>paths</a:t>
            </a:r>
            <a:r>
              <a:rPr lang="it-IT" sz="1200" kern="1200" dirty="0">
                <a:solidFill>
                  <a:schemeClr val="tx1"/>
                </a:solidFill>
                <a:effectLst/>
                <a:latin typeface="+mn-lt"/>
                <a:ea typeface="+mn-ea"/>
                <a:cs typeface="+mn-cs"/>
              </a:rPr>
              <a:t>) </a:t>
            </a:r>
            <a:r>
              <a:rPr lang="it-IT" sz="1200" b="1" kern="1200" dirty="0">
                <a:solidFill>
                  <a:schemeClr val="tx1"/>
                </a:solidFill>
                <a:effectLst/>
                <a:latin typeface="+mn-lt"/>
                <a:ea typeface="+mn-ea"/>
                <a:cs typeface="+mn-cs"/>
              </a:rPr>
              <a:t>with an </a:t>
            </a:r>
            <a:r>
              <a:rPr lang="it-IT" sz="1200" b="1" kern="1200" dirty="0" err="1">
                <a:solidFill>
                  <a:schemeClr val="tx1"/>
                </a:solidFill>
                <a:effectLst/>
                <a:latin typeface="+mn-lt"/>
                <a:ea typeface="+mn-ea"/>
                <a:cs typeface="+mn-cs"/>
              </a:rPr>
              <a:t>epistemic</a:t>
            </a:r>
            <a:r>
              <a:rPr lang="it-IT" sz="1200" b="1" kern="1200" dirty="0">
                <a:solidFill>
                  <a:schemeClr val="tx1"/>
                </a:solidFill>
                <a:effectLst/>
                <a:latin typeface="+mn-lt"/>
                <a:ea typeface="+mn-ea"/>
                <a:cs typeface="+mn-cs"/>
              </a:rPr>
              <a:t> </a:t>
            </a:r>
            <a:r>
              <a:rPr lang="it-IT" sz="1200" b="1" kern="1200" dirty="0" err="1">
                <a:solidFill>
                  <a:schemeClr val="tx1"/>
                </a:solidFill>
                <a:effectLst/>
                <a:latin typeface="+mn-lt"/>
                <a:ea typeface="+mn-ea"/>
                <a:cs typeface="+mn-cs"/>
              </a:rPr>
              <a:t>restriction</a:t>
            </a:r>
            <a:r>
              <a:rPr lang="it-IT" sz="1200" kern="1200" dirty="0">
                <a:solidFill>
                  <a:schemeClr val="tx1"/>
                </a:solidFill>
                <a:effectLst/>
                <a:latin typeface="+mn-lt"/>
                <a:ea typeface="+mn-ea"/>
                <a:cs typeface="+mn-cs"/>
              </a:rPr>
              <a:t>, i.e. a </a:t>
            </a:r>
            <a:r>
              <a:rPr lang="it-IT" sz="1200" kern="1200" dirty="0" err="1">
                <a:solidFill>
                  <a:schemeClr val="tx1"/>
                </a:solidFill>
                <a:effectLst/>
                <a:latin typeface="+mn-lt"/>
                <a:ea typeface="+mn-ea"/>
                <a:cs typeface="+mn-cs"/>
              </a:rPr>
              <a:t>restriction</a:t>
            </a:r>
            <a:r>
              <a:rPr lang="it-IT" sz="1200" kern="1200" dirty="0">
                <a:solidFill>
                  <a:schemeClr val="tx1"/>
                </a:solidFill>
                <a:effectLst/>
                <a:latin typeface="+mn-lt"/>
                <a:ea typeface="+mn-ea"/>
                <a:cs typeface="+mn-cs"/>
              </a:rPr>
              <a:t> on </a:t>
            </a:r>
            <a:r>
              <a:rPr lang="it-IT" sz="1200" kern="1200" dirty="0" err="1">
                <a:solidFill>
                  <a:schemeClr val="tx1"/>
                </a:solidFill>
                <a:effectLst/>
                <a:latin typeface="+mn-lt"/>
                <a:ea typeface="+mn-ea"/>
                <a:cs typeface="+mn-cs"/>
              </a:rPr>
              <a:t>what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probability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distributions</a:t>
            </a:r>
            <a:r>
              <a:rPr lang="it-IT" sz="1200" kern="1200" dirty="0">
                <a:solidFill>
                  <a:schemeClr val="tx1"/>
                </a:solidFill>
                <a:effectLst/>
                <a:latin typeface="+mn-lt"/>
                <a:ea typeface="+mn-ea"/>
                <a:cs typeface="+mn-cs"/>
              </a:rPr>
              <a:t> are </a:t>
            </a:r>
            <a:r>
              <a:rPr lang="it-IT" sz="1200" kern="1200" dirty="0" err="1">
                <a:solidFill>
                  <a:schemeClr val="tx1"/>
                </a:solidFill>
                <a:effectLst/>
                <a:latin typeface="+mn-lt"/>
                <a:ea typeface="+mn-ea"/>
                <a:cs typeface="+mn-cs"/>
              </a:rPr>
              <a:t>allowed</a:t>
            </a:r>
            <a:r>
              <a:rPr lang="it-IT" sz="1200" kern="1200" dirty="0">
                <a:solidFill>
                  <a:schemeClr val="tx1"/>
                </a:solidFill>
                <a:effectLst/>
                <a:latin typeface="+mn-lt"/>
                <a:ea typeface="+mn-ea"/>
                <a:cs typeface="+mn-cs"/>
              </a:rPr>
              <a:t>. </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a:t>
            </a:r>
            <a:r>
              <a:rPr lang="it-IT" sz="1200" kern="1200" dirty="0" err="1">
                <a:solidFill>
                  <a:schemeClr val="tx1"/>
                </a:solidFill>
                <a:effectLst/>
                <a:latin typeface="+mn-lt"/>
                <a:ea typeface="+mn-ea"/>
                <a:cs typeface="+mn-cs"/>
              </a:rPr>
              <a:t>I’ll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say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later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Crucially</a:t>
            </a:r>
            <a:r>
              <a:rPr lang="it-IT" sz="1200" kern="1200" dirty="0">
                <a:solidFill>
                  <a:schemeClr val="tx1"/>
                </a:solidFill>
                <a:effectLst/>
                <a:latin typeface="+mn-lt"/>
                <a:ea typeface="+mn-ea"/>
                <a:cs typeface="+mn-cs"/>
              </a:rPr>
              <a:t> for </a:t>
            </a:r>
            <a:r>
              <a:rPr lang="it-IT" sz="1200" kern="1200" dirty="0" err="1">
                <a:solidFill>
                  <a:schemeClr val="tx1"/>
                </a:solidFill>
                <a:effectLst/>
                <a:latin typeface="+mn-lt"/>
                <a:ea typeface="+mn-ea"/>
                <a:cs typeface="+mn-cs"/>
              </a:rPr>
              <a:t>reproducing</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to use an </a:t>
            </a:r>
            <a:r>
              <a:rPr lang="it-IT" sz="1200" kern="1200" dirty="0" err="1">
                <a:solidFill>
                  <a:schemeClr val="tx1"/>
                </a:solidFill>
                <a:effectLst/>
                <a:latin typeface="+mn-lt"/>
                <a:ea typeface="+mn-ea"/>
                <a:cs typeface="+mn-cs"/>
              </a:rPr>
              <a:t>ontology</a:t>
            </a:r>
            <a:r>
              <a:rPr lang="it-IT" sz="1200" kern="1200" dirty="0">
                <a:solidFill>
                  <a:schemeClr val="tx1"/>
                </a:solidFill>
                <a:effectLst/>
                <a:latin typeface="+mn-lt"/>
                <a:ea typeface="+mn-ea"/>
                <a:cs typeface="+mn-cs"/>
              </a:rPr>
              <a:t> of </a:t>
            </a:r>
            <a:r>
              <a:rPr lang="it-IT" sz="1200" kern="1200" dirty="0" err="1">
                <a:solidFill>
                  <a:schemeClr val="tx1"/>
                </a:solidFill>
                <a:effectLst/>
                <a:latin typeface="+mn-lt"/>
                <a:ea typeface="+mn-ea"/>
                <a:cs typeface="+mn-cs"/>
              </a:rPr>
              <a:t>fields</a:t>
            </a:r>
            <a:r>
              <a:rPr lang="it-IT" sz="1200" kern="1200" dirty="0">
                <a:solidFill>
                  <a:schemeClr val="tx1"/>
                </a:solidFill>
                <a:effectLst/>
                <a:latin typeface="+mn-lt"/>
                <a:ea typeface="+mn-ea"/>
                <a:cs typeface="+mn-cs"/>
              </a:rPr>
              <a:t> and the </a:t>
            </a:r>
            <a:r>
              <a:rPr lang="it-IT" sz="1200" kern="1200" dirty="0" err="1">
                <a:solidFill>
                  <a:schemeClr val="tx1"/>
                </a:solidFill>
                <a:effectLst/>
                <a:latin typeface="+mn-lt"/>
                <a:ea typeface="+mn-ea"/>
                <a:cs typeface="+mn-cs"/>
              </a:rPr>
              <a:t>fact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analogue</a:t>
            </a:r>
            <a:r>
              <a:rPr lang="it-IT" sz="1200" kern="1200" dirty="0">
                <a:solidFill>
                  <a:schemeClr val="tx1"/>
                </a:solidFill>
                <a:effectLst/>
                <a:latin typeface="+mn-lt"/>
                <a:ea typeface="+mn-ea"/>
                <a:cs typeface="+mn-cs"/>
              </a:rPr>
              <a:t> of the quantum state, in </a:t>
            </a:r>
            <a:r>
              <a:rPr lang="it-IT" sz="1200" kern="1200" dirty="0" err="1">
                <a:solidFill>
                  <a:schemeClr val="tx1"/>
                </a:solidFill>
                <a:effectLst/>
                <a:latin typeface="+mn-lt"/>
                <a:ea typeface="+mn-ea"/>
                <a:cs typeface="+mn-cs"/>
              </a:rPr>
              <a:t>particular</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vacuum</a:t>
            </a:r>
            <a:r>
              <a:rPr lang="it-IT" sz="1200" kern="1200" dirty="0">
                <a:solidFill>
                  <a:schemeClr val="tx1"/>
                </a:solidFill>
                <a:effectLst/>
                <a:latin typeface="+mn-lt"/>
                <a:ea typeface="+mn-ea"/>
                <a:cs typeface="+mn-cs"/>
              </a:rPr>
              <a:t> state,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 state of </a:t>
            </a:r>
            <a:r>
              <a:rPr lang="it-IT" sz="1200" kern="1200" dirty="0" err="1">
                <a:solidFill>
                  <a:schemeClr val="tx1"/>
                </a:solidFill>
                <a:effectLst/>
                <a:latin typeface="+mn-lt"/>
                <a:ea typeface="+mn-ea"/>
                <a:cs typeface="+mn-cs"/>
              </a:rPr>
              <a:t>knowledge</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particular</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vacuum</a:t>
            </a:r>
            <a:r>
              <a:rPr lang="it-IT" sz="1200" kern="1200" dirty="0">
                <a:solidFill>
                  <a:schemeClr val="tx1"/>
                </a:solidFill>
                <a:effectLst/>
                <a:latin typeface="+mn-lt"/>
                <a:ea typeface="+mn-ea"/>
                <a:cs typeface="+mn-cs"/>
              </a:rPr>
              <a:t> state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 </a:t>
            </a:r>
            <a:r>
              <a:rPr lang="it-IT" sz="1200" kern="1200" dirty="0" err="1">
                <a:solidFill>
                  <a:schemeClr val="tx1"/>
                </a:solidFill>
                <a:effectLst/>
                <a:latin typeface="+mn-lt"/>
                <a:ea typeface="+mn-ea"/>
                <a:cs typeface="+mn-cs"/>
              </a:rPr>
              <a:t>valid</a:t>
            </a:r>
            <a:r>
              <a:rPr lang="it-IT" sz="1200" kern="1200" dirty="0">
                <a:solidFill>
                  <a:schemeClr val="tx1"/>
                </a:solidFill>
                <a:effectLst/>
                <a:latin typeface="+mn-lt"/>
                <a:ea typeface="+mn-ea"/>
                <a:cs typeface="+mn-cs"/>
              </a:rPr>
              <a:t> state of </a:t>
            </a:r>
            <a:r>
              <a:rPr lang="it-IT" sz="1200" kern="1200" dirty="0" err="1">
                <a:solidFill>
                  <a:schemeClr val="tx1"/>
                </a:solidFill>
                <a:effectLst/>
                <a:latin typeface="+mn-lt"/>
                <a:ea typeface="+mn-ea"/>
                <a:cs typeface="+mn-cs"/>
              </a:rPr>
              <a:t>knowledge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any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other</a:t>
            </a:r>
            <a:r>
              <a:rPr lang="it-IT" sz="1200" kern="1200" dirty="0">
                <a:solidFill>
                  <a:schemeClr val="tx1"/>
                </a:solidFill>
                <a:effectLst/>
                <a:latin typeface="+mn-lt"/>
                <a:ea typeface="+mn-ea"/>
                <a:cs typeface="+mn-cs"/>
              </a:rPr>
              <a:t>, and so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can </a:t>
            </a:r>
            <a:r>
              <a:rPr lang="it-IT" sz="1200" kern="1200" dirty="0" err="1">
                <a:solidFill>
                  <a:schemeClr val="tx1"/>
                </a:solidFill>
                <a:effectLst/>
                <a:latin typeface="+mn-lt"/>
                <a:ea typeface="+mn-ea"/>
                <a:cs typeface="+mn-cs"/>
              </a:rPr>
              <a:t>carry</a:t>
            </a:r>
            <a:r>
              <a:rPr lang="it-IT" sz="1200" kern="1200" dirty="0">
                <a:solidFill>
                  <a:schemeClr val="tx1"/>
                </a:solidFill>
                <a:effectLst/>
                <a:latin typeface="+mn-lt"/>
                <a:ea typeface="+mn-ea"/>
                <a:cs typeface="+mn-cs"/>
              </a:rPr>
              <a:t> information, in </a:t>
            </a:r>
            <a:r>
              <a:rPr lang="it-IT" sz="1200" kern="1200" dirty="0" err="1">
                <a:solidFill>
                  <a:schemeClr val="tx1"/>
                </a:solidFill>
                <a:effectLst/>
                <a:latin typeface="+mn-lt"/>
                <a:ea typeface="+mn-ea"/>
                <a:cs typeface="+mn-cs"/>
              </a:rPr>
              <a:t>particualar</a:t>
            </a:r>
            <a:r>
              <a:rPr lang="it-IT" sz="1200" kern="1200" dirty="0">
                <a:solidFill>
                  <a:schemeClr val="tx1"/>
                </a:solidFill>
                <a:effectLst/>
                <a:latin typeface="+mn-lt"/>
                <a:ea typeface="+mn-ea"/>
                <a:cs typeface="+mn-cs"/>
              </a:rPr>
              <a:t> the information of the </a:t>
            </a:r>
            <a:r>
              <a:rPr lang="it-IT" sz="1200" kern="1200" dirty="0" err="1">
                <a:solidFill>
                  <a:schemeClr val="tx1"/>
                </a:solidFill>
                <a:effectLst/>
                <a:latin typeface="+mn-lt"/>
                <a:ea typeface="+mn-ea"/>
                <a:cs typeface="+mn-cs"/>
              </a:rPr>
              <a:t>local</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phase</a:t>
            </a:r>
            <a:r>
              <a:rPr lang="it-IT" sz="1200" kern="1200" dirty="0">
                <a:solidFill>
                  <a:schemeClr val="tx1"/>
                </a:solidFill>
                <a:effectLst/>
                <a:latin typeface="+mn-lt"/>
                <a:ea typeface="+mn-ea"/>
                <a:cs typeface="+mn-cs"/>
              </a:rPr>
              <a:t>.)</a:t>
            </a:r>
          </a:p>
          <a:p>
            <a:endParaRPr lang="it-IT" sz="1200" kern="1200" dirty="0">
              <a:solidFill>
                <a:schemeClr val="tx1"/>
              </a:solidFill>
              <a:effectLst/>
              <a:latin typeface="+mn-lt"/>
              <a:ea typeface="+mn-ea"/>
              <a:cs typeface="+mn-cs"/>
            </a:endParaRP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(The first can be </a:t>
            </a:r>
            <a:r>
              <a:rPr lang="it-IT" sz="1200" kern="1200" dirty="0" err="1">
                <a:solidFill>
                  <a:schemeClr val="tx1"/>
                </a:solidFill>
                <a:effectLst/>
                <a:latin typeface="+mn-lt"/>
                <a:ea typeface="+mn-ea"/>
                <a:cs typeface="+mn-cs"/>
              </a:rPr>
              <a:t>achieved</a:t>
            </a:r>
            <a:r>
              <a:rPr lang="it-IT" sz="1200" kern="1200" dirty="0">
                <a:solidFill>
                  <a:schemeClr val="tx1"/>
                </a:solidFill>
                <a:effectLst/>
                <a:latin typeface="+mn-lt"/>
                <a:ea typeface="+mn-ea"/>
                <a:cs typeface="+mn-cs"/>
              </a:rPr>
              <a:t> by the </a:t>
            </a:r>
            <a:r>
              <a:rPr lang="it-IT" sz="1200" kern="1200" dirty="0" err="1">
                <a:solidFill>
                  <a:schemeClr val="tx1"/>
                </a:solidFill>
                <a:effectLst/>
                <a:latin typeface="+mn-lt"/>
                <a:ea typeface="+mn-ea"/>
                <a:cs typeface="+mn-cs"/>
              </a:rPr>
              <a:t>preparation</a:t>
            </a:r>
            <a:r>
              <a:rPr lang="it-IT" sz="1200" kern="1200" dirty="0">
                <a:solidFill>
                  <a:schemeClr val="tx1"/>
                </a:solidFill>
                <a:effectLst/>
                <a:latin typeface="+mn-lt"/>
                <a:ea typeface="+mn-ea"/>
                <a:cs typeface="+mn-cs"/>
              </a:rPr>
              <a:t> procedure </a:t>
            </a:r>
            <a:r>
              <a:rPr lang="it-IT" sz="1200" kern="1200" dirty="0" err="1">
                <a:solidFill>
                  <a:schemeClr val="tx1"/>
                </a:solidFill>
                <a:effectLst/>
                <a:latin typeface="+mn-lt"/>
                <a:ea typeface="+mn-ea"/>
                <a:cs typeface="+mn-cs"/>
              </a:rPr>
              <a:t>where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reflectivity</a:t>
            </a:r>
            <a:r>
              <a:rPr lang="it-IT" sz="1200" kern="1200" dirty="0">
                <a:solidFill>
                  <a:schemeClr val="tx1"/>
                </a:solidFill>
                <a:effectLst/>
                <a:latin typeface="+mn-lt"/>
                <a:ea typeface="+mn-ea"/>
                <a:cs typeface="+mn-cs"/>
              </a:rPr>
              <a:t> 1/2 (a 50-50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and the relative </a:t>
            </a:r>
            <a:r>
              <a:rPr lang="it-IT" sz="1200" kern="1200" dirty="0" err="1">
                <a:solidFill>
                  <a:schemeClr val="tx1"/>
                </a:solidFill>
                <a:effectLst/>
                <a:latin typeface="+mn-lt"/>
                <a:ea typeface="+mn-ea"/>
                <a:cs typeface="+mn-cs"/>
              </a:rPr>
              <a:t>phase-shift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paths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0 or </a:t>
            </a:r>
            <a:r>
              <a:rPr lang="it-IT" sz="1200" kern="1200" dirty="0" err="1">
                <a:solidFill>
                  <a:schemeClr val="tx1"/>
                </a:solidFill>
                <a:effectLst/>
                <a:latin typeface="+mn-lt"/>
                <a:ea typeface="+mn-ea"/>
                <a:cs typeface="+mn-cs"/>
              </a:rPr>
              <a:t>pi</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because</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case the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perfectly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predictable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while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completely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unpredictable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second</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point</a:t>
            </a:r>
            <a:r>
              <a:rPr lang="it-IT" sz="1200" kern="1200" dirty="0">
                <a:solidFill>
                  <a:schemeClr val="tx1"/>
                </a:solidFill>
                <a:effectLst/>
                <a:latin typeface="+mn-lt"/>
                <a:ea typeface="+mn-ea"/>
                <a:cs typeface="+mn-cs"/>
              </a:rPr>
              <a:t> can be </a:t>
            </a:r>
            <a:r>
              <a:rPr lang="it-IT" sz="1200" kern="1200" dirty="0" err="1">
                <a:solidFill>
                  <a:schemeClr val="tx1"/>
                </a:solidFill>
                <a:effectLst/>
                <a:latin typeface="+mn-lt"/>
                <a:ea typeface="+mn-ea"/>
                <a:cs typeface="+mn-cs"/>
              </a:rPr>
              <a:t>achieved</a:t>
            </a:r>
            <a:r>
              <a:rPr lang="it-IT" sz="1200" kern="1200" dirty="0">
                <a:solidFill>
                  <a:schemeClr val="tx1"/>
                </a:solidFill>
                <a:effectLst/>
                <a:latin typeface="+mn-lt"/>
                <a:ea typeface="+mn-ea"/>
                <a:cs typeface="+mn-cs"/>
              </a:rPr>
              <a:t> by the </a:t>
            </a:r>
            <a:r>
              <a:rPr lang="it-IT" sz="1200" kern="1200" dirty="0" err="1">
                <a:solidFill>
                  <a:schemeClr val="tx1"/>
                </a:solidFill>
                <a:effectLst/>
                <a:latin typeface="+mn-lt"/>
                <a:ea typeface="+mn-ea"/>
                <a:cs typeface="+mn-cs"/>
              </a:rPr>
              <a:t>preparation</a:t>
            </a:r>
            <a:r>
              <a:rPr lang="it-IT" sz="1200" kern="1200" dirty="0">
                <a:solidFill>
                  <a:schemeClr val="tx1"/>
                </a:solidFill>
                <a:effectLst/>
                <a:latin typeface="+mn-lt"/>
                <a:ea typeface="+mn-ea"/>
                <a:cs typeface="+mn-cs"/>
              </a:rPr>
              <a:t> procedure </a:t>
            </a:r>
            <a:r>
              <a:rPr lang="it-IT" sz="1200" kern="1200" dirty="0" err="1">
                <a:solidFill>
                  <a:schemeClr val="tx1"/>
                </a:solidFill>
                <a:effectLst/>
                <a:latin typeface="+mn-lt"/>
                <a:ea typeface="+mn-ea"/>
                <a:cs typeface="+mn-cs"/>
              </a:rPr>
              <a:t>where</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has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reflectivity</a:t>
            </a:r>
            <a:r>
              <a:rPr lang="it-IT" sz="1200" kern="1200" dirty="0">
                <a:solidFill>
                  <a:schemeClr val="tx1"/>
                </a:solidFill>
                <a:effectLst/>
                <a:latin typeface="+mn-lt"/>
                <a:ea typeface="+mn-ea"/>
                <a:cs typeface="+mn-cs"/>
              </a:rPr>
              <a:t> 0 (i.e., no </a:t>
            </a:r>
            <a:r>
              <a:rPr lang="it-IT" sz="1200" kern="1200" dirty="0" err="1">
                <a:solidFill>
                  <a:schemeClr val="tx1"/>
                </a:solidFill>
                <a:effectLst/>
                <a:latin typeface="+mn-lt"/>
                <a:ea typeface="+mn-ea"/>
                <a:cs typeface="+mn-cs"/>
              </a:rPr>
              <a:t>beamsplitter</a:t>
            </a:r>
            <a:r>
              <a:rPr lang="it-IT" sz="1200" kern="1200" dirty="0">
                <a:solidFill>
                  <a:schemeClr val="tx1"/>
                </a:solidFill>
                <a:effectLst/>
                <a:latin typeface="+mn-lt"/>
                <a:ea typeface="+mn-ea"/>
                <a:cs typeface="+mn-cs"/>
              </a:rPr>
              <a:t>) or </a:t>
            </a:r>
            <a:r>
              <a:rPr lang="it-IT" sz="1200" kern="1200" dirty="0" err="1">
                <a:solidFill>
                  <a:schemeClr val="tx1"/>
                </a:solidFill>
                <a:effectLst/>
                <a:latin typeface="+mn-lt"/>
                <a:ea typeface="+mn-ea"/>
                <a:cs typeface="+mn-cs"/>
              </a:rPr>
              <a:t>reflectivity</a:t>
            </a:r>
            <a:r>
              <a:rPr lang="it-IT" sz="1200" kern="1200" dirty="0">
                <a:solidFill>
                  <a:schemeClr val="tx1"/>
                </a:solidFill>
                <a:effectLst/>
                <a:latin typeface="+mn-lt"/>
                <a:ea typeface="+mn-ea"/>
                <a:cs typeface="+mn-cs"/>
              </a:rPr>
              <a:t> 1 (a </a:t>
            </a:r>
            <a:r>
              <a:rPr lang="it-IT" sz="1200" kern="1200" dirty="0" err="1">
                <a:solidFill>
                  <a:schemeClr val="tx1"/>
                </a:solidFill>
                <a:effectLst/>
                <a:latin typeface="+mn-lt"/>
                <a:ea typeface="+mn-ea"/>
                <a:cs typeface="+mn-cs"/>
              </a:rPr>
              <a:t>perfect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mirror</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because</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this</a:t>
            </a:r>
            <a:r>
              <a:rPr lang="it-IT" sz="1200" kern="1200" dirty="0">
                <a:solidFill>
                  <a:schemeClr val="tx1"/>
                </a:solidFill>
                <a:effectLst/>
                <a:latin typeface="+mn-lt"/>
                <a:ea typeface="+mn-ea"/>
                <a:cs typeface="+mn-cs"/>
              </a:rPr>
              <a:t> case </a:t>
            </a:r>
            <a:r>
              <a:rPr lang="it-IT" sz="1200" kern="1200" dirty="0" err="1">
                <a:solidFill>
                  <a:schemeClr val="tx1"/>
                </a:solidFill>
                <a:effectLst/>
                <a:latin typeface="+mn-lt"/>
                <a:ea typeface="+mn-ea"/>
                <a:cs typeface="+mn-cs"/>
              </a:rPr>
              <a:t>it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which</a:t>
            </a:r>
            <a:r>
              <a:rPr lang="it-IT" sz="1200" kern="1200" dirty="0">
                <a:solidFill>
                  <a:schemeClr val="tx1"/>
                </a:solidFill>
                <a:effectLst/>
                <a:latin typeface="+mn-lt"/>
                <a:ea typeface="+mn-ea"/>
                <a:cs typeface="+mn-cs"/>
              </a:rPr>
              <a:t>-way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perfectly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predictable</a:t>
            </a:r>
            <a:r>
              <a:rPr lang="it-IT" sz="1200" kern="1200" dirty="0">
                <a:solidFill>
                  <a:schemeClr val="tx1"/>
                </a:solidFill>
                <a:effectLst/>
                <a:latin typeface="+mn-lt"/>
                <a:ea typeface="+mn-ea"/>
                <a:cs typeface="+mn-cs"/>
              </a:rPr>
              <a:t> and the </a:t>
            </a:r>
            <a:r>
              <a:rPr lang="it-IT" sz="1200" kern="1200" dirty="0" err="1">
                <a:solidFill>
                  <a:schemeClr val="tx1"/>
                </a:solidFill>
                <a:effectLst/>
                <a:latin typeface="+mn-lt"/>
                <a:ea typeface="+mn-ea"/>
                <a:cs typeface="+mn-cs"/>
              </a:rPr>
              <a:t>which-phase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measurement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that</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is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completely</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unpredictable</a:t>
            </a:r>
            <a:r>
              <a:rPr lang="it-IT" sz="1200" kern="1200" dirty="0">
                <a:solidFill>
                  <a:schemeClr val="tx1"/>
                </a:solidFill>
                <a:effectLst/>
                <a:latin typeface="+mn-lt"/>
                <a:ea typeface="+mn-ea"/>
                <a:cs typeface="+mn-cs"/>
              </a:rPr>
              <a:t>.</a:t>
            </a:r>
          </a:p>
          <a:p>
            <a:r>
              <a:rPr lang="it-IT" sz="1200" kern="1200" dirty="0">
                <a:solidFill>
                  <a:schemeClr val="tx1"/>
                </a:solidFill>
                <a:effectLst/>
                <a:latin typeface="+mn-lt"/>
                <a:ea typeface="+mn-ea"/>
                <a:cs typeface="+mn-cs"/>
              </a:rPr>
              <a:t>The </a:t>
            </a:r>
            <a:r>
              <a:rPr lang="it-IT" sz="1200" kern="1200" dirty="0" err="1">
                <a:solidFill>
                  <a:schemeClr val="tx1"/>
                </a:solidFill>
                <a:effectLst/>
                <a:latin typeface="+mn-lt"/>
                <a:ea typeface="+mn-ea"/>
                <a:cs typeface="+mn-cs"/>
              </a:rPr>
              <a:t>wave-particle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duality</a:t>
            </a:r>
            <a:r>
              <a:rPr lang="it-IT" sz="1200" kern="1200" dirty="0">
                <a:solidFill>
                  <a:schemeClr val="tx1"/>
                </a:solidFill>
                <a:effectLst/>
                <a:latin typeface="+mn-lt"/>
                <a:ea typeface="+mn-ea"/>
                <a:cs typeface="+mn-cs"/>
              </a:rPr>
              <a:t> relation </a:t>
            </a:r>
            <a:r>
              <a:rPr lang="it-IT" sz="1200" kern="1200" dirty="0" err="1">
                <a:solidFill>
                  <a:schemeClr val="tx1"/>
                </a:solidFill>
                <a:effectLst/>
                <a:latin typeface="+mn-lt"/>
                <a:ea typeface="+mn-ea"/>
                <a:cs typeface="+mn-cs"/>
              </a:rPr>
              <a:t>describes</a:t>
            </a:r>
            <a:r>
              <a:rPr lang="it-IT" sz="1200" kern="1200" dirty="0">
                <a:solidFill>
                  <a:schemeClr val="tx1"/>
                </a:solidFill>
                <a:effectLst/>
                <a:latin typeface="+mn-lt"/>
                <a:ea typeface="+mn-ea"/>
                <a:cs typeface="+mn-cs"/>
              </a:rPr>
              <a:t> the </a:t>
            </a:r>
            <a:r>
              <a:rPr lang="it-IT" sz="1200" kern="1200" dirty="0" err="1">
                <a:solidFill>
                  <a:schemeClr val="tx1"/>
                </a:solidFill>
                <a:effectLst/>
                <a:latin typeface="+mn-lt"/>
                <a:ea typeface="+mn-ea"/>
                <a:cs typeface="+mn-cs"/>
              </a:rPr>
              <a:t>tradeoff</a:t>
            </a:r>
            <a:r>
              <a:rPr lang="it-IT" sz="1200" kern="1200" dirty="0">
                <a:solidFill>
                  <a:schemeClr val="tx1"/>
                </a:solidFill>
                <a:effectLst/>
                <a:latin typeface="+mn-lt"/>
                <a:ea typeface="+mn-ea"/>
                <a:cs typeface="+mn-cs"/>
              </a:rPr>
              <a:t> in </a:t>
            </a:r>
            <a:r>
              <a:rPr lang="it-IT" sz="1200" kern="1200" dirty="0" err="1">
                <a:solidFill>
                  <a:schemeClr val="tx1"/>
                </a:solidFill>
                <a:effectLst/>
                <a:latin typeface="+mn-lt"/>
                <a:ea typeface="+mn-ea"/>
                <a:cs typeface="+mn-cs"/>
              </a:rPr>
              <a:t>predictabilities</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between</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these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two</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extreme</a:t>
            </a:r>
            <a:r>
              <a:rPr lang="it-IT" sz="1200" kern="1200" dirty="0">
                <a:solidFill>
                  <a:schemeClr val="tx1"/>
                </a:solidFill>
                <a:effectLst/>
                <a:latin typeface="+mn-lt"/>
                <a:ea typeface="+mn-ea"/>
                <a:cs typeface="+mn-cs"/>
              </a:rPr>
              <a:t> </a:t>
            </a:r>
            <a:r>
              <a:rPr lang="it-IT" sz="1200" kern="1200" dirty="0" err="1">
                <a:solidFill>
                  <a:schemeClr val="tx1"/>
                </a:solidFill>
                <a:effectLst/>
                <a:latin typeface="+mn-lt"/>
                <a:ea typeface="+mn-ea"/>
                <a:cs typeface="+mn-cs"/>
              </a:rPr>
              <a:t>cases</a:t>
            </a:r>
            <a:r>
              <a:rPr lang="it-IT"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80</a:t>
            </a:fld>
            <a:endParaRPr lang="en-US"/>
          </a:p>
        </p:txBody>
      </p:sp>
    </p:spTree>
    <p:extLst>
      <p:ext uri="{BB962C8B-B14F-4D97-AF65-F5344CB8AC3E}">
        <p14:creationId xmlns:p14="http://schemas.microsoft.com/office/powerpoint/2010/main" val="1113341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7</a:t>
            </a:fld>
            <a:endParaRPr lang="en-US"/>
          </a:p>
        </p:txBody>
      </p:sp>
    </p:spTree>
    <p:extLst>
      <p:ext uri="{BB962C8B-B14F-4D97-AF65-F5344CB8AC3E}">
        <p14:creationId xmlns:p14="http://schemas.microsoft.com/office/powerpoint/2010/main" val="241065020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Basically it’s a no-conspiracy principle for what constitutes a good realist explanation of a physical theory.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81</a:t>
            </a:fld>
            <a:endParaRPr lang="en-US"/>
          </a:p>
        </p:txBody>
      </p:sp>
    </p:spTree>
    <p:extLst>
      <p:ext uri="{BB962C8B-B14F-4D97-AF65-F5344CB8AC3E}">
        <p14:creationId xmlns:p14="http://schemas.microsoft.com/office/powerpoint/2010/main" val="82555900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 operational theory in a prepare and measure stipulates the preparations the measurements and an algorithm for computing the predicted probabilities of an outcome given preparation and measurement for all possible preparations and measurements.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can imagine that each preparation and measurement effect as a real-valued vectors, and the probability is given by their inner product.</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82</a:t>
            </a:fld>
            <a:endParaRPr lang="en-US"/>
          </a:p>
        </p:txBody>
      </p:sp>
    </p:spTree>
    <p:extLst>
      <p:ext uri="{BB962C8B-B14F-4D97-AF65-F5344CB8AC3E}">
        <p14:creationId xmlns:p14="http://schemas.microsoft.com/office/powerpoint/2010/main" val="87460299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theory predicts well because there’s actual system that is subjected to the experimental procedures. It has physical properties defined as ontic states.</a:t>
            </a:r>
          </a:p>
          <a:p>
            <a:endParaRPr lang="en-US" dirty="0"/>
          </a:p>
          <a:p>
            <a:r>
              <a:rPr lang="en-US" dirty="0"/>
              <a:t>Since we consider Lambda finite, we can represent the probability distributions as vectors.</a:t>
            </a:r>
          </a:p>
        </p:txBody>
      </p:sp>
      <p:sp>
        <p:nvSpPr>
          <p:cNvPr id="4" name="Slide Number Placeholder 3"/>
          <p:cNvSpPr>
            <a:spLocks noGrp="1"/>
          </p:cNvSpPr>
          <p:nvPr>
            <p:ph type="sldNum" sz="quarter" idx="5"/>
          </p:nvPr>
        </p:nvSpPr>
        <p:spPr/>
        <p:txBody>
          <a:bodyPr/>
          <a:lstStyle/>
          <a:p>
            <a:fld id="{33C5B7F1-303F-4B4B-823C-C49003EF8ADF}" type="slidenum">
              <a:rPr lang="en-US" smtClean="0"/>
              <a:t>83</a:t>
            </a:fld>
            <a:endParaRPr lang="en-US"/>
          </a:p>
        </p:txBody>
      </p:sp>
    </p:spTree>
    <p:extLst>
      <p:ext uri="{BB962C8B-B14F-4D97-AF65-F5344CB8AC3E}">
        <p14:creationId xmlns:p14="http://schemas.microsoft.com/office/powerpoint/2010/main" val="40218990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Where the </a:t>
            </a:r>
            <a:r>
              <a:rPr lang="en-US" dirty="0" err="1"/>
              <a:t>w_i</a:t>
            </a:r>
            <a:r>
              <a:rPr lang="en-US" dirty="0"/>
              <a:t> are probability distributions.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presented the notion for preparations but it extends also to transformations and measurements and it is known as generalized contextuality.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the examples before, qubit QT, </a:t>
            </a:r>
            <a:r>
              <a:rPr lang="en-US" dirty="0" err="1"/>
              <a:t>gbit</a:t>
            </a:r>
            <a:r>
              <a:rPr lang="en-US" dirty="0"/>
              <a:t> theory and eta-depolarizing qubit theory when eta less than 2/3 do not admit of NC ontological model. Simplicial and stabilizer yes. </a:t>
            </a:r>
          </a:p>
          <a:p>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84</a:t>
            </a:fld>
            <a:endParaRPr lang="en-US"/>
          </a:p>
        </p:txBody>
      </p:sp>
    </p:spTree>
    <p:extLst>
      <p:ext uri="{BB962C8B-B14F-4D97-AF65-F5344CB8AC3E}">
        <p14:creationId xmlns:p14="http://schemas.microsoft.com/office/powerpoint/2010/main" val="427311488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err="1"/>
              <a:t>Consider</a:t>
            </a:r>
            <a:r>
              <a:rPr lang="it-IT" sz="1200" dirty="0"/>
              <a:t> </a:t>
            </a:r>
            <a:r>
              <a:rPr lang="it-IT" sz="1200" dirty="0" err="1"/>
              <a:t>operational</a:t>
            </a:r>
            <a:r>
              <a:rPr lang="it-IT" sz="1200" dirty="0"/>
              <a:t> </a:t>
            </a:r>
            <a:r>
              <a:rPr lang="it-IT" sz="1200" dirty="0" err="1"/>
              <a:t>theories</a:t>
            </a:r>
            <a:r>
              <a:rPr lang="it-IT" sz="1200" dirty="0"/>
              <a:t> with a </a:t>
            </a:r>
            <a:r>
              <a:rPr lang="it-IT" sz="1200" dirty="0" err="1"/>
              <a:t>pair</a:t>
            </a:r>
            <a:r>
              <a:rPr lang="it-IT" sz="1200" dirty="0"/>
              <a:t> of joint </a:t>
            </a:r>
            <a:r>
              <a:rPr lang="it-IT" sz="1200" dirty="0" err="1"/>
              <a:t>measurements</a:t>
            </a:r>
            <a:r>
              <a:rPr lang="it-IT" sz="1200" dirty="0"/>
              <a:t>, </a:t>
            </a:r>
            <a:r>
              <a:rPr lang="it-IT" sz="1200" dirty="0" err="1"/>
              <a:t>denoted</a:t>
            </a:r>
            <a:r>
              <a:rPr lang="it-IT" sz="1200" dirty="0"/>
              <a:t> X,Z, and a state </a:t>
            </a:r>
            <a:r>
              <a:rPr lang="it-IT" sz="1200" dirty="0" err="1"/>
              <a:t>that</a:t>
            </a:r>
            <a:r>
              <a:rPr lang="it-IT" sz="1200" dirty="0"/>
              <a:t> </a:t>
            </a:r>
            <a:r>
              <a:rPr lang="it-IT" sz="1200" dirty="0" err="1"/>
              <a:t>satisfies</a:t>
            </a:r>
            <a:r>
              <a:rPr lang="it-IT" sz="1200" dirty="0"/>
              <a:t> the </a:t>
            </a:r>
            <a:r>
              <a:rPr lang="it-IT" sz="1200" dirty="0" err="1"/>
              <a:t>condition</a:t>
            </a:r>
            <a:r>
              <a:rPr lang="it-IT" sz="1200" dirty="0"/>
              <a:t> of  A12 </a:t>
            </a:r>
            <a:r>
              <a:rPr lang="it-IT" sz="1200" dirty="0" err="1"/>
              <a:t>orbit</a:t>
            </a:r>
            <a:r>
              <a:rPr lang="it-IT" sz="1200" dirty="0"/>
              <a:t> </a:t>
            </a:r>
            <a:r>
              <a:rPr lang="it-IT" sz="1200" dirty="0" err="1"/>
              <a:t>realizability</a:t>
            </a:r>
            <a:r>
              <a:rPr lang="it-IT"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err="1"/>
              <a:t>This</a:t>
            </a:r>
            <a:r>
              <a:rPr lang="it-IT" sz="1200" dirty="0"/>
              <a:t> </a:t>
            </a:r>
            <a:r>
              <a:rPr lang="it-IT" sz="1200" dirty="0" err="1"/>
              <a:t>is</a:t>
            </a:r>
            <a:r>
              <a:rPr lang="it-IT" sz="1200" dirty="0"/>
              <a:t> the </a:t>
            </a:r>
            <a:r>
              <a:rPr lang="it-IT" sz="1200" dirty="0" err="1"/>
              <a:t>condition</a:t>
            </a:r>
            <a:r>
              <a:rPr lang="it-IT" sz="1200" dirty="0"/>
              <a:t> </a:t>
            </a:r>
            <a:r>
              <a:rPr lang="it-IT" sz="1200" dirty="0" err="1"/>
              <a:t>that</a:t>
            </a:r>
            <a:r>
              <a:rPr lang="it-IT" sz="1200" dirty="0"/>
              <a:t> </a:t>
            </a:r>
            <a:r>
              <a:rPr lang="it-IT" sz="1200" dirty="0" err="1"/>
              <a:t>allows</a:t>
            </a:r>
            <a:r>
              <a:rPr lang="it-IT" sz="1200" dirty="0"/>
              <a:t> to </a:t>
            </a:r>
            <a:r>
              <a:rPr lang="it-IT" sz="1200" dirty="0" err="1"/>
              <a:t>connect</a:t>
            </a:r>
            <a:r>
              <a:rPr lang="it-IT" sz="1200" dirty="0"/>
              <a:t> </a:t>
            </a:r>
            <a:r>
              <a:rPr lang="it-IT" sz="1200" dirty="0" err="1"/>
              <a:t>uncertainty</a:t>
            </a:r>
            <a:r>
              <a:rPr lang="it-IT" sz="1200" dirty="0"/>
              <a:t> relations and </a:t>
            </a:r>
            <a:r>
              <a:rPr lang="it-IT" sz="1200" dirty="0" err="1"/>
              <a:t>contextuality</a:t>
            </a:r>
            <a:r>
              <a:rPr lang="it-IT" sz="120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85</a:t>
            </a:fld>
            <a:endParaRPr lang="en-US"/>
          </a:p>
        </p:txBody>
      </p:sp>
    </p:spTree>
    <p:extLst>
      <p:ext uri="{BB962C8B-B14F-4D97-AF65-F5344CB8AC3E}">
        <p14:creationId xmlns:p14="http://schemas.microsoft.com/office/powerpoint/2010/main" val="155029541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i.e. there exists other states (at least other 3) that have the same predictabilities, the modulus of expectation values, for X and Z. Other states manifest those predictabilities, so they also show the same uncertainty relation!</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i.e. among these states there are at least 3 with which the state can have operational equivalence. Moreover, among these states there are operational equivalences.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they lie in a rectangle in a plane parallel to the ZX plane. These vertices are the orbit of the original state under the action of the symmetry group of a rectangle under reflections, the </a:t>
            </a:r>
            <a:r>
              <a:rPr lang="en-US" dirty="0" err="1"/>
              <a:t>Coxeter</a:t>
            </a:r>
            <a:r>
              <a:rPr lang="en-US" dirty="0"/>
              <a:t> group  A21. That’s why the name.  </a:t>
            </a:r>
            <a:br>
              <a:rPr lang="en-US" dirty="0"/>
            </a:br>
            <a:r>
              <a:rPr lang="en-US" dirty="0"/>
              <a:t>Basically it’s a rectangle condition.</a:t>
            </a:r>
          </a:p>
        </p:txBody>
      </p:sp>
      <p:sp>
        <p:nvSpPr>
          <p:cNvPr id="4" name="Slide Number Placeholder 3"/>
          <p:cNvSpPr>
            <a:spLocks noGrp="1"/>
          </p:cNvSpPr>
          <p:nvPr>
            <p:ph type="sldNum" sz="quarter" idx="5"/>
          </p:nvPr>
        </p:nvSpPr>
        <p:spPr/>
        <p:txBody>
          <a:bodyPr/>
          <a:lstStyle/>
          <a:p>
            <a:fld id="{33C5B7F1-303F-4B4B-823C-C49003EF8ADF}" type="slidenum">
              <a:rPr lang="en-US" smtClean="0"/>
              <a:t>86</a:t>
            </a:fld>
            <a:endParaRPr lang="en-US"/>
          </a:p>
        </p:txBody>
      </p:sp>
    </p:spTree>
    <p:extLst>
      <p:ext uri="{BB962C8B-B14F-4D97-AF65-F5344CB8AC3E}">
        <p14:creationId xmlns:p14="http://schemas.microsoft.com/office/powerpoint/2010/main" val="39375752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Noise robust. It can be tested experimentally.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UR it’s a NC inequality. It’s not about a single state as you could pick any in the A12 orbit realizability.</a:t>
            </a:r>
          </a:p>
        </p:txBody>
      </p:sp>
      <p:sp>
        <p:nvSpPr>
          <p:cNvPr id="4" name="Slide Number Placeholder 3"/>
          <p:cNvSpPr>
            <a:spLocks noGrp="1"/>
          </p:cNvSpPr>
          <p:nvPr>
            <p:ph type="sldNum" sz="quarter" idx="5"/>
          </p:nvPr>
        </p:nvSpPr>
        <p:spPr/>
        <p:txBody>
          <a:bodyPr/>
          <a:lstStyle/>
          <a:p>
            <a:fld id="{33C5B7F1-303F-4B4B-823C-C49003EF8ADF}" type="slidenum">
              <a:rPr lang="en-US" smtClean="0"/>
              <a:t>87</a:t>
            </a:fld>
            <a:endParaRPr lang="en-US"/>
          </a:p>
        </p:txBody>
      </p:sp>
    </p:spTree>
    <p:extLst>
      <p:ext uri="{BB962C8B-B14F-4D97-AF65-F5344CB8AC3E}">
        <p14:creationId xmlns:p14="http://schemas.microsoft.com/office/powerpoint/2010/main" val="334381847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Noise robust. It can be tested experimentally.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the UR it’s a NC inequality. It’s not about a single state as you could pick any in the A12 orbit realizability.</a:t>
            </a:r>
          </a:p>
        </p:txBody>
      </p:sp>
      <p:sp>
        <p:nvSpPr>
          <p:cNvPr id="4" name="Slide Number Placeholder 3"/>
          <p:cNvSpPr>
            <a:spLocks noGrp="1"/>
          </p:cNvSpPr>
          <p:nvPr>
            <p:ph type="sldNum" sz="quarter" idx="5"/>
          </p:nvPr>
        </p:nvSpPr>
        <p:spPr/>
        <p:txBody>
          <a:bodyPr/>
          <a:lstStyle/>
          <a:p>
            <a:fld id="{33C5B7F1-303F-4B4B-823C-C49003EF8ADF}" type="slidenum">
              <a:rPr lang="en-US" smtClean="0"/>
              <a:t>88</a:t>
            </a:fld>
            <a:endParaRPr lang="en-US"/>
          </a:p>
        </p:txBody>
      </p:sp>
    </p:spTree>
    <p:extLst>
      <p:ext uri="{BB962C8B-B14F-4D97-AF65-F5344CB8AC3E}">
        <p14:creationId xmlns:p14="http://schemas.microsoft.com/office/powerpoint/2010/main" val="124092241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understand quantum theory. In order to do so we think we need to single out the features that are inherently nonclassical of quantum theory. In this work we show that interference phenomena are not among those features, unlike usually claimed, by providing a classical statistical theory – the toy field theory -- that reproduces those phenomena within a classical worldview (explicitly refuting all the radical interpretational claims that are usually taken to be implied by quantum interference phenomena). With this work we also want to promote a more rigorous way of studying </a:t>
            </a:r>
            <a:r>
              <a:rPr lang="en-US" dirty="0" err="1"/>
              <a:t>nonclassicality</a:t>
            </a:r>
            <a:r>
              <a:rPr lang="en-US" dirty="0"/>
              <a:t>.</a:t>
            </a:r>
          </a:p>
        </p:txBody>
      </p:sp>
      <p:sp>
        <p:nvSpPr>
          <p:cNvPr id="4" name="Slide Number Placeholder 3"/>
          <p:cNvSpPr>
            <a:spLocks noGrp="1"/>
          </p:cNvSpPr>
          <p:nvPr>
            <p:ph type="sldNum" sz="quarter" idx="5"/>
          </p:nvPr>
        </p:nvSpPr>
        <p:spPr/>
        <p:txBody>
          <a:bodyPr/>
          <a:lstStyle/>
          <a:p>
            <a:fld id="{33C5B7F1-303F-4B4B-823C-C49003EF8ADF}" type="slidenum">
              <a:rPr lang="en-US" smtClean="0"/>
              <a:t>90</a:t>
            </a:fld>
            <a:endParaRPr lang="en-US"/>
          </a:p>
        </p:txBody>
      </p:sp>
    </p:spTree>
    <p:extLst>
      <p:ext uri="{BB962C8B-B14F-4D97-AF65-F5344CB8AC3E}">
        <p14:creationId xmlns:p14="http://schemas.microsoft.com/office/powerpoint/2010/main" val="404656110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want to understand quantum theory. In order to do so we think we need to single out the features that are inherently nonclassical of quantum theory. In this work we show that interference phenomena are not among those features, unlike usually claimed, by providing a classical statistical theory – the toy field theory -- that reproduces those phenomena within a classical worldview (explicitly refuting all the radical interpretational claims that are usually taken to be implied by quantum interference phenomena). With this work we also want to promote a more rigorous way of studying </a:t>
            </a:r>
            <a:r>
              <a:rPr lang="en-US" dirty="0" err="1"/>
              <a:t>nonclassicality</a:t>
            </a:r>
            <a:r>
              <a:rPr lang="en-US" dirty="0"/>
              <a:t>.</a:t>
            </a:r>
          </a:p>
        </p:txBody>
      </p:sp>
      <p:sp>
        <p:nvSpPr>
          <p:cNvPr id="4" name="Slide Number Placeholder 3"/>
          <p:cNvSpPr>
            <a:spLocks noGrp="1"/>
          </p:cNvSpPr>
          <p:nvPr>
            <p:ph type="sldNum" sz="quarter" idx="5"/>
          </p:nvPr>
        </p:nvSpPr>
        <p:spPr/>
        <p:txBody>
          <a:bodyPr/>
          <a:lstStyle/>
          <a:p>
            <a:fld id="{33C5B7F1-303F-4B4B-823C-C49003EF8ADF}" type="slidenum">
              <a:rPr lang="en-US" smtClean="0"/>
              <a:t>91</a:t>
            </a:fld>
            <a:endParaRPr lang="en-US"/>
          </a:p>
        </p:txBody>
      </p:sp>
    </p:spTree>
    <p:extLst>
      <p:ext uri="{BB962C8B-B14F-4D97-AF65-F5344CB8AC3E}">
        <p14:creationId xmlns:p14="http://schemas.microsoft.com/office/powerpoint/2010/main" val="1743107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again the def on </a:t>
            </a:r>
            <a:r>
              <a:rPr lang="en-US" dirty="0" err="1"/>
              <a:t>Leibnizianity</a:t>
            </a:r>
            <a:r>
              <a:rPr lang="en-US" dirty="0"/>
              <a:t> and why it establishes a principle between what is </a:t>
            </a:r>
            <a:r>
              <a:rPr lang="en-US" dirty="0" err="1"/>
              <a:t>intepretationally</a:t>
            </a:r>
            <a:r>
              <a:rPr lang="en-US" dirty="0"/>
              <a:t> problematic and not. i.e. because basically it’s a no-conspiracy principle for what constitutes a good realist explanation of a physical theory.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3C5B7F1-303F-4B4B-823C-C49003EF8ADF}" type="slidenum">
              <a:rPr lang="en-US" smtClean="0"/>
              <a:t>8</a:t>
            </a:fld>
            <a:endParaRPr lang="en-US"/>
          </a:p>
        </p:txBody>
      </p:sp>
    </p:spTree>
    <p:extLst>
      <p:ext uri="{BB962C8B-B14F-4D97-AF65-F5344CB8AC3E}">
        <p14:creationId xmlns:p14="http://schemas.microsoft.com/office/powerpoint/2010/main" val="40991513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543F9-88B2-954D-BDCA-774A81265F5C}"/>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it-IT"/>
          </a:p>
        </p:txBody>
      </p:sp>
      <p:sp>
        <p:nvSpPr>
          <p:cNvPr id="3" name="Subtitle 2">
            <a:extLst>
              <a:ext uri="{FF2B5EF4-FFF2-40B4-BE49-F238E27FC236}">
                <a16:creationId xmlns:a16="http://schemas.microsoft.com/office/drawing/2014/main" id="{CC1F904C-B750-F748-B51A-0D92AB028A82}"/>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it-IT"/>
          </a:p>
        </p:txBody>
      </p:sp>
      <p:sp>
        <p:nvSpPr>
          <p:cNvPr id="4" name="Date Placeholder 3">
            <a:extLst>
              <a:ext uri="{FF2B5EF4-FFF2-40B4-BE49-F238E27FC236}">
                <a16:creationId xmlns:a16="http://schemas.microsoft.com/office/drawing/2014/main" id="{BAEFAA8C-D553-DE40-BEA9-AF6C9FC13147}"/>
              </a:ext>
            </a:extLst>
          </p:cNvPr>
          <p:cNvSpPr>
            <a:spLocks noGrp="1"/>
          </p:cNvSpPr>
          <p:nvPr>
            <p:ph type="dt" sz="half" idx="10"/>
          </p:nvPr>
        </p:nvSpPr>
        <p:spPr/>
        <p:txBody>
          <a:bodyPr/>
          <a:lstStyle/>
          <a:p>
            <a:fld id="{F833AA13-4C53-2D4F-8363-2F5738588AD7}" type="datetime1">
              <a:rPr lang="it-IT" smtClean="0"/>
              <a:t>17/07/23</a:t>
            </a:fld>
            <a:endParaRPr lang="en-US"/>
          </a:p>
        </p:txBody>
      </p:sp>
      <p:sp>
        <p:nvSpPr>
          <p:cNvPr id="5" name="Footer Placeholder 4">
            <a:extLst>
              <a:ext uri="{FF2B5EF4-FFF2-40B4-BE49-F238E27FC236}">
                <a16:creationId xmlns:a16="http://schemas.microsoft.com/office/drawing/2014/main" id="{6BB183BA-1D2E-5D4B-8BEA-5A9E3818B2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CADE50-2D64-1B4E-AD36-DD537E55700A}"/>
              </a:ext>
            </a:extLst>
          </p:cNvPr>
          <p:cNvSpPr>
            <a:spLocks noGrp="1"/>
          </p:cNvSpPr>
          <p:nvPr>
            <p:ph type="sldNum" sz="quarter" idx="12"/>
          </p:nvPr>
        </p:nvSpPr>
        <p:spPr/>
        <p:txBody>
          <a:bodyPr/>
          <a:lstStyle/>
          <a:p>
            <a:fld id="{B9A83834-C502-0D4C-BFC7-921FB6478843}" type="slidenum">
              <a:rPr lang="en-US" smtClean="0"/>
              <a:t>‹#›</a:t>
            </a:fld>
            <a:endParaRPr lang="en-US"/>
          </a:p>
        </p:txBody>
      </p:sp>
    </p:spTree>
    <p:extLst>
      <p:ext uri="{BB962C8B-B14F-4D97-AF65-F5344CB8AC3E}">
        <p14:creationId xmlns:p14="http://schemas.microsoft.com/office/powerpoint/2010/main" val="409709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7259-ED9E-E642-B7C7-760E5A7C2C68}"/>
              </a:ext>
            </a:extLst>
          </p:cNvPr>
          <p:cNvSpPr>
            <a:spLocks noGrp="1"/>
          </p:cNvSpPr>
          <p:nvPr>
            <p:ph type="title"/>
          </p:nvPr>
        </p:nvSpPr>
        <p:spPr/>
        <p:txBody>
          <a:bodyPr/>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339E65FE-808C-2542-B249-D33E998F6AA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C52F09B-4E43-A54F-9B62-BA1888A41400}"/>
              </a:ext>
            </a:extLst>
          </p:cNvPr>
          <p:cNvSpPr>
            <a:spLocks noGrp="1"/>
          </p:cNvSpPr>
          <p:nvPr>
            <p:ph type="dt" sz="half" idx="10"/>
          </p:nvPr>
        </p:nvSpPr>
        <p:spPr/>
        <p:txBody>
          <a:bodyPr/>
          <a:lstStyle/>
          <a:p>
            <a:fld id="{59847AC3-C1D9-0546-BFEE-23BD589571B3}" type="datetime1">
              <a:rPr lang="it-IT" smtClean="0"/>
              <a:t>17/07/23</a:t>
            </a:fld>
            <a:endParaRPr lang="en-US"/>
          </a:p>
        </p:txBody>
      </p:sp>
      <p:sp>
        <p:nvSpPr>
          <p:cNvPr id="5" name="Footer Placeholder 4">
            <a:extLst>
              <a:ext uri="{FF2B5EF4-FFF2-40B4-BE49-F238E27FC236}">
                <a16:creationId xmlns:a16="http://schemas.microsoft.com/office/drawing/2014/main" id="{BB83F2A5-2AFD-9543-9A3E-301FDDC95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8BECBE-BF60-ED4D-80C6-7E0AB66FE0D9}"/>
              </a:ext>
            </a:extLst>
          </p:cNvPr>
          <p:cNvSpPr>
            <a:spLocks noGrp="1"/>
          </p:cNvSpPr>
          <p:nvPr>
            <p:ph type="sldNum" sz="quarter" idx="12"/>
          </p:nvPr>
        </p:nvSpPr>
        <p:spPr/>
        <p:txBody>
          <a:bodyPr/>
          <a:lstStyle/>
          <a:p>
            <a:fld id="{B9A83834-C502-0D4C-BFC7-921FB6478843}" type="slidenum">
              <a:rPr lang="en-US" smtClean="0"/>
              <a:t>‹#›</a:t>
            </a:fld>
            <a:endParaRPr lang="en-US"/>
          </a:p>
        </p:txBody>
      </p:sp>
    </p:spTree>
    <p:extLst>
      <p:ext uri="{BB962C8B-B14F-4D97-AF65-F5344CB8AC3E}">
        <p14:creationId xmlns:p14="http://schemas.microsoft.com/office/powerpoint/2010/main" val="385834718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23954F-44F8-C14B-9CC2-1C39E20B6EDB}"/>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it-IT"/>
          </a:p>
        </p:txBody>
      </p:sp>
      <p:sp>
        <p:nvSpPr>
          <p:cNvPr id="3" name="Vertical Text Placeholder 2">
            <a:extLst>
              <a:ext uri="{FF2B5EF4-FFF2-40B4-BE49-F238E27FC236}">
                <a16:creationId xmlns:a16="http://schemas.microsoft.com/office/drawing/2014/main" id="{2034C602-4EAD-2F4E-AA28-17583F28B1D3}"/>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26885FC9-3574-3A4A-88E9-44358791E641}"/>
              </a:ext>
            </a:extLst>
          </p:cNvPr>
          <p:cNvSpPr>
            <a:spLocks noGrp="1"/>
          </p:cNvSpPr>
          <p:nvPr>
            <p:ph type="dt" sz="half" idx="10"/>
          </p:nvPr>
        </p:nvSpPr>
        <p:spPr/>
        <p:txBody>
          <a:bodyPr/>
          <a:lstStyle/>
          <a:p>
            <a:fld id="{59847AC3-C1D9-0546-BFEE-23BD589571B3}" type="datetime1">
              <a:rPr lang="it-IT" smtClean="0"/>
              <a:t>17/07/23</a:t>
            </a:fld>
            <a:endParaRPr lang="en-US"/>
          </a:p>
        </p:txBody>
      </p:sp>
      <p:sp>
        <p:nvSpPr>
          <p:cNvPr id="5" name="Footer Placeholder 4">
            <a:extLst>
              <a:ext uri="{FF2B5EF4-FFF2-40B4-BE49-F238E27FC236}">
                <a16:creationId xmlns:a16="http://schemas.microsoft.com/office/drawing/2014/main" id="{E93BAD02-6773-BA45-8360-89B0D8806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5FFBF-CD9F-774A-B1BD-8311EAEC132B}"/>
              </a:ext>
            </a:extLst>
          </p:cNvPr>
          <p:cNvSpPr>
            <a:spLocks noGrp="1"/>
          </p:cNvSpPr>
          <p:nvPr>
            <p:ph type="sldNum" sz="quarter" idx="12"/>
          </p:nvPr>
        </p:nvSpPr>
        <p:spPr/>
        <p:txBody>
          <a:bodyPr/>
          <a:lstStyle/>
          <a:p>
            <a:fld id="{B9A83834-C502-0D4C-BFC7-921FB6478843}" type="slidenum">
              <a:rPr lang="en-US" smtClean="0"/>
              <a:t>‹#›</a:t>
            </a:fld>
            <a:endParaRPr lang="en-US"/>
          </a:p>
        </p:txBody>
      </p:sp>
    </p:spTree>
    <p:extLst>
      <p:ext uri="{BB962C8B-B14F-4D97-AF65-F5344CB8AC3E}">
        <p14:creationId xmlns:p14="http://schemas.microsoft.com/office/powerpoint/2010/main" val="3249008723"/>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4B731-6622-3E40-ABE1-84A05113A850}"/>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80726489-2B30-4B4D-86E6-B164720A446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586907E1-721C-8946-8AFE-CA6149A88C19}"/>
              </a:ext>
            </a:extLst>
          </p:cNvPr>
          <p:cNvSpPr>
            <a:spLocks noGrp="1"/>
          </p:cNvSpPr>
          <p:nvPr>
            <p:ph type="dt" sz="half" idx="10"/>
          </p:nvPr>
        </p:nvSpPr>
        <p:spPr/>
        <p:txBody>
          <a:bodyPr/>
          <a:lstStyle/>
          <a:p>
            <a:fld id="{59847AC3-C1D9-0546-BFEE-23BD589571B3}" type="datetime1">
              <a:rPr lang="it-IT" smtClean="0"/>
              <a:t>17/07/23</a:t>
            </a:fld>
            <a:endParaRPr lang="en-US"/>
          </a:p>
        </p:txBody>
      </p:sp>
      <p:sp>
        <p:nvSpPr>
          <p:cNvPr id="5" name="Footer Placeholder 4">
            <a:extLst>
              <a:ext uri="{FF2B5EF4-FFF2-40B4-BE49-F238E27FC236}">
                <a16:creationId xmlns:a16="http://schemas.microsoft.com/office/drawing/2014/main" id="{90D6BE78-DEAF-B048-A4E0-47F158A09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94A819-18F1-B74D-913D-AD2A134E8D11}"/>
              </a:ext>
            </a:extLst>
          </p:cNvPr>
          <p:cNvSpPr>
            <a:spLocks noGrp="1"/>
          </p:cNvSpPr>
          <p:nvPr>
            <p:ph type="sldNum" sz="quarter" idx="12"/>
          </p:nvPr>
        </p:nvSpPr>
        <p:spPr/>
        <p:txBody>
          <a:bodyPr/>
          <a:lstStyle/>
          <a:p>
            <a:fld id="{B9A83834-C502-0D4C-BFC7-921FB6478843}" type="slidenum">
              <a:rPr lang="en-US" smtClean="0"/>
              <a:t>‹#›</a:t>
            </a:fld>
            <a:endParaRPr lang="en-US"/>
          </a:p>
        </p:txBody>
      </p:sp>
    </p:spTree>
    <p:extLst>
      <p:ext uri="{BB962C8B-B14F-4D97-AF65-F5344CB8AC3E}">
        <p14:creationId xmlns:p14="http://schemas.microsoft.com/office/powerpoint/2010/main" val="82676662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4B27B-6FBA-DE45-AC8E-0FEB78EB9AB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it-IT"/>
          </a:p>
        </p:txBody>
      </p:sp>
      <p:sp>
        <p:nvSpPr>
          <p:cNvPr id="3" name="Text Placeholder 2">
            <a:extLst>
              <a:ext uri="{FF2B5EF4-FFF2-40B4-BE49-F238E27FC236}">
                <a16:creationId xmlns:a16="http://schemas.microsoft.com/office/drawing/2014/main" id="{03A1FA35-734D-AF4D-BE9E-B481D45B591E}"/>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8F1623C-8D9A-694F-8190-C746DDEAAA22}"/>
              </a:ext>
            </a:extLst>
          </p:cNvPr>
          <p:cNvSpPr>
            <a:spLocks noGrp="1"/>
          </p:cNvSpPr>
          <p:nvPr>
            <p:ph type="dt" sz="half" idx="10"/>
          </p:nvPr>
        </p:nvSpPr>
        <p:spPr/>
        <p:txBody>
          <a:bodyPr/>
          <a:lstStyle/>
          <a:p>
            <a:fld id="{FF2784B9-3A78-AA41-A981-9A96C5EEC008}" type="datetime1">
              <a:rPr lang="it-IT" smtClean="0"/>
              <a:t>17/07/23</a:t>
            </a:fld>
            <a:endParaRPr lang="en-US"/>
          </a:p>
        </p:txBody>
      </p:sp>
      <p:sp>
        <p:nvSpPr>
          <p:cNvPr id="5" name="Footer Placeholder 4">
            <a:extLst>
              <a:ext uri="{FF2B5EF4-FFF2-40B4-BE49-F238E27FC236}">
                <a16:creationId xmlns:a16="http://schemas.microsoft.com/office/drawing/2014/main" id="{EBAAE8F8-AA18-9C4E-9557-0F0EB3BC4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F7B54D-0BC5-FC4D-BF5E-ECF822C99562}"/>
              </a:ext>
            </a:extLst>
          </p:cNvPr>
          <p:cNvSpPr>
            <a:spLocks noGrp="1"/>
          </p:cNvSpPr>
          <p:nvPr>
            <p:ph type="sldNum" sz="quarter" idx="12"/>
          </p:nvPr>
        </p:nvSpPr>
        <p:spPr/>
        <p:txBody>
          <a:bodyPr/>
          <a:lstStyle/>
          <a:p>
            <a:fld id="{B9A83834-C502-0D4C-BFC7-921FB6478843}" type="slidenum">
              <a:rPr lang="en-US" smtClean="0"/>
              <a:t>‹#›</a:t>
            </a:fld>
            <a:endParaRPr lang="en-US"/>
          </a:p>
        </p:txBody>
      </p:sp>
    </p:spTree>
    <p:extLst>
      <p:ext uri="{BB962C8B-B14F-4D97-AF65-F5344CB8AC3E}">
        <p14:creationId xmlns:p14="http://schemas.microsoft.com/office/powerpoint/2010/main" val="3357901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5B28D-BA2E-5740-A5C3-0C9AE27CFDEF}"/>
              </a:ext>
            </a:extLst>
          </p:cNvPr>
          <p:cNvSpPr>
            <a:spLocks noGrp="1"/>
          </p:cNvSpPr>
          <p:nvPr>
            <p:ph type="title"/>
          </p:nvPr>
        </p:nvSpPr>
        <p:spPr/>
        <p:txBody>
          <a:bodyPr/>
          <a:lstStyle/>
          <a:p>
            <a:r>
              <a:rPr lang="en-US"/>
              <a:t>Click to edit Master title style</a:t>
            </a:r>
            <a:endParaRPr lang="it-IT"/>
          </a:p>
        </p:txBody>
      </p:sp>
      <p:sp>
        <p:nvSpPr>
          <p:cNvPr id="3" name="Content Placeholder 2">
            <a:extLst>
              <a:ext uri="{FF2B5EF4-FFF2-40B4-BE49-F238E27FC236}">
                <a16:creationId xmlns:a16="http://schemas.microsoft.com/office/drawing/2014/main" id="{1ADFD894-06BB-B748-BDE4-D940BB77A1EB}"/>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Content Placeholder 3">
            <a:extLst>
              <a:ext uri="{FF2B5EF4-FFF2-40B4-BE49-F238E27FC236}">
                <a16:creationId xmlns:a16="http://schemas.microsoft.com/office/drawing/2014/main" id="{97ADA98A-286F-D046-AD74-DCCB1C471ACE}"/>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Date Placeholder 4">
            <a:extLst>
              <a:ext uri="{FF2B5EF4-FFF2-40B4-BE49-F238E27FC236}">
                <a16:creationId xmlns:a16="http://schemas.microsoft.com/office/drawing/2014/main" id="{15435D14-6309-D741-BF23-EB1B23E5441B}"/>
              </a:ext>
            </a:extLst>
          </p:cNvPr>
          <p:cNvSpPr>
            <a:spLocks noGrp="1"/>
          </p:cNvSpPr>
          <p:nvPr>
            <p:ph type="dt" sz="half" idx="10"/>
          </p:nvPr>
        </p:nvSpPr>
        <p:spPr/>
        <p:txBody>
          <a:bodyPr/>
          <a:lstStyle/>
          <a:p>
            <a:fld id="{59847AC3-C1D9-0546-BFEE-23BD589571B3}" type="datetime1">
              <a:rPr lang="it-IT" smtClean="0"/>
              <a:t>17/07/23</a:t>
            </a:fld>
            <a:endParaRPr lang="en-US"/>
          </a:p>
        </p:txBody>
      </p:sp>
      <p:sp>
        <p:nvSpPr>
          <p:cNvPr id="6" name="Footer Placeholder 5">
            <a:extLst>
              <a:ext uri="{FF2B5EF4-FFF2-40B4-BE49-F238E27FC236}">
                <a16:creationId xmlns:a16="http://schemas.microsoft.com/office/drawing/2014/main" id="{913219D5-C3D6-F943-AA9E-490B497263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EA55F-9D42-0948-9CE8-6E2665431D31}"/>
              </a:ext>
            </a:extLst>
          </p:cNvPr>
          <p:cNvSpPr>
            <a:spLocks noGrp="1"/>
          </p:cNvSpPr>
          <p:nvPr>
            <p:ph type="sldNum" sz="quarter" idx="12"/>
          </p:nvPr>
        </p:nvSpPr>
        <p:spPr/>
        <p:txBody>
          <a:bodyPr/>
          <a:lstStyle/>
          <a:p>
            <a:fld id="{B9A83834-C502-0D4C-BFC7-921FB6478843}" type="slidenum">
              <a:rPr lang="en-US" smtClean="0"/>
              <a:t>‹#›</a:t>
            </a:fld>
            <a:endParaRPr lang="en-US"/>
          </a:p>
        </p:txBody>
      </p:sp>
    </p:spTree>
    <p:extLst>
      <p:ext uri="{BB962C8B-B14F-4D97-AF65-F5344CB8AC3E}">
        <p14:creationId xmlns:p14="http://schemas.microsoft.com/office/powerpoint/2010/main" val="30387835"/>
      </p:ext>
    </p:extLst>
  </p:cSld>
  <p:clrMapOvr>
    <a:masterClrMapping/>
  </p:clrMapOvr>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B614F-6ED4-194C-9ECA-1A6543E6AE80}"/>
              </a:ext>
            </a:extLst>
          </p:cNvPr>
          <p:cNvSpPr>
            <a:spLocks noGrp="1"/>
          </p:cNvSpPr>
          <p:nvPr>
            <p:ph type="title"/>
          </p:nvPr>
        </p:nvSpPr>
        <p:spPr>
          <a:xfrm>
            <a:off x="629841" y="365126"/>
            <a:ext cx="7886700" cy="1325563"/>
          </a:xfrm>
        </p:spPr>
        <p:txBody>
          <a:bodyPr/>
          <a:lstStyle/>
          <a:p>
            <a:r>
              <a:rPr lang="en-US"/>
              <a:t>Click to edit Master title style</a:t>
            </a:r>
            <a:endParaRPr lang="it-IT"/>
          </a:p>
        </p:txBody>
      </p:sp>
      <p:sp>
        <p:nvSpPr>
          <p:cNvPr id="3" name="Text Placeholder 2">
            <a:extLst>
              <a:ext uri="{FF2B5EF4-FFF2-40B4-BE49-F238E27FC236}">
                <a16:creationId xmlns:a16="http://schemas.microsoft.com/office/drawing/2014/main" id="{9AF11981-C35B-1248-BB78-4B43B39CAAE4}"/>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06C84431-94CF-5245-B3E6-4064B04CD718}"/>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5" name="Text Placeholder 4">
            <a:extLst>
              <a:ext uri="{FF2B5EF4-FFF2-40B4-BE49-F238E27FC236}">
                <a16:creationId xmlns:a16="http://schemas.microsoft.com/office/drawing/2014/main" id="{81E5F7DB-D812-044A-A53C-2C543EA2ABE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640DA72C-8D7B-7243-82DC-89BD3E110B68}"/>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7" name="Date Placeholder 6">
            <a:extLst>
              <a:ext uri="{FF2B5EF4-FFF2-40B4-BE49-F238E27FC236}">
                <a16:creationId xmlns:a16="http://schemas.microsoft.com/office/drawing/2014/main" id="{10FDE676-3886-A24A-98B4-B85238237242}"/>
              </a:ext>
            </a:extLst>
          </p:cNvPr>
          <p:cNvSpPr>
            <a:spLocks noGrp="1"/>
          </p:cNvSpPr>
          <p:nvPr>
            <p:ph type="dt" sz="half" idx="10"/>
          </p:nvPr>
        </p:nvSpPr>
        <p:spPr/>
        <p:txBody>
          <a:bodyPr/>
          <a:lstStyle/>
          <a:p>
            <a:fld id="{59847AC3-C1D9-0546-BFEE-23BD589571B3}" type="datetime1">
              <a:rPr lang="it-IT" smtClean="0"/>
              <a:t>17/07/23</a:t>
            </a:fld>
            <a:endParaRPr lang="en-US"/>
          </a:p>
        </p:txBody>
      </p:sp>
      <p:sp>
        <p:nvSpPr>
          <p:cNvPr id="8" name="Footer Placeholder 7">
            <a:extLst>
              <a:ext uri="{FF2B5EF4-FFF2-40B4-BE49-F238E27FC236}">
                <a16:creationId xmlns:a16="http://schemas.microsoft.com/office/drawing/2014/main" id="{8764C8E0-B97B-5346-8491-51980625AB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D69C8B-E556-7740-BF7E-7AAABC463DAE}"/>
              </a:ext>
            </a:extLst>
          </p:cNvPr>
          <p:cNvSpPr>
            <a:spLocks noGrp="1"/>
          </p:cNvSpPr>
          <p:nvPr>
            <p:ph type="sldNum" sz="quarter" idx="12"/>
          </p:nvPr>
        </p:nvSpPr>
        <p:spPr/>
        <p:txBody>
          <a:bodyPr/>
          <a:lstStyle/>
          <a:p>
            <a:fld id="{B9A83834-C502-0D4C-BFC7-921FB6478843}" type="slidenum">
              <a:rPr lang="en-US" smtClean="0"/>
              <a:t>‹#›</a:t>
            </a:fld>
            <a:endParaRPr lang="en-US"/>
          </a:p>
        </p:txBody>
      </p:sp>
    </p:spTree>
    <p:extLst>
      <p:ext uri="{BB962C8B-B14F-4D97-AF65-F5344CB8AC3E}">
        <p14:creationId xmlns:p14="http://schemas.microsoft.com/office/powerpoint/2010/main" val="855132961"/>
      </p:ext>
    </p:extLst>
  </p:cSld>
  <p:clrMapOvr>
    <a:masterClrMapping/>
  </p:clrMapOvr>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7C6FE7-CE3D-2B40-BE8E-05D5698AF7A9}"/>
              </a:ext>
            </a:extLst>
          </p:cNvPr>
          <p:cNvSpPr>
            <a:spLocks noGrp="1"/>
          </p:cNvSpPr>
          <p:nvPr>
            <p:ph type="title"/>
          </p:nvPr>
        </p:nvSpPr>
        <p:spPr/>
        <p:txBody>
          <a:bodyPr/>
          <a:lstStyle/>
          <a:p>
            <a:r>
              <a:rPr lang="en-US"/>
              <a:t>Click to edit Master title style</a:t>
            </a:r>
            <a:endParaRPr lang="it-IT"/>
          </a:p>
        </p:txBody>
      </p:sp>
      <p:sp>
        <p:nvSpPr>
          <p:cNvPr id="3" name="Date Placeholder 2">
            <a:extLst>
              <a:ext uri="{FF2B5EF4-FFF2-40B4-BE49-F238E27FC236}">
                <a16:creationId xmlns:a16="http://schemas.microsoft.com/office/drawing/2014/main" id="{20096CD7-6F37-E047-BADC-50DA2C552303}"/>
              </a:ext>
            </a:extLst>
          </p:cNvPr>
          <p:cNvSpPr>
            <a:spLocks noGrp="1"/>
          </p:cNvSpPr>
          <p:nvPr>
            <p:ph type="dt" sz="half" idx="10"/>
          </p:nvPr>
        </p:nvSpPr>
        <p:spPr/>
        <p:txBody>
          <a:bodyPr/>
          <a:lstStyle/>
          <a:p>
            <a:fld id="{3B103A64-1E3C-7E4F-8C27-4C3C7FD258AA}" type="datetime1">
              <a:rPr lang="it-IT" smtClean="0"/>
              <a:t>17/07/23</a:t>
            </a:fld>
            <a:endParaRPr lang="en-US"/>
          </a:p>
        </p:txBody>
      </p:sp>
      <p:sp>
        <p:nvSpPr>
          <p:cNvPr id="4" name="Footer Placeholder 3">
            <a:extLst>
              <a:ext uri="{FF2B5EF4-FFF2-40B4-BE49-F238E27FC236}">
                <a16:creationId xmlns:a16="http://schemas.microsoft.com/office/drawing/2014/main" id="{DE131D67-377D-E04C-BB1F-044AAA7AE5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90B639-1E45-D24F-B682-988C57F96CB2}"/>
              </a:ext>
            </a:extLst>
          </p:cNvPr>
          <p:cNvSpPr>
            <a:spLocks noGrp="1"/>
          </p:cNvSpPr>
          <p:nvPr>
            <p:ph type="sldNum" sz="quarter" idx="12"/>
          </p:nvPr>
        </p:nvSpPr>
        <p:spPr/>
        <p:txBody>
          <a:bodyPr/>
          <a:lstStyle/>
          <a:p>
            <a:fld id="{B9A83834-C502-0D4C-BFC7-921FB6478843}" type="slidenum">
              <a:rPr lang="en-US" smtClean="0"/>
              <a:t>‹#›</a:t>
            </a:fld>
            <a:endParaRPr lang="en-US"/>
          </a:p>
        </p:txBody>
      </p:sp>
    </p:spTree>
    <p:extLst>
      <p:ext uri="{BB962C8B-B14F-4D97-AF65-F5344CB8AC3E}">
        <p14:creationId xmlns:p14="http://schemas.microsoft.com/office/powerpoint/2010/main" val="21749669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135749-6381-1642-AF18-8807FF5E3E10}"/>
              </a:ext>
            </a:extLst>
          </p:cNvPr>
          <p:cNvSpPr>
            <a:spLocks noGrp="1"/>
          </p:cNvSpPr>
          <p:nvPr>
            <p:ph type="dt" sz="half" idx="10"/>
          </p:nvPr>
        </p:nvSpPr>
        <p:spPr/>
        <p:txBody>
          <a:bodyPr/>
          <a:lstStyle/>
          <a:p>
            <a:fld id="{B6835A0B-51C5-4741-A36E-FA200ADE9C93}" type="datetime1">
              <a:rPr lang="it-IT" smtClean="0"/>
              <a:t>17/07/23</a:t>
            </a:fld>
            <a:endParaRPr lang="en-US"/>
          </a:p>
        </p:txBody>
      </p:sp>
      <p:sp>
        <p:nvSpPr>
          <p:cNvPr id="3" name="Footer Placeholder 2">
            <a:extLst>
              <a:ext uri="{FF2B5EF4-FFF2-40B4-BE49-F238E27FC236}">
                <a16:creationId xmlns:a16="http://schemas.microsoft.com/office/drawing/2014/main" id="{F5B74038-05A0-2441-894B-ABF255974B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A7AD53-F08D-1B4D-BF08-8DF58BB0E049}"/>
              </a:ext>
            </a:extLst>
          </p:cNvPr>
          <p:cNvSpPr>
            <a:spLocks noGrp="1"/>
          </p:cNvSpPr>
          <p:nvPr>
            <p:ph type="sldNum" sz="quarter" idx="12"/>
          </p:nvPr>
        </p:nvSpPr>
        <p:spPr/>
        <p:txBody>
          <a:bodyPr/>
          <a:lstStyle/>
          <a:p>
            <a:fld id="{B9A83834-C502-0D4C-BFC7-921FB6478843}" type="slidenum">
              <a:rPr lang="en-US" smtClean="0"/>
              <a:t>‹#›</a:t>
            </a:fld>
            <a:endParaRPr lang="en-US"/>
          </a:p>
        </p:txBody>
      </p:sp>
    </p:spTree>
    <p:extLst>
      <p:ext uri="{BB962C8B-B14F-4D97-AF65-F5344CB8AC3E}">
        <p14:creationId xmlns:p14="http://schemas.microsoft.com/office/powerpoint/2010/main" val="4221739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746E-57F4-3047-A5CB-02E400D07C8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it-IT"/>
          </a:p>
        </p:txBody>
      </p:sp>
      <p:sp>
        <p:nvSpPr>
          <p:cNvPr id="3" name="Content Placeholder 2">
            <a:extLst>
              <a:ext uri="{FF2B5EF4-FFF2-40B4-BE49-F238E27FC236}">
                <a16:creationId xmlns:a16="http://schemas.microsoft.com/office/drawing/2014/main" id="{204D25EA-48EC-4645-9057-EEE3071D8B4F}"/>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Text Placeholder 3">
            <a:extLst>
              <a:ext uri="{FF2B5EF4-FFF2-40B4-BE49-F238E27FC236}">
                <a16:creationId xmlns:a16="http://schemas.microsoft.com/office/drawing/2014/main" id="{BCE002D7-6375-A948-B468-099D071A6FD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FCF6E64-0CBE-E341-A64E-375B93818A35}"/>
              </a:ext>
            </a:extLst>
          </p:cNvPr>
          <p:cNvSpPr>
            <a:spLocks noGrp="1"/>
          </p:cNvSpPr>
          <p:nvPr>
            <p:ph type="dt" sz="half" idx="10"/>
          </p:nvPr>
        </p:nvSpPr>
        <p:spPr/>
        <p:txBody>
          <a:bodyPr/>
          <a:lstStyle/>
          <a:p>
            <a:fld id="{59847AC3-C1D9-0546-BFEE-23BD589571B3}" type="datetime1">
              <a:rPr lang="it-IT" smtClean="0"/>
              <a:t>17/07/23</a:t>
            </a:fld>
            <a:endParaRPr lang="en-US"/>
          </a:p>
        </p:txBody>
      </p:sp>
      <p:sp>
        <p:nvSpPr>
          <p:cNvPr id="6" name="Footer Placeholder 5">
            <a:extLst>
              <a:ext uri="{FF2B5EF4-FFF2-40B4-BE49-F238E27FC236}">
                <a16:creationId xmlns:a16="http://schemas.microsoft.com/office/drawing/2014/main" id="{5D8184D4-50B0-F448-98AB-F03128C70A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F84FFD-BF62-ED48-AD24-A9E4FF4E33F7}"/>
              </a:ext>
            </a:extLst>
          </p:cNvPr>
          <p:cNvSpPr>
            <a:spLocks noGrp="1"/>
          </p:cNvSpPr>
          <p:nvPr>
            <p:ph type="sldNum" sz="quarter" idx="12"/>
          </p:nvPr>
        </p:nvSpPr>
        <p:spPr/>
        <p:txBody>
          <a:bodyPr/>
          <a:lstStyle/>
          <a:p>
            <a:fld id="{B9A83834-C502-0D4C-BFC7-921FB6478843}" type="slidenum">
              <a:rPr lang="en-US" smtClean="0"/>
              <a:t>‹#›</a:t>
            </a:fld>
            <a:endParaRPr lang="en-US"/>
          </a:p>
        </p:txBody>
      </p:sp>
    </p:spTree>
    <p:extLst>
      <p:ext uri="{BB962C8B-B14F-4D97-AF65-F5344CB8AC3E}">
        <p14:creationId xmlns:p14="http://schemas.microsoft.com/office/powerpoint/2010/main" val="3157438181"/>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1238E-1434-3F49-BECF-D5BAB425A40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it-IT"/>
          </a:p>
        </p:txBody>
      </p:sp>
      <p:sp>
        <p:nvSpPr>
          <p:cNvPr id="3" name="Picture Placeholder 2">
            <a:extLst>
              <a:ext uri="{FF2B5EF4-FFF2-40B4-BE49-F238E27FC236}">
                <a16:creationId xmlns:a16="http://schemas.microsoft.com/office/drawing/2014/main" id="{6A8AD1F8-7161-AF47-910A-E56C1CD2BF4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Text Placeholder 3">
            <a:extLst>
              <a:ext uri="{FF2B5EF4-FFF2-40B4-BE49-F238E27FC236}">
                <a16:creationId xmlns:a16="http://schemas.microsoft.com/office/drawing/2014/main" id="{31BCB9CC-2B09-BE44-8AD3-7341AA16F9E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BD20CCB-82D6-8143-B626-AC1640EABB83}"/>
              </a:ext>
            </a:extLst>
          </p:cNvPr>
          <p:cNvSpPr>
            <a:spLocks noGrp="1"/>
          </p:cNvSpPr>
          <p:nvPr>
            <p:ph type="dt" sz="half" idx="10"/>
          </p:nvPr>
        </p:nvSpPr>
        <p:spPr/>
        <p:txBody>
          <a:bodyPr/>
          <a:lstStyle/>
          <a:p>
            <a:fld id="{59847AC3-C1D9-0546-BFEE-23BD589571B3}" type="datetime1">
              <a:rPr lang="it-IT" smtClean="0"/>
              <a:t>17/07/23</a:t>
            </a:fld>
            <a:endParaRPr lang="en-US"/>
          </a:p>
        </p:txBody>
      </p:sp>
      <p:sp>
        <p:nvSpPr>
          <p:cNvPr id="6" name="Footer Placeholder 5">
            <a:extLst>
              <a:ext uri="{FF2B5EF4-FFF2-40B4-BE49-F238E27FC236}">
                <a16:creationId xmlns:a16="http://schemas.microsoft.com/office/drawing/2014/main" id="{C0F00D8B-6E93-B14E-89FB-F7CB3FA15D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B1974-C0FB-5F4E-8298-89EB4A6F3351}"/>
              </a:ext>
            </a:extLst>
          </p:cNvPr>
          <p:cNvSpPr>
            <a:spLocks noGrp="1"/>
          </p:cNvSpPr>
          <p:nvPr>
            <p:ph type="sldNum" sz="quarter" idx="12"/>
          </p:nvPr>
        </p:nvSpPr>
        <p:spPr/>
        <p:txBody>
          <a:bodyPr/>
          <a:lstStyle/>
          <a:p>
            <a:fld id="{B9A83834-C502-0D4C-BFC7-921FB6478843}" type="slidenum">
              <a:rPr lang="en-US" smtClean="0"/>
              <a:t>‹#›</a:t>
            </a:fld>
            <a:endParaRPr lang="en-US"/>
          </a:p>
        </p:txBody>
      </p:sp>
    </p:spTree>
    <p:extLst>
      <p:ext uri="{BB962C8B-B14F-4D97-AF65-F5344CB8AC3E}">
        <p14:creationId xmlns:p14="http://schemas.microsoft.com/office/powerpoint/2010/main" val="286646454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D1E5D1-C265-5644-B162-C628E380962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it-IT"/>
          </a:p>
        </p:txBody>
      </p:sp>
      <p:sp>
        <p:nvSpPr>
          <p:cNvPr id="3" name="Text Placeholder 2">
            <a:extLst>
              <a:ext uri="{FF2B5EF4-FFF2-40B4-BE49-F238E27FC236}">
                <a16:creationId xmlns:a16="http://schemas.microsoft.com/office/drawing/2014/main" id="{C3C83122-6CA7-AD47-A873-721F0D0B157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a16="http://schemas.microsoft.com/office/drawing/2014/main" id="{EEA5C3E3-494A-9A40-BBD5-3AD26CE6038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9847AC3-C1D9-0546-BFEE-23BD589571B3}" type="datetime1">
              <a:rPr lang="it-IT" smtClean="0"/>
              <a:t>17/07/23</a:t>
            </a:fld>
            <a:endParaRPr lang="en-US"/>
          </a:p>
        </p:txBody>
      </p:sp>
      <p:sp>
        <p:nvSpPr>
          <p:cNvPr id="5" name="Footer Placeholder 4">
            <a:extLst>
              <a:ext uri="{FF2B5EF4-FFF2-40B4-BE49-F238E27FC236}">
                <a16:creationId xmlns:a16="http://schemas.microsoft.com/office/drawing/2014/main" id="{3A8E2BB1-3CC3-144F-BFF5-D4401A7B343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D071D-D2DB-7B4B-8342-516972CDFB0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9A83834-C502-0D4C-BFC7-921FB6478843}" type="slidenum">
              <a:rPr lang="en-US" smtClean="0"/>
              <a:t>‹#›</a:t>
            </a:fld>
            <a:endParaRPr lang="en-US"/>
          </a:p>
        </p:txBody>
      </p:sp>
    </p:spTree>
    <p:extLst>
      <p:ext uri="{BB962C8B-B14F-4D97-AF65-F5344CB8AC3E}">
        <p14:creationId xmlns:p14="http://schemas.microsoft.com/office/powerpoint/2010/main" val="1471417799"/>
      </p:ext>
    </p:extLst>
  </p:cSld>
  <p:clrMap bg1="lt1" tx1="dk1" bg2="lt2" tx2="dk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hyperlink" Target="https://link.springer.com/journal/16" TargetMode="External"/><Relationship Id="rId4" Type="http://schemas.openxmlformats.org/officeDocument/2006/relationships/hyperlink" Target="https://link.springer.com/article/10.1007/s00016-011-0079-0#auth-Rodolfo-Rosa"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tif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19.tiff"/><Relationship Id="rId7" Type="http://schemas.openxmlformats.org/officeDocument/2006/relationships/image" Target="../media/image23.e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tiff"/></Relationships>
</file>

<file path=ppt/slides/_rels/slide35.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emf"/><Relationship Id="rId7" Type="http://schemas.openxmlformats.org/officeDocument/2006/relationships/image" Target="../media/image29.emf"/><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30.emf"/></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33.emf"/></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37.emf"/><Relationship Id="rId5" Type="http://schemas.openxmlformats.org/officeDocument/2006/relationships/image" Target="../media/image36.emf"/><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4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3.emf"/><Relationship Id="rId4" Type="http://schemas.openxmlformats.org/officeDocument/2006/relationships/image" Target="../media/image42.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44.emf"/><Relationship Id="rId5" Type="http://schemas.openxmlformats.org/officeDocument/2006/relationships/image" Target="../media/image47.png"/><Relationship Id="rId4" Type="http://schemas.openxmlformats.org/officeDocument/2006/relationships/image" Target="../media/image46.emf"/></Relationships>
</file>

<file path=ppt/slides/_rels/slide47.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50.emf"/><Relationship Id="rId4" Type="http://schemas.openxmlformats.org/officeDocument/2006/relationships/image" Target="../media/image33.emf"/></Relationships>
</file>

<file path=ppt/slides/_rels/slide49.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51.emf"/><Relationship Id="rId4" Type="http://schemas.openxmlformats.org/officeDocument/2006/relationships/image" Target="../media/image42.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4.emf"/></Relationships>
</file>

<file path=ppt/slides/_rels/slide5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56.tiff"/></Relationships>
</file>

<file path=ppt/slides/_rels/slide5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5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0.emf"/></Relationships>
</file>

<file path=ppt/slides/_rels/slide5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59.emf"/></Relationships>
</file>

<file path=ppt/slides/_rels/slide5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59.emf"/><Relationship Id="rId5" Type="http://schemas.openxmlformats.org/officeDocument/2006/relationships/image" Target="../media/image60.emf"/><Relationship Id="rId4" Type="http://schemas.openxmlformats.org/officeDocument/2006/relationships/image" Target="../media/image10.emf"/></Relationships>
</file>

<file path=ppt/slides/_rels/slide5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3.emf"/><Relationship Id="rId5" Type="http://schemas.openxmlformats.org/officeDocument/2006/relationships/image" Target="../media/image12.emf"/><Relationship Id="rId10" Type="http://schemas.openxmlformats.org/officeDocument/2006/relationships/image" Target="../media/image63.emf"/><Relationship Id="rId4" Type="http://schemas.openxmlformats.org/officeDocument/2006/relationships/image" Target="../media/image11.tiff"/><Relationship Id="rId9" Type="http://schemas.openxmlformats.org/officeDocument/2006/relationships/image" Target="../media/image62.emf"/></Relationships>
</file>

<file path=ppt/slides/_rels/slide6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64.emf"/></Relationships>
</file>

<file path=ppt/slides/_rels/slide6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65.emf"/></Relationships>
</file>

<file path=ppt/slides/_rels/slide6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66.emf"/><Relationship Id="rId5" Type="http://schemas.openxmlformats.org/officeDocument/2006/relationships/image" Target="../media/image60.emf"/><Relationship Id="rId4" Type="http://schemas.openxmlformats.org/officeDocument/2006/relationships/image" Target="../media/image53.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61.emf"/></Relationships>
</file>

<file path=ppt/slides/_rels/slide66.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67.emf"/><Relationship Id="rId4" Type="http://schemas.openxmlformats.org/officeDocument/2006/relationships/image" Target="../media/image50.e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image" Target="../media/image68.emf"/><Relationship Id="rId7" Type="http://schemas.openxmlformats.org/officeDocument/2006/relationships/image" Target="../media/image54.emf"/><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 Id="rId9" Type="http://schemas.openxmlformats.org/officeDocument/2006/relationships/image" Target="../media/image73.emf"/></Relationships>
</file>

<file path=ppt/slides/_rels/slide69.xml.rels><?xml version="1.0" encoding="UTF-8" standalone="yes"?>
<Relationships xmlns="http://schemas.openxmlformats.org/package/2006/relationships"><Relationship Id="rId2" Type="http://schemas.openxmlformats.org/officeDocument/2006/relationships/hyperlink" Target="http://link.aps.org/doi/10.1103/PhysRevA.75.032110"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e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hyperlink" Target="https://arxiv.org/abs/2111.13727"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image" Target="../media/image74.emf"/><Relationship Id="rId4" Type="http://schemas.openxmlformats.org/officeDocument/2006/relationships/image" Target="../media/image50.emf"/></Relationships>
</file>

<file path=ppt/slides/_rels/slide7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77.emf"/></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8" Type="http://schemas.openxmlformats.org/officeDocument/2006/relationships/image" Target="../media/image87.emf"/><Relationship Id="rId3" Type="http://schemas.openxmlformats.org/officeDocument/2006/relationships/image" Target="../media/image82.emf"/><Relationship Id="rId7" Type="http://schemas.openxmlformats.org/officeDocument/2006/relationships/image" Target="../media/image86.emf"/><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83.emf"/></Relationships>
</file>

<file path=ppt/slides/_rels/slide84.xml.rels><?xml version="1.0" encoding="UTF-8" standalone="yes"?>
<Relationships xmlns="http://schemas.openxmlformats.org/package/2006/relationships"><Relationship Id="rId8" Type="http://schemas.openxmlformats.org/officeDocument/2006/relationships/image" Target="../media/image91.emf"/><Relationship Id="rId3" Type="http://schemas.openxmlformats.org/officeDocument/2006/relationships/image" Target="../media/image82.emf"/><Relationship Id="rId7" Type="http://schemas.openxmlformats.org/officeDocument/2006/relationships/image" Target="../media/image90.emf"/><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89.emf"/><Relationship Id="rId11" Type="http://schemas.openxmlformats.org/officeDocument/2006/relationships/image" Target="../media/image94.emf"/><Relationship Id="rId5" Type="http://schemas.openxmlformats.org/officeDocument/2006/relationships/image" Target="../media/image88.emf"/><Relationship Id="rId10" Type="http://schemas.openxmlformats.org/officeDocument/2006/relationships/image" Target="../media/image93.emf"/><Relationship Id="rId4" Type="http://schemas.openxmlformats.org/officeDocument/2006/relationships/image" Target="../media/image83.emf"/><Relationship Id="rId9" Type="http://schemas.openxmlformats.org/officeDocument/2006/relationships/image" Target="../media/image92.emf"/></Relationships>
</file>

<file path=ppt/slides/_rels/slide8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83.xml"/><Relationship Id="rId1" Type="http://schemas.openxmlformats.org/officeDocument/2006/relationships/slideLayout" Target="../slideLayouts/slideLayout1.xml"/><Relationship Id="rId6" Type="http://schemas.openxmlformats.org/officeDocument/2006/relationships/image" Target="../media/image95.emf"/><Relationship Id="rId5" Type="http://schemas.openxmlformats.org/officeDocument/2006/relationships/image" Target="../media/image5.emf"/><Relationship Id="rId4" Type="http://schemas.openxmlformats.org/officeDocument/2006/relationships/image" Target="../media/image4.emf"/></Relationships>
</file>

<file path=ppt/slides/_rels/slide8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emf"/></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99.emf"/><Relationship Id="rId5" Type="http://schemas.openxmlformats.org/officeDocument/2006/relationships/image" Target="../media/image98.emf"/><Relationship Id="rId4" Type="http://schemas.openxmlformats.org/officeDocument/2006/relationships/image" Target="../media/image97.emf"/></Relationships>
</file>

<file path=ppt/slides/_rels/slide8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00.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hyperlink" Target="http://link.aps.org/doi/10.1103/PhysRevA.75.032110"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1.emf"/><Relationship Id="rId7" Type="http://schemas.openxmlformats.org/officeDocument/2006/relationships/image" Target="../media/image105.emf"/><Relationship Id="rId2" Type="http://schemas.openxmlformats.org/officeDocument/2006/relationships/notesSlide" Target="../notesSlides/notesSlide88.xml"/><Relationship Id="rId1" Type="http://schemas.openxmlformats.org/officeDocument/2006/relationships/slideLayout" Target="../slideLayouts/slideLayout1.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DE9A-CFA9-A14C-954D-3DD6F8AEAE29}"/>
              </a:ext>
            </a:extLst>
          </p:cNvPr>
          <p:cNvSpPr>
            <a:spLocks noGrp="1"/>
          </p:cNvSpPr>
          <p:nvPr>
            <p:ph type="title"/>
          </p:nvPr>
        </p:nvSpPr>
        <p:spPr>
          <a:xfrm>
            <a:off x="325592" y="719410"/>
            <a:ext cx="8492807" cy="3673475"/>
          </a:xfrm>
        </p:spPr>
        <p:txBody>
          <a:bodyPr>
            <a:normAutofit/>
          </a:bodyPr>
          <a:lstStyle/>
          <a:p>
            <a:pPr algn="ctr">
              <a:defRPr/>
            </a:pPr>
            <a:r>
              <a:rPr lang="en-US" sz="5800" dirty="0"/>
              <a:t>What is nonclassical about quantum interference?</a:t>
            </a:r>
          </a:p>
        </p:txBody>
      </p:sp>
      <p:sp>
        <p:nvSpPr>
          <p:cNvPr id="16" name="TextBox 3">
            <a:extLst>
              <a:ext uri="{FF2B5EF4-FFF2-40B4-BE49-F238E27FC236}">
                <a16:creationId xmlns:a16="http://schemas.microsoft.com/office/drawing/2014/main" id="{9013F08A-2DCD-344B-849C-3E184E5F1883}"/>
              </a:ext>
            </a:extLst>
          </p:cNvPr>
          <p:cNvSpPr txBox="1">
            <a:spLocks noChangeArrowheads="1"/>
          </p:cNvSpPr>
          <p:nvPr/>
        </p:nvSpPr>
        <p:spPr bwMode="auto">
          <a:xfrm>
            <a:off x="1332168" y="4350382"/>
            <a:ext cx="64796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u="sng" dirty="0">
                <a:latin typeface="+mn-lt"/>
              </a:rPr>
              <a:t>Lorenzo Catani</a:t>
            </a:r>
          </a:p>
          <a:p>
            <a:pPr algn="ctr">
              <a:spcBef>
                <a:spcPct val="0"/>
              </a:spcBef>
              <a:buFontTx/>
              <a:buNone/>
            </a:pPr>
            <a:endParaRPr lang="en-US" altLang="en-US" sz="1600" dirty="0">
              <a:latin typeface="+mn-lt"/>
            </a:endParaRPr>
          </a:p>
          <a:p>
            <a:pPr algn="ctr">
              <a:spcBef>
                <a:spcPct val="0"/>
              </a:spcBef>
              <a:buFontTx/>
              <a:buNone/>
            </a:pPr>
            <a:r>
              <a:rPr lang="en-US" altLang="en-US" sz="1600" dirty="0">
                <a:solidFill>
                  <a:schemeClr val="tx1">
                    <a:lumMod val="75000"/>
                    <a:lumOff val="25000"/>
                  </a:schemeClr>
                </a:solidFill>
                <a:latin typeface="+mn-lt"/>
              </a:rPr>
              <a:t>Joint work with Matt </a:t>
            </a:r>
            <a:r>
              <a:rPr lang="en-US" altLang="en-US" sz="1600" dirty="0" err="1">
                <a:solidFill>
                  <a:schemeClr val="tx1">
                    <a:lumMod val="75000"/>
                    <a:lumOff val="25000"/>
                  </a:schemeClr>
                </a:solidFill>
                <a:latin typeface="+mn-lt"/>
              </a:rPr>
              <a:t>Leifer</a:t>
            </a:r>
            <a:r>
              <a:rPr lang="en-US" altLang="en-US" sz="1600" dirty="0">
                <a:solidFill>
                  <a:schemeClr val="tx1">
                    <a:lumMod val="75000"/>
                    <a:lumOff val="25000"/>
                  </a:schemeClr>
                </a:solidFill>
                <a:latin typeface="+mn-lt"/>
              </a:rPr>
              <a:t>, Giovanni Scala, David Schmid and Rob </a:t>
            </a:r>
            <a:r>
              <a:rPr lang="en-US" altLang="en-US" sz="1600" dirty="0" err="1">
                <a:solidFill>
                  <a:schemeClr val="tx1">
                    <a:lumMod val="75000"/>
                    <a:lumOff val="25000"/>
                  </a:schemeClr>
                </a:solidFill>
                <a:latin typeface="+mn-lt"/>
              </a:rPr>
              <a:t>Spekkens</a:t>
            </a:r>
            <a:endParaRPr lang="en-US" altLang="en-US" sz="1600" dirty="0">
              <a:solidFill>
                <a:schemeClr val="tx1">
                  <a:lumMod val="75000"/>
                  <a:lumOff val="25000"/>
                </a:schemeClr>
              </a:solidFill>
              <a:latin typeface="+mn-lt"/>
            </a:endParaRPr>
          </a:p>
        </p:txBody>
      </p:sp>
      <p:sp>
        <p:nvSpPr>
          <p:cNvPr id="17" name="TextBox 16">
            <a:extLst>
              <a:ext uri="{FF2B5EF4-FFF2-40B4-BE49-F238E27FC236}">
                <a16:creationId xmlns:a16="http://schemas.microsoft.com/office/drawing/2014/main" id="{68296930-E1BF-7C47-979A-D5A3AAC10953}"/>
              </a:ext>
            </a:extLst>
          </p:cNvPr>
          <p:cNvSpPr txBox="1"/>
          <p:nvPr/>
        </p:nvSpPr>
        <p:spPr>
          <a:xfrm>
            <a:off x="3314086" y="3895294"/>
            <a:ext cx="2515817" cy="338554"/>
          </a:xfrm>
          <a:prstGeom prst="rect">
            <a:avLst/>
          </a:prstGeom>
          <a:noFill/>
        </p:spPr>
        <p:txBody>
          <a:bodyPr wrap="none" rtlCol="0">
            <a:spAutoFit/>
          </a:bodyPr>
          <a:lstStyle/>
          <a:p>
            <a:r>
              <a:rPr lang="en-US" sz="1600">
                <a:solidFill>
                  <a:schemeClr val="bg1">
                    <a:lumMod val="50000"/>
                  </a:schemeClr>
                </a:solidFill>
              </a:rPr>
              <a:t>QPL 2023, Paris - 18/7/2023</a:t>
            </a:r>
            <a:endParaRPr lang="en-US" sz="1600" dirty="0">
              <a:solidFill>
                <a:schemeClr val="bg1">
                  <a:lumMod val="50000"/>
                </a:schemeClr>
              </a:solidFill>
            </a:endParaRPr>
          </a:p>
        </p:txBody>
      </p:sp>
      <p:sp>
        <p:nvSpPr>
          <p:cNvPr id="18" name="TextBox 17">
            <a:extLst>
              <a:ext uri="{FF2B5EF4-FFF2-40B4-BE49-F238E27FC236}">
                <a16:creationId xmlns:a16="http://schemas.microsoft.com/office/drawing/2014/main" id="{F1C8B6AD-6E50-CF48-80F2-7A0E2474BB75}"/>
              </a:ext>
            </a:extLst>
          </p:cNvPr>
          <p:cNvSpPr txBox="1"/>
          <p:nvPr/>
        </p:nvSpPr>
        <p:spPr>
          <a:xfrm>
            <a:off x="2725988" y="5279293"/>
            <a:ext cx="3692036" cy="830997"/>
          </a:xfrm>
          <a:prstGeom prst="rect">
            <a:avLst/>
          </a:prstGeom>
          <a:noFill/>
        </p:spPr>
        <p:txBody>
          <a:bodyPr wrap="none" rtlCol="0">
            <a:spAutoFit/>
          </a:bodyPr>
          <a:lstStyle/>
          <a:p>
            <a:pPr algn="ctr"/>
            <a:r>
              <a:rPr lang="en-US" sz="1600" dirty="0" err="1">
                <a:solidFill>
                  <a:srgbClr val="0070C0"/>
                </a:solidFill>
              </a:rPr>
              <a:t>arXiv</a:t>
            </a:r>
            <a:r>
              <a:rPr lang="en-US" sz="1600" dirty="0">
                <a:solidFill>
                  <a:srgbClr val="0070C0"/>
                </a:solidFill>
              </a:rPr>
              <a:t>: 2211.09850 (2022)</a:t>
            </a:r>
          </a:p>
          <a:p>
            <a:pPr algn="ctr"/>
            <a:r>
              <a:rPr lang="en-US" sz="1600" dirty="0">
                <a:solidFill>
                  <a:srgbClr val="0070C0"/>
                </a:solidFill>
              </a:rPr>
              <a:t>arXiv:2207.11779 (PRL </a:t>
            </a:r>
            <a:r>
              <a:rPr lang="en-US" sz="1600" b="1" dirty="0">
                <a:solidFill>
                  <a:srgbClr val="0070C0"/>
                </a:solidFill>
              </a:rPr>
              <a:t>129</a:t>
            </a:r>
            <a:r>
              <a:rPr lang="en-US" sz="1600" dirty="0">
                <a:solidFill>
                  <a:srgbClr val="0070C0"/>
                </a:solidFill>
              </a:rPr>
              <a:t> 240401(2022))</a:t>
            </a:r>
          </a:p>
          <a:p>
            <a:pPr algn="ctr"/>
            <a:r>
              <a:rPr lang="en-US" sz="1600" dirty="0" err="1">
                <a:solidFill>
                  <a:srgbClr val="0070C0"/>
                </a:solidFill>
              </a:rPr>
              <a:t>arXiv</a:t>
            </a:r>
            <a:r>
              <a:rPr lang="en-US" sz="1600" dirty="0">
                <a:solidFill>
                  <a:srgbClr val="0070C0"/>
                </a:solidFill>
              </a:rPr>
              <a:t>: 2111.13727 (2021)</a:t>
            </a:r>
          </a:p>
        </p:txBody>
      </p:sp>
      <p:pic>
        <p:nvPicPr>
          <p:cNvPr id="19" name="Picture 18">
            <a:extLst>
              <a:ext uri="{FF2B5EF4-FFF2-40B4-BE49-F238E27FC236}">
                <a16:creationId xmlns:a16="http://schemas.microsoft.com/office/drawing/2014/main" id="{DB4B6D8D-B449-F349-84DC-927F9E60E424}"/>
              </a:ext>
            </a:extLst>
          </p:cNvPr>
          <p:cNvPicPr>
            <a:picLocks noChangeAspect="1"/>
          </p:cNvPicPr>
          <p:nvPr/>
        </p:nvPicPr>
        <p:blipFill>
          <a:blip r:embed="rId3"/>
          <a:stretch>
            <a:fillRect/>
          </a:stretch>
        </p:blipFill>
        <p:spPr>
          <a:xfrm>
            <a:off x="468307" y="6020627"/>
            <a:ext cx="1129012" cy="630365"/>
          </a:xfrm>
          <a:prstGeom prst="rect">
            <a:avLst/>
          </a:prstGeom>
          <a:solidFill>
            <a:schemeClr val="bg1"/>
          </a:solidFill>
        </p:spPr>
      </p:pic>
      <p:pic>
        <p:nvPicPr>
          <p:cNvPr id="20" name="Picture 19">
            <a:extLst>
              <a:ext uri="{FF2B5EF4-FFF2-40B4-BE49-F238E27FC236}">
                <a16:creationId xmlns:a16="http://schemas.microsoft.com/office/drawing/2014/main" id="{2DC7F92B-886C-8942-A065-A1C1177938FE}"/>
              </a:ext>
            </a:extLst>
          </p:cNvPr>
          <p:cNvPicPr>
            <a:picLocks noChangeAspect="1"/>
          </p:cNvPicPr>
          <p:nvPr/>
        </p:nvPicPr>
        <p:blipFill>
          <a:blip r:embed="rId4"/>
          <a:stretch>
            <a:fillRect/>
          </a:stretch>
        </p:blipFill>
        <p:spPr>
          <a:xfrm>
            <a:off x="7693152" y="5960667"/>
            <a:ext cx="1349187" cy="840478"/>
          </a:xfrm>
          <a:prstGeom prst="rect">
            <a:avLst/>
          </a:prstGeom>
        </p:spPr>
      </p:pic>
      <p:sp>
        <p:nvSpPr>
          <p:cNvPr id="26" name="Rectangle 25">
            <a:extLst>
              <a:ext uri="{FF2B5EF4-FFF2-40B4-BE49-F238E27FC236}">
                <a16:creationId xmlns:a16="http://schemas.microsoft.com/office/drawing/2014/main" id="{4B6C9872-2FC8-284C-B400-7A317B99FF6E}"/>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3410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54745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Criteria for a good notion of classicality</a:t>
            </a:r>
          </a:p>
        </p:txBody>
      </p:sp>
      <p:sp>
        <p:nvSpPr>
          <p:cNvPr id="9" name="TextBox 8">
            <a:extLst>
              <a:ext uri="{FF2B5EF4-FFF2-40B4-BE49-F238E27FC236}">
                <a16:creationId xmlns:a16="http://schemas.microsoft.com/office/drawing/2014/main" id="{5C554548-49FB-5349-BB2D-2DBD02268761}"/>
              </a:ext>
            </a:extLst>
          </p:cNvPr>
          <p:cNvSpPr txBox="1"/>
          <p:nvPr/>
        </p:nvSpPr>
        <p:spPr>
          <a:xfrm>
            <a:off x="347472" y="1615686"/>
            <a:ext cx="8491728" cy="4093428"/>
          </a:xfrm>
          <a:prstGeom prst="rect">
            <a:avLst/>
          </a:prstGeom>
          <a:noFill/>
        </p:spPr>
        <p:txBody>
          <a:bodyPr wrap="square" rtlCol="0">
            <a:spAutoFit/>
          </a:bodyPr>
          <a:lstStyle/>
          <a:p>
            <a:pPr marL="342900" indent="-342900">
              <a:buFont typeface="Arial" panose="020B0604020202020204" pitchFamily="34" charset="0"/>
              <a:buChar char="•"/>
            </a:pPr>
            <a:r>
              <a:rPr lang="it-IT" sz="2000" dirty="0" err="1"/>
              <a:t>Instance</a:t>
            </a:r>
            <a:r>
              <a:rPr lang="it-IT" sz="2000" dirty="0"/>
              <a:t> of </a:t>
            </a:r>
            <a:r>
              <a:rPr lang="it-IT" sz="2000" dirty="0" err="1"/>
              <a:t>Leibnizian</a:t>
            </a:r>
            <a:r>
              <a:rPr lang="it-IT" sz="2000" dirty="0"/>
              <a:t> </a:t>
            </a:r>
            <a:r>
              <a:rPr lang="it-IT" sz="2000" dirty="0" err="1"/>
              <a:t>methodological</a:t>
            </a:r>
            <a:r>
              <a:rPr lang="it-IT" sz="2000" dirty="0"/>
              <a:t> </a:t>
            </a:r>
            <a:r>
              <a:rPr lang="it-IT" sz="2000" dirty="0" err="1"/>
              <a:t>principle</a:t>
            </a:r>
            <a:r>
              <a:rPr lang="it-IT" sz="2000" dirty="0"/>
              <a:t> / no fine-</a:t>
            </a:r>
            <a:r>
              <a:rPr lang="it-IT" sz="2000" dirty="0" err="1"/>
              <a:t>tuning</a:t>
            </a:r>
            <a:r>
              <a:rPr lang="it-IT" sz="2000" dirty="0"/>
              <a:t>.</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endParaRPr lang="it-IT" sz="2000" dirty="0"/>
          </a:p>
          <a:p>
            <a:endParaRPr lang="it-IT" sz="2000" dirty="0"/>
          </a:p>
          <a:p>
            <a:pPr marL="342900" indent="-342900">
              <a:buFont typeface="Arial" panose="020B0604020202020204" pitchFamily="34" charset="0"/>
              <a:buChar char="•"/>
            </a:pPr>
            <a:r>
              <a:rPr lang="it-IT" sz="2000" dirty="0" err="1"/>
              <a:t>Applicable</a:t>
            </a:r>
            <a:r>
              <a:rPr lang="it-IT" sz="2000" dirty="0"/>
              <a:t> </a:t>
            </a:r>
            <a:r>
              <a:rPr lang="it-IT" sz="2000" dirty="0" err="1"/>
              <a:t>also</a:t>
            </a:r>
            <a:r>
              <a:rPr lang="it-IT" sz="2000" dirty="0"/>
              <a:t> to single </a:t>
            </a:r>
            <a:r>
              <a:rPr lang="it-IT" sz="2000" dirty="0" err="1"/>
              <a:t>qubit</a:t>
            </a:r>
            <a:r>
              <a:rPr lang="it-IT" sz="2000" dirty="0"/>
              <a:t>; </a:t>
            </a:r>
            <a:r>
              <a:rPr lang="it-IT" sz="2000" dirty="0" err="1"/>
              <a:t>subsumes</a:t>
            </a:r>
            <a:r>
              <a:rPr lang="it-IT" sz="2000" dirty="0"/>
              <a:t> </a:t>
            </a:r>
            <a:r>
              <a:rPr lang="it-IT" sz="2000" dirty="0" err="1"/>
              <a:t>other</a:t>
            </a:r>
            <a:r>
              <a:rPr lang="it-IT" sz="2000" dirty="0"/>
              <a:t> </a:t>
            </a:r>
            <a:r>
              <a:rPr lang="it-IT" sz="2000" dirty="0" err="1"/>
              <a:t>notions</a:t>
            </a:r>
            <a:r>
              <a:rPr lang="it-IT" sz="2000" dirty="0"/>
              <a:t>.</a:t>
            </a:r>
          </a:p>
          <a:p>
            <a:endParaRPr lang="it-IT" sz="2000" dirty="0"/>
          </a:p>
          <a:p>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r>
              <a:rPr lang="it-IT" sz="2000" dirty="0" err="1">
                <a:solidFill>
                  <a:schemeClr val="bg1">
                    <a:lumMod val="50000"/>
                  </a:schemeClr>
                </a:solidFill>
              </a:rPr>
              <a:t>Subject</a:t>
            </a:r>
            <a:r>
              <a:rPr lang="it-IT" sz="2000" dirty="0">
                <a:solidFill>
                  <a:schemeClr val="bg1">
                    <a:lumMod val="50000"/>
                  </a:schemeClr>
                </a:solidFill>
              </a:rPr>
              <a:t> to </a:t>
            </a:r>
            <a:r>
              <a:rPr lang="it-IT" sz="2000" dirty="0" err="1">
                <a:solidFill>
                  <a:schemeClr val="bg1">
                    <a:lumMod val="50000"/>
                  </a:schemeClr>
                </a:solidFill>
              </a:rPr>
              <a:t>direct</a:t>
            </a:r>
            <a:r>
              <a:rPr lang="it-IT" sz="2000" dirty="0">
                <a:solidFill>
                  <a:schemeClr val="bg1">
                    <a:lumMod val="50000"/>
                  </a:schemeClr>
                </a:solidFill>
              </a:rPr>
              <a:t> </a:t>
            </a:r>
            <a:r>
              <a:rPr lang="it-IT" sz="2000" dirty="0" err="1">
                <a:solidFill>
                  <a:schemeClr val="bg1">
                    <a:lumMod val="50000"/>
                  </a:schemeClr>
                </a:solidFill>
              </a:rPr>
              <a:t>experimental</a:t>
            </a:r>
            <a:r>
              <a:rPr lang="it-IT" sz="2000" dirty="0">
                <a:solidFill>
                  <a:schemeClr val="bg1">
                    <a:lumMod val="50000"/>
                  </a:schemeClr>
                </a:solidFill>
              </a:rPr>
              <a:t> test.</a:t>
            </a: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r>
              <a:rPr lang="it-IT" sz="2000" dirty="0" err="1">
                <a:solidFill>
                  <a:schemeClr val="bg1">
                    <a:lumMod val="50000"/>
                  </a:schemeClr>
                </a:solidFill>
              </a:rPr>
              <a:t>Constitutes</a:t>
            </a:r>
            <a:r>
              <a:rPr lang="it-IT" sz="2000" dirty="0">
                <a:solidFill>
                  <a:schemeClr val="bg1">
                    <a:lumMod val="50000"/>
                  </a:schemeClr>
                </a:solidFill>
              </a:rPr>
              <a:t> a </a:t>
            </a:r>
            <a:r>
              <a:rPr lang="it-IT" sz="2000" dirty="0" err="1">
                <a:solidFill>
                  <a:schemeClr val="bg1">
                    <a:lumMod val="50000"/>
                  </a:schemeClr>
                </a:solidFill>
              </a:rPr>
              <a:t>resource</a:t>
            </a:r>
            <a:r>
              <a:rPr lang="it-IT" sz="2000" dirty="0">
                <a:solidFill>
                  <a:schemeClr val="bg1">
                    <a:lumMod val="50000"/>
                  </a:schemeClr>
                </a:solidFill>
              </a:rPr>
              <a:t>.</a:t>
            </a:r>
          </a:p>
        </p:txBody>
      </p:sp>
    </p:spTree>
    <p:extLst>
      <p:ext uri="{BB962C8B-B14F-4D97-AF65-F5344CB8AC3E}">
        <p14:creationId xmlns:p14="http://schemas.microsoft.com/office/powerpoint/2010/main" val="28157054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54745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Criteria for a good notion of classicality</a:t>
            </a:r>
          </a:p>
        </p:txBody>
      </p:sp>
      <p:sp>
        <p:nvSpPr>
          <p:cNvPr id="9" name="TextBox 8">
            <a:extLst>
              <a:ext uri="{FF2B5EF4-FFF2-40B4-BE49-F238E27FC236}">
                <a16:creationId xmlns:a16="http://schemas.microsoft.com/office/drawing/2014/main" id="{5C554548-49FB-5349-BB2D-2DBD02268761}"/>
              </a:ext>
            </a:extLst>
          </p:cNvPr>
          <p:cNvSpPr txBox="1"/>
          <p:nvPr/>
        </p:nvSpPr>
        <p:spPr>
          <a:xfrm>
            <a:off x="347472" y="1615686"/>
            <a:ext cx="8491728" cy="4093428"/>
          </a:xfrm>
          <a:prstGeom prst="rect">
            <a:avLst/>
          </a:prstGeom>
          <a:noFill/>
        </p:spPr>
        <p:txBody>
          <a:bodyPr wrap="square" rtlCol="0">
            <a:spAutoFit/>
          </a:bodyPr>
          <a:lstStyle/>
          <a:p>
            <a:pPr marL="342900" indent="-342900">
              <a:buFont typeface="Arial" panose="020B0604020202020204" pitchFamily="34" charset="0"/>
              <a:buChar char="•"/>
            </a:pPr>
            <a:r>
              <a:rPr lang="it-IT" sz="2000" dirty="0" err="1"/>
              <a:t>Instance</a:t>
            </a:r>
            <a:r>
              <a:rPr lang="it-IT" sz="2000" dirty="0"/>
              <a:t> of </a:t>
            </a:r>
            <a:r>
              <a:rPr lang="it-IT" sz="2000" dirty="0" err="1"/>
              <a:t>Leibnizian</a:t>
            </a:r>
            <a:r>
              <a:rPr lang="it-IT" sz="2000" dirty="0"/>
              <a:t> </a:t>
            </a:r>
            <a:r>
              <a:rPr lang="it-IT" sz="2000" dirty="0" err="1"/>
              <a:t>methodological</a:t>
            </a:r>
            <a:r>
              <a:rPr lang="it-IT" sz="2000" dirty="0"/>
              <a:t> </a:t>
            </a:r>
            <a:r>
              <a:rPr lang="it-IT" sz="2000" dirty="0" err="1"/>
              <a:t>principle</a:t>
            </a:r>
            <a:r>
              <a:rPr lang="it-IT" sz="2000" dirty="0"/>
              <a:t> / no fine-</a:t>
            </a:r>
            <a:r>
              <a:rPr lang="it-IT" sz="2000" dirty="0" err="1"/>
              <a:t>tuning</a:t>
            </a:r>
            <a:r>
              <a:rPr lang="it-IT" sz="2000" dirty="0"/>
              <a:t>.</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endParaRPr lang="it-IT" sz="2000" dirty="0"/>
          </a:p>
          <a:p>
            <a:endParaRPr lang="it-IT" sz="2000" dirty="0"/>
          </a:p>
          <a:p>
            <a:pPr marL="342900" indent="-342900">
              <a:buFont typeface="Arial" panose="020B0604020202020204" pitchFamily="34" charset="0"/>
              <a:buChar char="•"/>
            </a:pPr>
            <a:r>
              <a:rPr lang="it-IT" sz="2000" dirty="0" err="1"/>
              <a:t>Applicable</a:t>
            </a:r>
            <a:r>
              <a:rPr lang="it-IT" sz="2000" dirty="0"/>
              <a:t> </a:t>
            </a:r>
            <a:r>
              <a:rPr lang="it-IT" sz="2000" dirty="0" err="1"/>
              <a:t>also</a:t>
            </a:r>
            <a:r>
              <a:rPr lang="it-IT" sz="2000" dirty="0"/>
              <a:t> to single </a:t>
            </a:r>
            <a:r>
              <a:rPr lang="it-IT" sz="2000" dirty="0" err="1"/>
              <a:t>qubit</a:t>
            </a:r>
            <a:r>
              <a:rPr lang="it-IT" sz="2000" dirty="0"/>
              <a:t>; </a:t>
            </a:r>
            <a:r>
              <a:rPr lang="it-IT" sz="2000" dirty="0" err="1"/>
              <a:t>subsumes</a:t>
            </a:r>
            <a:r>
              <a:rPr lang="it-IT" sz="2000" dirty="0"/>
              <a:t> </a:t>
            </a:r>
            <a:r>
              <a:rPr lang="it-IT" sz="2000" dirty="0" err="1"/>
              <a:t>other</a:t>
            </a:r>
            <a:r>
              <a:rPr lang="it-IT" sz="2000" dirty="0"/>
              <a:t> </a:t>
            </a:r>
            <a:r>
              <a:rPr lang="it-IT" sz="2000" dirty="0" err="1"/>
              <a:t>notions</a:t>
            </a:r>
            <a:r>
              <a:rPr lang="it-IT" sz="2000" dirty="0"/>
              <a:t>.</a:t>
            </a:r>
          </a:p>
          <a:p>
            <a:endParaRPr lang="it-IT" sz="2000" dirty="0"/>
          </a:p>
          <a:p>
            <a:endParaRPr lang="it-IT" sz="2000" dirty="0">
              <a:solidFill>
                <a:schemeClr val="bg1">
                  <a:lumMod val="50000"/>
                </a:schemeClr>
              </a:solidFill>
            </a:endParaRPr>
          </a:p>
          <a:p>
            <a:endParaRPr lang="it-IT" sz="2000" dirty="0"/>
          </a:p>
          <a:p>
            <a:pPr marL="342900" indent="-342900">
              <a:buFont typeface="Arial" panose="020B0604020202020204" pitchFamily="34" charset="0"/>
              <a:buChar char="•"/>
            </a:pPr>
            <a:r>
              <a:rPr lang="it-IT" sz="2000" dirty="0" err="1"/>
              <a:t>It</a:t>
            </a:r>
            <a:r>
              <a:rPr lang="it-IT" sz="2000" dirty="0"/>
              <a:t> </a:t>
            </a:r>
            <a:r>
              <a:rPr lang="it-IT" sz="2000" dirty="0" err="1"/>
              <a:t>is</a:t>
            </a:r>
            <a:r>
              <a:rPr lang="it-IT" sz="2000" dirty="0"/>
              <a:t> </a:t>
            </a:r>
            <a:r>
              <a:rPr lang="it-IT" sz="2000" dirty="0" err="1"/>
              <a:t>empirically</a:t>
            </a:r>
            <a:r>
              <a:rPr lang="it-IT" sz="2000" dirty="0"/>
              <a:t> </a:t>
            </a:r>
            <a:r>
              <a:rPr lang="it-IT" sz="2000" dirty="0" err="1"/>
              <a:t>testable</a:t>
            </a:r>
            <a:r>
              <a:rPr lang="it-IT" sz="2000" dirty="0"/>
              <a:t>. </a:t>
            </a:r>
            <a:endParaRPr lang="it-IT" sz="2000" dirty="0">
              <a:solidFill>
                <a:schemeClr val="bg1">
                  <a:lumMod val="50000"/>
                </a:schemeClr>
              </a:solidFill>
            </a:endParaRPr>
          </a:p>
          <a:p>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r>
              <a:rPr lang="it-IT" sz="2000" dirty="0" err="1">
                <a:solidFill>
                  <a:schemeClr val="bg1">
                    <a:lumMod val="50000"/>
                  </a:schemeClr>
                </a:solidFill>
              </a:rPr>
              <a:t>Constitutes</a:t>
            </a:r>
            <a:r>
              <a:rPr lang="it-IT" sz="2000" dirty="0">
                <a:solidFill>
                  <a:schemeClr val="bg1">
                    <a:lumMod val="50000"/>
                  </a:schemeClr>
                </a:solidFill>
              </a:rPr>
              <a:t> a </a:t>
            </a:r>
            <a:r>
              <a:rPr lang="it-IT" sz="2000" dirty="0" err="1">
                <a:solidFill>
                  <a:schemeClr val="bg1">
                    <a:lumMod val="50000"/>
                  </a:schemeClr>
                </a:solidFill>
              </a:rPr>
              <a:t>resource</a:t>
            </a:r>
            <a:r>
              <a:rPr lang="it-IT" sz="2000" dirty="0">
                <a:solidFill>
                  <a:schemeClr val="bg1">
                    <a:lumMod val="50000"/>
                  </a:schemeClr>
                </a:solidFill>
              </a:rPr>
              <a:t>.</a:t>
            </a:r>
          </a:p>
        </p:txBody>
      </p:sp>
    </p:spTree>
    <p:extLst>
      <p:ext uri="{BB962C8B-B14F-4D97-AF65-F5344CB8AC3E}">
        <p14:creationId xmlns:p14="http://schemas.microsoft.com/office/powerpoint/2010/main" val="36365248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54745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Criteria for a good notion of classicality</a:t>
            </a:r>
          </a:p>
        </p:txBody>
      </p:sp>
      <p:sp>
        <p:nvSpPr>
          <p:cNvPr id="9" name="TextBox 8">
            <a:extLst>
              <a:ext uri="{FF2B5EF4-FFF2-40B4-BE49-F238E27FC236}">
                <a16:creationId xmlns:a16="http://schemas.microsoft.com/office/drawing/2014/main" id="{5C554548-49FB-5349-BB2D-2DBD02268761}"/>
              </a:ext>
            </a:extLst>
          </p:cNvPr>
          <p:cNvSpPr txBox="1"/>
          <p:nvPr/>
        </p:nvSpPr>
        <p:spPr>
          <a:xfrm>
            <a:off x="347472" y="1615686"/>
            <a:ext cx="8491728" cy="4401205"/>
          </a:xfrm>
          <a:prstGeom prst="rect">
            <a:avLst/>
          </a:prstGeom>
          <a:noFill/>
        </p:spPr>
        <p:txBody>
          <a:bodyPr wrap="square" rtlCol="0">
            <a:spAutoFit/>
          </a:bodyPr>
          <a:lstStyle/>
          <a:p>
            <a:pPr marL="342900" indent="-342900">
              <a:buFont typeface="Arial" panose="020B0604020202020204" pitchFamily="34" charset="0"/>
              <a:buChar char="•"/>
            </a:pPr>
            <a:r>
              <a:rPr lang="it-IT" sz="2000" dirty="0" err="1"/>
              <a:t>Instance</a:t>
            </a:r>
            <a:r>
              <a:rPr lang="it-IT" sz="2000" dirty="0"/>
              <a:t> of </a:t>
            </a:r>
            <a:r>
              <a:rPr lang="it-IT" sz="2000" dirty="0" err="1"/>
              <a:t>Leibnizian</a:t>
            </a:r>
            <a:r>
              <a:rPr lang="it-IT" sz="2000" dirty="0"/>
              <a:t> </a:t>
            </a:r>
            <a:r>
              <a:rPr lang="it-IT" sz="2000" dirty="0" err="1"/>
              <a:t>methodological</a:t>
            </a:r>
            <a:r>
              <a:rPr lang="it-IT" sz="2000" dirty="0"/>
              <a:t> </a:t>
            </a:r>
            <a:r>
              <a:rPr lang="it-IT" sz="2000" dirty="0" err="1"/>
              <a:t>principle</a:t>
            </a:r>
            <a:r>
              <a:rPr lang="it-IT" sz="2000" dirty="0"/>
              <a:t> / no fine-</a:t>
            </a:r>
            <a:r>
              <a:rPr lang="it-IT" sz="2000" dirty="0" err="1"/>
              <a:t>tuning</a:t>
            </a:r>
            <a:r>
              <a:rPr lang="it-IT" sz="2000" dirty="0"/>
              <a:t>.</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endParaRPr lang="it-IT" sz="2000" dirty="0"/>
          </a:p>
          <a:p>
            <a:endParaRPr lang="it-IT" sz="2000" dirty="0"/>
          </a:p>
          <a:p>
            <a:pPr marL="342900" indent="-342900">
              <a:buFont typeface="Arial" panose="020B0604020202020204" pitchFamily="34" charset="0"/>
              <a:buChar char="•"/>
            </a:pPr>
            <a:r>
              <a:rPr lang="it-IT" sz="2000" dirty="0" err="1"/>
              <a:t>Applicable</a:t>
            </a:r>
            <a:r>
              <a:rPr lang="it-IT" sz="2000" dirty="0"/>
              <a:t> </a:t>
            </a:r>
            <a:r>
              <a:rPr lang="it-IT" sz="2000" dirty="0" err="1"/>
              <a:t>also</a:t>
            </a:r>
            <a:r>
              <a:rPr lang="it-IT" sz="2000" dirty="0"/>
              <a:t> to single </a:t>
            </a:r>
            <a:r>
              <a:rPr lang="it-IT" sz="2000" dirty="0" err="1"/>
              <a:t>qubit</a:t>
            </a:r>
            <a:r>
              <a:rPr lang="it-IT" sz="2000" dirty="0"/>
              <a:t>; </a:t>
            </a:r>
            <a:r>
              <a:rPr lang="it-IT" sz="2000" dirty="0" err="1"/>
              <a:t>subsumes</a:t>
            </a:r>
            <a:r>
              <a:rPr lang="it-IT" sz="2000" dirty="0"/>
              <a:t> </a:t>
            </a:r>
            <a:r>
              <a:rPr lang="it-IT" sz="2000" dirty="0" err="1"/>
              <a:t>other</a:t>
            </a:r>
            <a:r>
              <a:rPr lang="it-IT" sz="2000" dirty="0"/>
              <a:t> </a:t>
            </a:r>
            <a:r>
              <a:rPr lang="it-IT" sz="2000" dirty="0" err="1"/>
              <a:t>notions</a:t>
            </a:r>
            <a:r>
              <a:rPr lang="it-IT" sz="2000" dirty="0"/>
              <a:t>.</a:t>
            </a:r>
          </a:p>
          <a:p>
            <a:endParaRPr lang="it-IT" sz="2000" dirty="0"/>
          </a:p>
          <a:p>
            <a:endParaRPr lang="it-IT" sz="2000" dirty="0">
              <a:solidFill>
                <a:schemeClr val="bg1">
                  <a:lumMod val="50000"/>
                </a:schemeClr>
              </a:solidFill>
            </a:endParaRPr>
          </a:p>
          <a:p>
            <a:endParaRPr lang="it-IT" sz="2000" dirty="0"/>
          </a:p>
          <a:p>
            <a:pPr marL="342900" indent="-342900">
              <a:buFont typeface="Arial" panose="020B0604020202020204" pitchFamily="34" charset="0"/>
              <a:buChar char="•"/>
            </a:pPr>
            <a:r>
              <a:rPr lang="it-IT" sz="2000" dirty="0" err="1"/>
              <a:t>It</a:t>
            </a:r>
            <a:r>
              <a:rPr lang="it-IT" sz="2000" dirty="0"/>
              <a:t> </a:t>
            </a:r>
            <a:r>
              <a:rPr lang="it-IT" sz="2000" dirty="0" err="1"/>
              <a:t>is</a:t>
            </a:r>
            <a:r>
              <a:rPr lang="it-IT" sz="2000" dirty="0"/>
              <a:t> </a:t>
            </a:r>
            <a:r>
              <a:rPr lang="it-IT" sz="2000" dirty="0" err="1"/>
              <a:t>empirically</a:t>
            </a:r>
            <a:r>
              <a:rPr lang="it-IT" sz="2000" dirty="0"/>
              <a:t> </a:t>
            </a:r>
            <a:r>
              <a:rPr lang="it-IT" sz="2000" dirty="0" err="1"/>
              <a:t>testable</a:t>
            </a:r>
            <a:r>
              <a:rPr lang="it-IT" sz="2000" dirty="0"/>
              <a:t>. </a:t>
            </a:r>
            <a:endParaRPr lang="it-IT" sz="2000" dirty="0">
              <a:solidFill>
                <a:schemeClr val="bg1">
                  <a:lumMod val="50000"/>
                </a:schemeClr>
              </a:solidFill>
            </a:endParaRPr>
          </a:p>
          <a:p>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r>
              <a:rPr lang="it-IT" sz="2000" dirty="0" err="1"/>
              <a:t>Its</a:t>
            </a:r>
            <a:r>
              <a:rPr lang="it-IT" sz="2000" dirty="0"/>
              <a:t> </a:t>
            </a:r>
            <a:r>
              <a:rPr lang="it-IT" sz="2000" dirty="0" err="1"/>
              <a:t>violation</a:t>
            </a:r>
            <a:r>
              <a:rPr lang="it-IT" sz="2000" dirty="0"/>
              <a:t> </a:t>
            </a:r>
            <a:r>
              <a:rPr lang="it-IT" sz="2000" dirty="0" err="1"/>
              <a:t>is</a:t>
            </a:r>
            <a:r>
              <a:rPr lang="it-IT" sz="2000" dirty="0"/>
              <a:t> </a:t>
            </a:r>
            <a:r>
              <a:rPr lang="it-IT" sz="2000" dirty="0" err="1"/>
              <a:t>connected</a:t>
            </a:r>
            <a:r>
              <a:rPr lang="it-IT" sz="2000" dirty="0"/>
              <a:t> to quantum </a:t>
            </a:r>
            <a:r>
              <a:rPr lang="it-IT" sz="2000" dirty="0" err="1"/>
              <a:t>computational</a:t>
            </a:r>
            <a:r>
              <a:rPr lang="it-IT" sz="2000" dirty="0"/>
              <a:t> </a:t>
            </a:r>
            <a:r>
              <a:rPr lang="it-IT" sz="2000" dirty="0" err="1"/>
              <a:t>advantages</a:t>
            </a:r>
            <a:r>
              <a:rPr lang="it-IT" sz="2000" dirty="0"/>
              <a:t>.</a:t>
            </a:r>
          </a:p>
          <a:p>
            <a:pPr marL="285750" indent="-285750">
              <a:buFont typeface="Arial" panose="020B0604020202020204" pitchFamily="34" charset="0"/>
              <a:buChar char="•"/>
            </a:pPr>
            <a:endParaRPr lang="it-IT" sz="2000" dirty="0">
              <a:solidFill>
                <a:schemeClr val="bg1">
                  <a:lumMod val="50000"/>
                </a:schemeClr>
              </a:solidFill>
            </a:endParaRPr>
          </a:p>
        </p:txBody>
      </p:sp>
      <p:sp>
        <p:nvSpPr>
          <p:cNvPr id="6" name="TextBox 5">
            <a:extLst>
              <a:ext uri="{FF2B5EF4-FFF2-40B4-BE49-F238E27FC236}">
                <a16:creationId xmlns:a16="http://schemas.microsoft.com/office/drawing/2014/main" id="{3537E19F-D0A9-9249-94A7-AF8819E81C86}"/>
              </a:ext>
            </a:extLst>
          </p:cNvPr>
          <p:cNvSpPr txBox="1"/>
          <p:nvPr/>
        </p:nvSpPr>
        <p:spPr>
          <a:xfrm>
            <a:off x="4251314" y="6454801"/>
            <a:ext cx="4892686" cy="307777"/>
          </a:xfrm>
          <a:prstGeom prst="rect">
            <a:avLst/>
          </a:prstGeom>
          <a:noFill/>
        </p:spPr>
        <p:txBody>
          <a:bodyPr wrap="none" rtlCol="0">
            <a:spAutoFit/>
          </a:bodyPr>
          <a:lstStyle/>
          <a:p>
            <a:r>
              <a:rPr lang="it-IT" sz="1400" u="sng" dirty="0">
                <a:solidFill>
                  <a:srgbClr val="0070C0"/>
                </a:solidFill>
              </a:rPr>
              <a:t>For more, </a:t>
            </a:r>
            <a:r>
              <a:rPr lang="it-IT" sz="1400" u="sng" dirty="0" err="1">
                <a:solidFill>
                  <a:srgbClr val="0070C0"/>
                </a:solidFill>
              </a:rPr>
              <a:t>see</a:t>
            </a:r>
            <a:r>
              <a:rPr lang="it-IT" sz="1400" u="sng" dirty="0">
                <a:solidFill>
                  <a:srgbClr val="0070C0"/>
                </a:solidFill>
              </a:rPr>
              <a:t> David </a:t>
            </a:r>
            <a:r>
              <a:rPr lang="it-IT" sz="1400" u="sng" dirty="0" err="1">
                <a:solidFill>
                  <a:srgbClr val="0070C0"/>
                </a:solidFill>
              </a:rPr>
              <a:t>Schmid’s</a:t>
            </a:r>
            <a:r>
              <a:rPr lang="it-IT" sz="1400" u="sng" dirty="0">
                <a:solidFill>
                  <a:srgbClr val="0070C0"/>
                </a:solidFill>
              </a:rPr>
              <a:t> </a:t>
            </a:r>
            <a:r>
              <a:rPr lang="it-IT" sz="1400" u="sng" dirty="0" err="1">
                <a:solidFill>
                  <a:srgbClr val="0070C0"/>
                </a:solidFill>
              </a:rPr>
              <a:t>lectures</a:t>
            </a:r>
            <a:r>
              <a:rPr lang="it-IT" sz="1400" u="sng" dirty="0">
                <a:solidFill>
                  <a:srgbClr val="0070C0"/>
                </a:solidFill>
              </a:rPr>
              <a:t> </a:t>
            </a:r>
            <a:r>
              <a:rPr lang="it-IT" sz="1400" u="sng" dirty="0" err="1">
                <a:solidFill>
                  <a:srgbClr val="0070C0"/>
                </a:solidFill>
              </a:rPr>
              <a:t>at</a:t>
            </a:r>
            <a:r>
              <a:rPr lang="it-IT" sz="1400" u="sng" dirty="0">
                <a:solidFill>
                  <a:srgbClr val="0070C0"/>
                </a:solidFill>
              </a:rPr>
              <a:t> </a:t>
            </a:r>
            <a:r>
              <a:rPr lang="it-IT" sz="1400" u="sng" dirty="0" err="1">
                <a:solidFill>
                  <a:srgbClr val="0070C0"/>
                </a:solidFill>
              </a:rPr>
              <a:t>Solstice</a:t>
            </a:r>
            <a:r>
              <a:rPr lang="it-IT" sz="1400" u="sng" dirty="0">
                <a:solidFill>
                  <a:srgbClr val="0070C0"/>
                </a:solidFill>
              </a:rPr>
              <a:t> of </a:t>
            </a:r>
            <a:r>
              <a:rPr lang="it-IT" sz="1400" u="sng" dirty="0" err="1">
                <a:solidFill>
                  <a:srgbClr val="0070C0"/>
                </a:solidFill>
              </a:rPr>
              <a:t>Foundations</a:t>
            </a:r>
            <a:r>
              <a:rPr lang="it-IT" sz="1400" u="sng" dirty="0">
                <a:solidFill>
                  <a:srgbClr val="0070C0"/>
                </a:solidFill>
              </a:rPr>
              <a:t>.</a:t>
            </a:r>
          </a:p>
        </p:txBody>
      </p:sp>
    </p:spTree>
    <p:extLst>
      <p:ext uri="{BB962C8B-B14F-4D97-AF65-F5344CB8AC3E}">
        <p14:creationId xmlns:p14="http://schemas.microsoft.com/office/powerpoint/2010/main" val="2735921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DE9A-CFA9-A14C-954D-3DD6F8AEAE29}"/>
              </a:ext>
            </a:extLst>
          </p:cNvPr>
          <p:cNvSpPr>
            <a:spLocks noGrp="1"/>
          </p:cNvSpPr>
          <p:nvPr>
            <p:ph type="title"/>
          </p:nvPr>
        </p:nvSpPr>
        <p:spPr>
          <a:xfrm>
            <a:off x="325592" y="719410"/>
            <a:ext cx="8492807" cy="3673475"/>
          </a:xfrm>
        </p:spPr>
        <p:txBody>
          <a:bodyPr>
            <a:normAutofit/>
          </a:bodyPr>
          <a:lstStyle/>
          <a:p>
            <a:pPr algn="ctr">
              <a:defRPr/>
            </a:pPr>
            <a:r>
              <a:rPr lang="en-US" sz="5800" dirty="0"/>
              <a:t>What is nonclassical about quantum interference?</a:t>
            </a:r>
          </a:p>
        </p:txBody>
      </p:sp>
      <p:sp>
        <p:nvSpPr>
          <p:cNvPr id="12" name="Rectangle 11">
            <a:extLst>
              <a:ext uri="{FF2B5EF4-FFF2-40B4-BE49-F238E27FC236}">
                <a16:creationId xmlns:a16="http://schemas.microsoft.com/office/drawing/2014/main" id="{BF427D7A-5FDE-7948-B26C-C05D671041BC}"/>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3">
            <a:extLst>
              <a:ext uri="{FF2B5EF4-FFF2-40B4-BE49-F238E27FC236}">
                <a16:creationId xmlns:a16="http://schemas.microsoft.com/office/drawing/2014/main" id="{9013F08A-2DCD-344B-849C-3E184E5F1883}"/>
              </a:ext>
            </a:extLst>
          </p:cNvPr>
          <p:cNvSpPr txBox="1">
            <a:spLocks noChangeArrowheads="1"/>
          </p:cNvSpPr>
          <p:nvPr/>
        </p:nvSpPr>
        <p:spPr bwMode="auto">
          <a:xfrm>
            <a:off x="1332168" y="4350382"/>
            <a:ext cx="64796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u="sng" dirty="0">
                <a:latin typeface="+mn-lt"/>
              </a:rPr>
              <a:t>Lorenzo Catani</a:t>
            </a:r>
          </a:p>
          <a:p>
            <a:pPr algn="ctr">
              <a:spcBef>
                <a:spcPct val="0"/>
              </a:spcBef>
              <a:buFontTx/>
              <a:buNone/>
            </a:pPr>
            <a:endParaRPr lang="en-US" altLang="en-US" sz="1600" dirty="0">
              <a:latin typeface="+mn-lt"/>
            </a:endParaRPr>
          </a:p>
          <a:p>
            <a:pPr algn="ctr">
              <a:spcBef>
                <a:spcPct val="0"/>
              </a:spcBef>
              <a:buFontTx/>
              <a:buNone/>
            </a:pPr>
            <a:r>
              <a:rPr lang="en-US" altLang="en-US" sz="1600" dirty="0">
                <a:solidFill>
                  <a:schemeClr val="tx1">
                    <a:lumMod val="75000"/>
                    <a:lumOff val="25000"/>
                  </a:schemeClr>
                </a:solidFill>
                <a:latin typeface="+mn-lt"/>
              </a:rPr>
              <a:t>Joint work with Matt </a:t>
            </a:r>
            <a:r>
              <a:rPr lang="en-US" altLang="en-US" sz="1600" dirty="0" err="1">
                <a:solidFill>
                  <a:schemeClr val="tx1">
                    <a:lumMod val="75000"/>
                    <a:lumOff val="25000"/>
                  </a:schemeClr>
                </a:solidFill>
                <a:latin typeface="+mn-lt"/>
              </a:rPr>
              <a:t>Leifer</a:t>
            </a:r>
            <a:r>
              <a:rPr lang="en-US" altLang="en-US" sz="1600" dirty="0">
                <a:solidFill>
                  <a:schemeClr val="tx1">
                    <a:lumMod val="75000"/>
                    <a:lumOff val="25000"/>
                  </a:schemeClr>
                </a:solidFill>
                <a:latin typeface="+mn-lt"/>
              </a:rPr>
              <a:t>, Giovanni Scala, David Schmid and Rob </a:t>
            </a:r>
            <a:r>
              <a:rPr lang="en-US" altLang="en-US" sz="1600" dirty="0" err="1">
                <a:solidFill>
                  <a:schemeClr val="tx1">
                    <a:lumMod val="75000"/>
                    <a:lumOff val="25000"/>
                  </a:schemeClr>
                </a:solidFill>
                <a:latin typeface="+mn-lt"/>
              </a:rPr>
              <a:t>Spekkens</a:t>
            </a:r>
            <a:endParaRPr lang="en-US" altLang="en-US" sz="1600" dirty="0">
              <a:solidFill>
                <a:schemeClr val="tx1">
                  <a:lumMod val="75000"/>
                  <a:lumOff val="25000"/>
                </a:schemeClr>
              </a:solidFill>
              <a:latin typeface="+mn-lt"/>
            </a:endParaRPr>
          </a:p>
        </p:txBody>
      </p:sp>
      <p:sp>
        <p:nvSpPr>
          <p:cNvPr id="17" name="TextBox 16">
            <a:extLst>
              <a:ext uri="{FF2B5EF4-FFF2-40B4-BE49-F238E27FC236}">
                <a16:creationId xmlns:a16="http://schemas.microsoft.com/office/drawing/2014/main" id="{68296930-E1BF-7C47-979A-D5A3AAC10953}"/>
              </a:ext>
            </a:extLst>
          </p:cNvPr>
          <p:cNvSpPr txBox="1"/>
          <p:nvPr/>
        </p:nvSpPr>
        <p:spPr>
          <a:xfrm>
            <a:off x="3314086" y="3895294"/>
            <a:ext cx="2515817" cy="338554"/>
          </a:xfrm>
          <a:prstGeom prst="rect">
            <a:avLst/>
          </a:prstGeom>
          <a:noFill/>
        </p:spPr>
        <p:txBody>
          <a:bodyPr wrap="none" rtlCol="0">
            <a:spAutoFit/>
          </a:bodyPr>
          <a:lstStyle/>
          <a:p>
            <a:r>
              <a:rPr lang="en-US" sz="1600" dirty="0">
                <a:solidFill>
                  <a:schemeClr val="bg1">
                    <a:lumMod val="50000"/>
                  </a:schemeClr>
                </a:solidFill>
              </a:rPr>
              <a:t>QPL 2023, Paris - 18/7/2023</a:t>
            </a:r>
          </a:p>
        </p:txBody>
      </p:sp>
      <p:sp>
        <p:nvSpPr>
          <p:cNvPr id="18" name="TextBox 17">
            <a:extLst>
              <a:ext uri="{FF2B5EF4-FFF2-40B4-BE49-F238E27FC236}">
                <a16:creationId xmlns:a16="http://schemas.microsoft.com/office/drawing/2014/main" id="{F1C8B6AD-6E50-CF48-80F2-7A0E2474BB75}"/>
              </a:ext>
            </a:extLst>
          </p:cNvPr>
          <p:cNvSpPr txBox="1"/>
          <p:nvPr/>
        </p:nvSpPr>
        <p:spPr>
          <a:xfrm>
            <a:off x="2725988" y="5279293"/>
            <a:ext cx="3692036" cy="830997"/>
          </a:xfrm>
          <a:prstGeom prst="rect">
            <a:avLst/>
          </a:prstGeom>
          <a:noFill/>
        </p:spPr>
        <p:txBody>
          <a:bodyPr wrap="none" rtlCol="0">
            <a:spAutoFit/>
          </a:bodyPr>
          <a:lstStyle/>
          <a:p>
            <a:pPr algn="ctr"/>
            <a:r>
              <a:rPr lang="en-US" sz="1600" dirty="0" err="1">
                <a:solidFill>
                  <a:srgbClr val="0070C0"/>
                </a:solidFill>
              </a:rPr>
              <a:t>arXiv</a:t>
            </a:r>
            <a:r>
              <a:rPr lang="en-US" sz="1600" dirty="0">
                <a:solidFill>
                  <a:srgbClr val="0070C0"/>
                </a:solidFill>
              </a:rPr>
              <a:t>: 2211.09850 (2022)</a:t>
            </a:r>
          </a:p>
          <a:p>
            <a:pPr algn="ctr"/>
            <a:r>
              <a:rPr lang="en-US" sz="1600" dirty="0">
                <a:solidFill>
                  <a:srgbClr val="0070C0"/>
                </a:solidFill>
              </a:rPr>
              <a:t>arXiv:2207.11779 (PRL </a:t>
            </a:r>
            <a:r>
              <a:rPr lang="en-US" sz="1600" b="1" dirty="0">
                <a:solidFill>
                  <a:srgbClr val="0070C0"/>
                </a:solidFill>
              </a:rPr>
              <a:t>129</a:t>
            </a:r>
            <a:r>
              <a:rPr lang="en-US" sz="1600" dirty="0">
                <a:solidFill>
                  <a:srgbClr val="0070C0"/>
                </a:solidFill>
              </a:rPr>
              <a:t> 240401(2022))</a:t>
            </a:r>
          </a:p>
          <a:p>
            <a:pPr algn="ctr"/>
            <a:r>
              <a:rPr lang="en-US" sz="1600" dirty="0" err="1">
                <a:solidFill>
                  <a:srgbClr val="0070C0"/>
                </a:solidFill>
              </a:rPr>
              <a:t>arXiv</a:t>
            </a:r>
            <a:r>
              <a:rPr lang="en-US" sz="1600" dirty="0">
                <a:solidFill>
                  <a:srgbClr val="0070C0"/>
                </a:solidFill>
              </a:rPr>
              <a:t>: 2111.13727 (2021)</a:t>
            </a:r>
          </a:p>
        </p:txBody>
      </p:sp>
      <p:pic>
        <p:nvPicPr>
          <p:cNvPr id="19" name="Picture 18">
            <a:extLst>
              <a:ext uri="{FF2B5EF4-FFF2-40B4-BE49-F238E27FC236}">
                <a16:creationId xmlns:a16="http://schemas.microsoft.com/office/drawing/2014/main" id="{DB4B6D8D-B449-F349-84DC-927F9E60E424}"/>
              </a:ext>
            </a:extLst>
          </p:cNvPr>
          <p:cNvPicPr>
            <a:picLocks noChangeAspect="1"/>
          </p:cNvPicPr>
          <p:nvPr/>
        </p:nvPicPr>
        <p:blipFill>
          <a:blip r:embed="rId3"/>
          <a:stretch>
            <a:fillRect/>
          </a:stretch>
        </p:blipFill>
        <p:spPr>
          <a:xfrm>
            <a:off x="468307" y="6020627"/>
            <a:ext cx="1129012" cy="630365"/>
          </a:xfrm>
          <a:prstGeom prst="rect">
            <a:avLst/>
          </a:prstGeom>
          <a:solidFill>
            <a:schemeClr val="bg1"/>
          </a:solidFill>
        </p:spPr>
      </p:pic>
      <p:pic>
        <p:nvPicPr>
          <p:cNvPr id="20" name="Picture 19">
            <a:extLst>
              <a:ext uri="{FF2B5EF4-FFF2-40B4-BE49-F238E27FC236}">
                <a16:creationId xmlns:a16="http://schemas.microsoft.com/office/drawing/2014/main" id="{2DC7F92B-886C-8942-A065-A1C1177938FE}"/>
              </a:ext>
            </a:extLst>
          </p:cNvPr>
          <p:cNvPicPr>
            <a:picLocks noChangeAspect="1"/>
          </p:cNvPicPr>
          <p:nvPr/>
        </p:nvPicPr>
        <p:blipFill>
          <a:blip r:embed="rId4"/>
          <a:stretch>
            <a:fillRect/>
          </a:stretch>
        </p:blipFill>
        <p:spPr>
          <a:xfrm>
            <a:off x="7693152" y="5960667"/>
            <a:ext cx="1349187" cy="840478"/>
          </a:xfrm>
          <a:prstGeom prst="rect">
            <a:avLst/>
          </a:prstGeom>
        </p:spPr>
      </p:pic>
    </p:spTree>
    <p:extLst>
      <p:ext uri="{BB962C8B-B14F-4D97-AF65-F5344CB8AC3E}">
        <p14:creationId xmlns:p14="http://schemas.microsoft.com/office/powerpoint/2010/main" val="769343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CDE9A-CFA9-A14C-954D-3DD6F8AEAE29}"/>
              </a:ext>
            </a:extLst>
          </p:cNvPr>
          <p:cNvSpPr>
            <a:spLocks noGrp="1"/>
          </p:cNvSpPr>
          <p:nvPr>
            <p:ph type="title"/>
          </p:nvPr>
        </p:nvSpPr>
        <p:spPr>
          <a:xfrm>
            <a:off x="325592" y="719410"/>
            <a:ext cx="8492807" cy="3673475"/>
          </a:xfrm>
        </p:spPr>
        <p:txBody>
          <a:bodyPr>
            <a:normAutofit/>
          </a:bodyPr>
          <a:lstStyle/>
          <a:p>
            <a:pPr algn="ctr">
              <a:defRPr/>
            </a:pPr>
            <a:r>
              <a:rPr lang="en-US" sz="5800" dirty="0"/>
              <a:t>What is </a:t>
            </a:r>
            <a:r>
              <a:rPr lang="en-US" sz="5800" i="1" dirty="0"/>
              <a:t>contextual</a:t>
            </a:r>
            <a:r>
              <a:rPr lang="en-US" sz="5800" dirty="0"/>
              <a:t> about quantum interference?</a:t>
            </a:r>
          </a:p>
        </p:txBody>
      </p:sp>
      <p:sp>
        <p:nvSpPr>
          <p:cNvPr id="12" name="Rectangle 11">
            <a:extLst>
              <a:ext uri="{FF2B5EF4-FFF2-40B4-BE49-F238E27FC236}">
                <a16:creationId xmlns:a16="http://schemas.microsoft.com/office/drawing/2014/main" id="{BF427D7A-5FDE-7948-B26C-C05D671041BC}"/>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3">
            <a:extLst>
              <a:ext uri="{FF2B5EF4-FFF2-40B4-BE49-F238E27FC236}">
                <a16:creationId xmlns:a16="http://schemas.microsoft.com/office/drawing/2014/main" id="{9013F08A-2DCD-344B-849C-3E184E5F1883}"/>
              </a:ext>
            </a:extLst>
          </p:cNvPr>
          <p:cNvSpPr txBox="1">
            <a:spLocks noChangeArrowheads="1"/>
          </p:cNvSpPr>
          <p:nvPr/>
        </p:nvSpPr>
        <p:spPr bwMode="auto">
          <a:xfrm>
            <a:off x="1332168" y="4350382"/>
            <a:ext cx="64796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1600" u="sng" dirty="0">
                <a:latin typeface="+mn-lt"/>
              </a:rPr>
              <a:t>Lorenzo Catani</a:t>
            </a:r>
          </a:p>
          <a:p>
            <a:pPr algn="ctr">
              <a:spcBef>
                <a:spcPct val="0"/>
              </a:spcBef>
              <a:buFontTx/>
              <a:buNone/>
            </a:pPr>
            <a:endParaRPr lang="en-US" altLang="en-US" sz="1600" dirty="0">
              <a:latin typeface="+mn-lt"/>
            </a:endParaRPr>
          </a:p>
          <a:p>
            <a:pPr algn="ctr">
              <a:spcBef>
                <a:spcPct val="0"/>
              </a:spcBef>
              <a:buFontTx/>
              <a:buNone/>
            </a:pPr>
            <a:r>
              <a:rPr lang="en-US" altLang="en-US" sz="1600" dirty="0">
                <a:solidFill>
                  <a:schemeClr val="tx1">
                    <a:lumMod val="75000"/>
                    <a:lumOff val="25000"/>
                  </a:schemeClr>
                </a:solidFill>
                <a:latin typeface="+mn-lt"/>
              </a:rPr>
              <a:t>Joint work with Matt </a:t>
            </a:r>
            <a:r>
              <a:rPr lang="en-US" altLang="en-US" sz="1600" dirty="0" err="1">
                <a:solidFill>
                  <a:schemeClr val="tx1">
                    <a:lumMod val="75000"/>
                    <a:lumOff val="25000"/>
                  </a:schemeClr>
                </a:solidFill>
                <a:latin typeface="+mn-lt"/>
              </a:rPr>
              <a:t>Leifer</a:t>
            </a:r>
            <a:r>
              <a:rPr lang="en-US" altLang="en-US" sz="1600" dirty="0">
                <a:solidFill>
                  <a:schemeClr val="tx1">
                    <a:lumMod val="75000"/>
                    <a:lumOff val="25000"/>
                  </a:schemeClr>
                </a:solidFill>
                <a:latin typeface="+mn-lt"/>
              </a:rPr>
              <a:t>, Giovanni Scala, David Schmid and Rob </a:t>
            </a:r>
            <a:r>
              <a:rPr lang="en-US" altLang="en-US" sz="1600" dirty="0" err="1">
                <a:solidFill>
                  <a:schemeClr val="tx1">
                    <a:lumMod val="75000"/>
                    <a:lumOff val="25000"/>
                  </a:schemeClr>
                </a:solidFill>
                <a:latin typeface="+mn-lt"/>
              </a:rPr>
              <a:t>Spekkens</a:t>
            </a:r>
            <a:endParaRPr lang="en-US" altLang="en-US" sz="1600" dirty="0">
              <a:solidFill>
                <a:schemeClr val="tx1">
                  <a:lumMod val="75000"/>
                  <a:lumOff val="25000"/>
                </a:schemeClr>
              </a:solidFill>
              <a:latin typeface="+mn-lt"/>
            </a:endParaRPr>
          </a:p>
        </p:txBody>
      </p:sp>
      <p:sp>
        <p:nvSpPr>
          <p:cNvPr id="17" name="TextBox 16">
            <a:extLst>
              <a:ext uri="{FF2B5EF4-FFF2-40B4-BE49-F238E27FC236}">
                <a16:creationId xmlns:a16="http://schemas.microsoft.com/office/drawing/2014/main" id="{68296930-E1BF-7C47-979A-D5A3AAC10953}"/>
              </a:ext>
            </a:extLst>
          </p:cNvPr>
          <p:cNvSpPr txBox="1"/>
          <p:nvPr/>
        </p:nvSpPr>
        <p:spPr>
          <a:xfrm>
            <a:off x="3314086" y="3895294"/>
            <a:ext cx="2515817" cy="338554"/>
          </a:xfrm>
          <a:prstGeom prst="rect">
            <a:avLst/>
          </a:prstGeom>
          <a:noFill/>
        </p:spPr>
        <p:txBody>
          <a:bodyPr wrap="none" rtlCol="0">
            <a:spAutoFit/>
          </a:bodyPr>
          <a:lstStyle/>
          <a:p>
            <a:r>
              <a:rPr lang="en-US" sz="1600" dirty="0">
                <a:solidFill>
                  <a:schemeClr val="bg1">
                    <a:lumMod val="50000"/>
                  </a:schemeClr>
                </a:solidFill>
              </a:rPr>
              <a:t>QPL 2023, Paris - 18/7/2023</a:t>
            </a:r>
          </a:p>
        </p:txBody>
      </p:sp>
      <p:sp>
        <p:nvSpPr>
          <p:cNvPr id="18" name="TextBox 17">
            <a:extLst>
              <a:ext uri="{FF2B5EF4-FFF2-40B4-BE49-F238E27FC236}">
                <a16:creationId xmlns:a16="http://schemas.microsoft.com/office/drawing/2014/main" id="{F1C8B6AD-6E50-CF48-80F2-7A0E2474BB75}"/>
              </a:ext>
            </a:extLst>
          </p:cNvPr>
          <p:cNvSpPr txBox="1"/>
          <p:nvPr/>
        </p:nvSpPr>
        <p:spPr>
          <a:xfrm>
            <a:off x="2725988" y="5279293"/>
            <a:ext cx="3692036" cy="830997"/>
          </a:xfrm>
          <a:prstGeom prst="rect">
            <a:avLst/>
          </a:prstGeom>
          <a:noFill/>
        </p:spPr>
        <p:txBody>
          <a:bodyPr wrap="none" rtlCol="0">
            <a:spAutoFit/>
          </a:bodyPr>
          <a:lstStyle/>
          <a:p>
            <a:pPr algn="ctr"/>
            <a:r>
              <a:rPr lang="en-US" sz="1600" dirty="0" err="1">
                <a:solidFill>
                  <a:srgbClr val="0070C0"/>
                </a:solidFill>
              </a:rPr>
              <a:t>arXiv</a:t>
            </a:r>
            <a:r>
              <a:rPr lang="en-US" sz="1600" dirty="0">
                <a:solidFill>
                  <a:srgbClr val="0070C0"/>
                </a:solidFill>
              </a:rPr>
              <a:t>: 2211.09850 (2022)</a:t>
            </a:r>
          </a:p>
          <a:p>
            <a:pPr algn="ctr"/>
            <a:r>
              <a:rPr lang="en-US" sz="1600" dirty="0">
                <a:solidFill>
                  <a:srgbClr val="0070C0"/>
                </a:solidFill>
              </a:rPr>
              <a:t>arXiv:2207.11779 (PRL </a:t>
            </a:r>
            <a:r>
              <a:rPr lang="en-US" sz="1600" b="1" dirty="0">
                <a:solidFill>
                  <a:srgbClr val="0070C0"/>
                </a:solidFill>
              </a:rPr>
              <a:t>129</a:t>
            </a:r>
            <a:r>
              <a:rPr lang="en-US" sz="1600" dirty="0">
                <a:solidFill>
                  <a:srgbClr val="0070C0"/>
                </a:solidFill>
              </a:rPr>
              <a:t> 240401(2022))</a:t>
            </a:r>
          </a:p>
          <a:p>
            <a:pPr algn="ctr"/>
            <a:r>
              <a:rPr lang="en-US" sz="1600" dirty="0" err="1">
                <a:solidFill>
                  <a:srgbClr val="0070C0"/>
                </a:solidFill>
              </a:rPr>
              <a:t>arXiv</a:t>
            </a:r>
            <a:r>
              <a:rPr lang="en-US" sz="1600" dirty="0">
                <a:solidFill>
                  <a:srgbClr val="0070C0"/>
                </a:solidFill>
              </a:rPr>
              <a:t>: 2111.13727 (2021)</a:t>
            </a:r>
          </a:p>
        </p:txBody>
      </p:sp>
      <p:pic>
        <p:nvPicPr>
          <p:cNvPr id="19" name="Picture 18">
            <a:extLst>
              <a:ext uri="{FF2B5EF4-FFF2-40B4-BE49-F238E27FC236}">
                <a16:creationId xmlns:a16="http://schemas.microsoft.com/office/drawing/2014/main" id="{DB4B6D8D-B449-F349-84DC-927F9E60E424}"/>
              </a:ext>
            </a:extLst>
          </p:cNvPr>
          <p:cNvPicPr>
            <a:picLocks noChangeAspect="1"/>
          </p:cNvPicPr>
          <p:nvPr/>
        </p:nvPicPr>
        <p:blipFill>
          <a:blip r:embed="rId3"/>
          <a:stretch>
            <a:fillRect/>
          </a:stretch>
        </p:blipFill>
        <p:spPr>
          <a:xfrm>
            <a:off x="468307" y="6020627"/>
            <a:ext cx="1129012" cy="630365"/>
          </a:xfrm>
          <a:prstGeom prst="rect">
            <a:avLst/>
          </a:prstGeom>
          <a:solidFill>
            <a:schemeClr val="bg1"/>
          </a:solidFill>
        </p:spPr>
      </p:pic>
      <p:pic>
        <p:nvPicPr>
          <p:cNvPr id="20" name="Picture 19">
            <a:extLst>
              <a:ext uri="{FF2B5EF4-FFF2-40B4-BE49-F238E27FC236}">
                <a16:creationId xmlns:a16="http://schemas.microsoft.com/office/drawing/2014/main" id="{2DC7F92B-886C-8942-A065-A1C1177938FE}"/>
              </a:ext>
            </a:extLst>
          </p:cNvPr>
          <p:cNvPicPr>
            <a:picLocks noChangeAspect="1"/>
          </p:cNvPicPr>
          <p:nvPr/>
        </p:nvPicPr>
        <p:blipFill>
          <a:blip r:embed="rId4"/>
          <a:stretch>
            <a:fillRect/>
          </a:stretch>
        </p:blipFill>
        <p:spPr>
          <a:xfrm>
            <a:off x="7693152" y="5960667"/>
            <a:ext cx="1349187" cy="840478"/>
          </a:xfrm>
          <a:prstGeom prst="rect">
            <a:avLst/>
          </a:prstGeom>
        </p:spPr>
      </p:pic>
    </p:spTree>
    <p:extLst>
      <p:ext uri="{BB962C8B-B14F-4D97-AF65-F5344CB8AC3E}">
        <p14:creationId xmlns:p14="http://schemas.microsoft.com/office/powerpoint/2010/main" val="1289790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1088C60-5554-814A-8832-C61485F897B1}"/>
              </a:ext>
            </a:extLst>
          </p:cNvPr>
          <p:cNvSpPr txBox="1"/>
          <p:nvPr/>
        </p:nvSpPr>
        <p:spPr>
          <a:xfrm>
            <a:off x="477910" y="3264754"/>
            <a:ext cx="8415570" cy="954107"/>
          </a:xfrm>
          <a:prstGeom prst="rect">
            <a:avLst/>
          </a:prstGeom>
          <a:noFill/>
        </p:spPr>
        <p:txBody>
          <a:bodyPr wrap="square" rtlCol="0">
            <a:spAutoFit/>
          </a:bodyPr>
          <a:lstStyle/>
          <a:p>
            <a:r>
              <a:rPr lang="it-IT" sz="2800" dirty="0" err="1"/>
              <a:t>Is</a:t>
            </a:r>
            <a:r>
              <a:rPr lang="it-IT" sz="2800" dirty="0"/>
              <a:t> quantum </a:t>
            </a:r>
            <a:r>
              <a:rPr lang="it-IT" sz="2800" dirty="0" err="1"/>
              <a:t>interference</a:t>
            </a:r>
            <a:r>
              <a:rPr lang="it-IT" sz="2800" dirty="0"/>
              <a:t> a </a:t>
            </a:r>
            <a:r>
              <a:rPr lang="it-IT" sz="2800" dirty="0" err="1"/>
              <a:t>nonclassical</a:t>
            </a:r>
            <a:r>
              <a:rPr lang="it-IT" sz="2800" dirty="0"/>
              <a:t> </a:t>
            </a:r>
            <a:r>
              <a:rPr lang="it-IT" sz="2800" dirty="0" err="1"/>
              <a:t>phenomenon</a:t>
            </a:r>
            <a:r>
              <a:rPr lang="it-IT" sz="2800" dirty="0"/>
              <a:t>? </a:t>
            </a:r>
          </a:p>
          <a:p>
            <a:endParaRPr lang="it-IT" sz="2800" dirty="0"/>
          </a:p>
        </p:txBody>
      </p:sp>
    </p:spTree>
    <p:extLst>
      <p:ext uri="{BB962C8B-B14F-4D97-AF65-F5344CB8AC3E}">
        <p14:creationId xmlns:p14="http://schemas.microsoft.com/office/powerpoint/2010/main" val="834913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9BD1655-D61F-FE4F-81E1-3C329D03C640}"/>
              </a:ext>
            </a:extLst>
          </p:cNvPr>
          <p:cNvPicPr>
            <a:picLocks noChangeAspect="1"/>
          </p:cNvPicPr>
          <p:nvPr/>
        </p:nvPicPr>
        <p:blipFill>
          <a:blip r:embed="rId3"/>
          <a:stretch>
            <a:fillRect/>
          </a:stretch>
        </p:blipFill>
        <p:spPr>
          <a:xfrm>
            <a:off x="545489" y="1657353"/>
            <a:ext cx="2614458" cy="3697591"/>
          </a:xfrm>
          <a:prstGeom prst="rect">
            <a:avLst/>
          </a:prstGeom>
        </p:spPr>
      </p:pic>
      <p:sp>
        <p:nvSpPr>
          <p:cNvPr id="11" name="Rectangle 18">
            <a:extLst>
              <a:ext uri="{FF2B5EF4-FFF2-40B4-BE49-F238E27FC236}">
                <a16:creationId xmlns:a16="http://schemas.microsoft.com/office/drawing/2014/main" id="{4A1AFB6E-BB77-F645-93C1-634FE9BB6530}"/>
              </a:ext>
            </a:extLst>
          </p:cNvPr>
          <p:cNvSpPr>
            <a:spLocks noChangeArrowheads="1"/>
          </p:cNvSpPr>
          <p:nvPr/>
        </p:nvSpPr>
        <p:spPr bwMode="auto">
          <a:xfrm>
            <a:off x="4791986" y="5655351"/>
            <a:ext cx="38953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solidFill>
                  <a:srgbClr val="555555"/>
                </a:solidFill>
                <a:latin typeface="Proxima Nova"/>
              </a:rPr>
              <a:t>Feynman’s lecture of physics, 3rd book (1961).</a:t>
            </a:r>
          </a:p>
        </p:txBody>
      </p:sp>
      <p:sp>
        <p:nvSpPr>
          <p:cNvPr id="10" name="Rectangle 9">
            <a:extLst>
              <a:ext uri="{FF2B5EF4-FFF2-40B4-BE49-F238E27FC236}">
                <a16:creationId xmlns:a16="http://schemas.microsoft.com/office/drawing/2014/main" id="{B6BE9EB2-7DF8-EA4A-B147-6ABBB88AA7DE}"/>
              </a:ext>
            </a:extLst>
          </p:cNvPr>
          <p:cNvSpPr/>
          <p:nvPr/>
        </p:nvSpPr>
        <p:spPr>
          <a:xfrm>
            <a:off x="3824412" y="1620777"/>
            <a:ext cx="4862918" cy="3785652"/>
          </a:xfrm>
          <a:prstGeom prst="rect">
            <a:avLst/>
          </a:prstGeom>
        </p:spPr>
        <p:txBody>
          <a:bodyPr wrap="square">
            <a:spAutoFit/>
          </a:bodyPr>
          <a:lstStyle/>
          <a:p>
            <a:r>
              <a:rPr lang="en-US" sz="2000" dirty="0">
                <a:latin typeface="+mj-lt"/>
              </a:rPr>
              <a:t>“In this chapter we shall tackle immediately the basic element of the mysterious behavior in its most strange form. We choose to examine </a:t>
            </a:r>
            <a:r>
              <a:rPr lang="en-US" sz="2000" u="sng" dirty="0">
                <a:latin typeface="+mj-lt"/>
              </a:rPr>
              <a:t>a phenomenon which is impossible, absolutely impossible, to explain in any classical way</a:t>
            </a:r>
            <a:r>
              <a:rPr lang="en-US" sz="2000" dirty="0">
                <a:latin typeface="+mj-lt"/>
              </a:rPr>
              <a:t>, and which has in it the heart of quantum mechanics. In reality, </a:t>
            </a:r>
            <a:r>
              <a:rPr lang="en-US" sz="2000" i="1" u="sng" dirty="0">
                <a:latin typeface="+mj-lt"/>
              </a:rPr>
              <a:t>it contains the only mystery</a:t>
            </a:r>
            <a:r>
              <a:rPr lang="en-US" sz="2000" dirty="0">
                <a:latin typeface="+mj-lt"/>
              </a:rPr>
              <a:t>. We cannot make the mystery go away by explaining how it works. We will just tell you how it works. </a:t>
            </a:r>
            <a:r>
              <a:rPr lang="en-US" sz="2000" u="sng" dirty="0">
                <a:latin typeface="+mj-lt"/>
              </a:rPr>
              <a:t>In telling you how it works we will have told you about the basic peculiarities of all quantum mechanics</a:t>
            </a:r>
            <a:r>
              <a:rPr lang="en-US" sz="2000" dirty="0">
                <a:latin typeface="+mj-lt"/>
              </a:rPr>
              <a:t>.”</a:t>
            </a:r>
            <a:endParaRPr lang="en-US" sz="2000" dirty="0">
              <a:effectLst/>
              <a:latin typeface="+mj-lt"/>
            </a:endParaRPr>
          </a:p>
        </p:txBody>
      </p:sp>
      <p:sp>
        <p:nvSpPr>
          <p:cNvPr id="8" name="Rectangle 7">
            <a:extLst>
              <a:ext uri="{FF2B5EF4-FFF2-40B4-BE49-F238E27FC236}">
                <a16:creationId xmlns:a16="http://schemas.microsoft.com/office/drawing/2014/main" id="{B337FC8A-1E81-0A48-9B5F-9043F4A9EAF3}"/>
              </a:ext>
            </a:extLst>
          </p:cNvPr>
          <p:cNvSpPr/>
          <p:nvPr/>
        </p:nvSpPr>
        <p:spPr>
          <a:xfrm>
            <a:off x="1015593" y="5409130"/>
            <a:ext cx="1674249" cy="246221"/>
          </a:xfrm>
          <a:prstGeom prst="rect">
            <a:avLst/>
          </a:prstGeom>
        </p:spPr>
        <p:txBody>
          <a:bodyPr wrap="square">
            <a:spAutoFit/>
          </a:bodyPr>
          <a:lstStyle/>
          <a:p>
            <a:r>
              <a:rPr lang="en-US" sz="1000" dirty="0">
                <a:solidFill>
                  <a:schemeClr val="bg1">
                    <a:lumMod val="50000"/>
                  </a:schemeClr>
                </a:solidFill>
              </a:rPr>
              <a:t>R. Feynman (1918-1988)</a:t>
            </a:r>
          </a:p>
        </p:txBody>
      </p:sp>
    </p:spTree>
    <p:extLst>
      <p:ext uri="{BB962C8B-B14F-4D97-AF65-F5344CB8AC3E}">
        <p14:creationId xmlns:p14="http://schemas.microsoft.com/office/powerpoint/2010/main" val="8424169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EAA4365-4CA5-DB42-BABF-46A11B00CF68}"/>
              </a:ext>
            </a:extLst>
          </p:cNvPr>
          <p:cNvPicPr>
            <a:picLocks noChangeAspect="1"/>
          </p:cNvPicPr>
          <p:nvPr/>
        </p:nvPicPr>
        <p:blipFill>
          <a:blip r:embed="rId3"/>
          <a:stretch>
            <a:fillRect/>
          </a:stretch>
        </p:blipFill>
        <p:spPr>
          <a:xfrm>
            <a:off x="638966" y="1104585"/>
            <a:ext cx="7314919" cy="4467902"/>
          </a:xfrm>
          <a:prstGeom prst="rect">
            <a:avLst/>
          </a:prstGeom>
        </p:spPr>
      </p:pic>
      <p:sp>
        <p:nvSpPr>
          <p:cNvPr id="9" name="Rectangle 8">
            <a:extLst>
              <a:ext uri="{FF2B5EF4-FFF2-40B4-BE49-F238E27FC236}">
                <a16:creationId xmlns:a16="http://schemas.microsoft.com/office/drawing/2014/main" id="{957E9147-E65E-384B-8B44-D4F73FA8FA7C}"/>
              </a:ext>
            </a:extLst>
          </p:cNvPr>
          <p:cNvSpPr/>
          <p:nvPr/>
        </p:nvSpPr>
        <p:spPr>
          <a:xfrm>
            <a:off x="2627893" y="6375840"/>
            <a:ext cx="3337067" cy="307777"/>
          </a:xfrm>
          <a:prstGeom prst="rect">
            <a:avLst/>
          </a:prstGeom>
        </p:spPr>
        <p:txBody>
          <a:bodyPr wrap="none">
            <a:spAutoFit/>
          </a:bodyPr>
          <a:lstStyle/>
          <a:p>
            <a:r>
              <a:rPr lang="it-IT" sz="1400" u="sng" dirty="0">
                <a:solidFill>
                  <a:schemeClr val="bg1">
                    <a:lumMod val="50000"/>
                  </a:schemeClr>
                </a:solidFill>
                <a:latin typeface="-apple-system"/>
              </a:rPr>
              <a:t>Robert </a:t>
            </a:r>
            <a:r>
              <a:rPr lang="it-IT" sz="1400" u="sng" dirty="0" err="1">
                <a:solidFill>
                  <a:schemeClr val="bg1">
                    <a:lumMod val="50000"/>
                  </a:schemeClr>
                </a:solidFill>
                <a:latin typeface="-apple-system"/>
              </a:rPr>
              <a:t>P</a:t>
            </a:r>
            <a:r>
              <a:rPr lang="it-IT" sz="1400" u="sng" dirty="0">
                <a:solidFill>
                  <a:schemeClr val="bg1">
                    <a:lumMod val="50000"/>
                  </a:schemeClr>
                </a:solidFill>
                <a:latin typeface="-apple-system"/>
              </a:rPr>
              <a:t> </a:t>
            </a:r>
            <a:r>
              <a:rPr lang="it-IT" sz="1400" u="sng" dirty="0" err="1">
                <a:solidFill>
                  <a:schemeClr val="bg1">
                    <a:lumMod val="50000"/>
                  </a:schemeClr>
                </a:solidFill>
                <a:latin typeface="-apple-system"/>
              </a:rPr>
              <a:t>Crease</a:t>
            </a:r>
            <a:r>
              <a:rPr lang="it-IT" sz="1400" u="sng" dirty="0">
                <a:solidFill>
                  <a:schemeClr val="bg1">
                    <a:lumMod val="50000"/>
                  </a:schemeClr>
                </a:solidFill>
                <a:latin typeface="-apple-system"/>
              </a:rPr>
              <a:t> 2002 </a:t>
            </a:r>
            <a:r>
              <a:rPr lang="it-IT" sz="1400" i="1" u="sng" dirty="0" err="1">
                <a:solidFill>
                  <a:schemeClr val="bg1">
                    <a:lumMod val="50000"/>
                  </a:schemeClr>
                </a:solidFill>
                <a:latin typeface="-apple-system"/>
              </a:rPr>
              <a:t>Phys</a:t>
            </a:r>
            <a:r>
              <a:rPr lang="it-IT" sz="1400" i="1" u="sng" dirty="0">
                <a:solidFill>
                  <a:schemeClr val="bg1">
                    <a:lumMod val="50000"/>
                  </a:schemeClr>
                </a:solidFill>
                <a:latin typeface="-apple-system"/>
              </a:rPr>
              <a:t>. World</a:t>
            </a:r>
            <a:r>
              <a:rPr lang="it-IT" sz="1400" u="sng" dirty="0">
                <a:solidFill>
                  <a:schemeClr val="bg1">
                    <a:lumMod val="50000"/>
                  </a:schemeClr>
                </a:solidFill>
                <a:latin typeface="-apple-system"/>
              </a:rPr>
              <a:t> </a:t>
            </a:r>
            <a:r>
              <a:rPr lang="it-IT" sz="1400" b="1" u="sng" dirty="0">
                <a:solidFill>
                  <a:schemeClr val="bg1">
                    <a:lumMod val="50000"/>
                  </a:schemeClr>
                </a:solidFill>
                <a:latin typeface="-apple-system"/>
              </a:rPr>
              <a:t>15</a:t>
            </a:r>
            <a:r>
              <a:rPr lang="it-IT" sz="1400" u="sng" dirty="0">
                <a:solidFill>
                  <a:schemeClr val="bg1">
                    <a:lumMod val="50000"/>
                  </a:schemeClr>
                </a:solidFill>
                <a:latin typeface="-apple-system"/>
              </a:rPr>
              <a:t> (9) 19</a:t>
            </a:r>
            <a:endParaRPr lang="it-IT" sz="1400" u="sng" dirty="0">
              <a:solidFill>
                <a:schemeClr val="bg1">
                  <a:lumMod val="50000"/>
                </a:schemeClr>
              </a:solidFill>
            </a:endParaRPr>
          </a:p>
        </p:txBody>
      </p:sp>
    </p:spTree>
    <p:extLst>
      <p:ext uri="{BB962C8B-B14F-4D97-AF65-F5344CB8AC3E}">
        <p14:creationId xmlns:p14="http://schemas.microsoft.com/office/powerpoint/2010/main" val="42372453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820B9C1-9316-4444-AC3A-9646F9803CFC}"/>
              </a:ext>
            </a:extLst>
          </p:cNvPr>
          <p:cNvPicPr>
            <a:picLocks noChangeAspect="1"/>
          </p:cNvPicPr>
          <p:nvPr/>
        </p:nvPicPr>
        <p:blipFill>
          <a:blip r:embed="rId3"/>
          <a:stretch>
            <a:fillRect/>
          </a:stretch>
        </p:blipFill>
        <p:spPr>
          <a:xfrm>
            <a:off x="467663" y="1787892"/>
            <a:ext cx="4031868" cy="3103898"/>
          </a:xfrm>
          <a:prstGeom prst="rect">
            <a:avLst/>
          </a:prstGeom>
        </p:spPr>
      </p:pic>
      <p:sp>
        <p:nvSpPr>
          <p:cNvPr id="6" name="Rectangle 5">
            <a:extLst>
              <a:ext uri="{FF2B5EF4-FFF2-40B4-BE49-F238E27FC236}">
                <a16:creationId xmlns:a16="http://schemas.microsoft.com/office/drawing/2014/main" id="{A9830A29-CF87-7249-BE55-B64F53C7BE21}"/>
              </a:ext>
            </a:extLst>
          </p:cNvPr>
          <p:cNvSpPr/>
          <p:nvPr/>
        </p:nvSpPr>
        <p:spPr>
          <a:xfrm>
            <a:off x="2020227" y="4614791"/>
            <a:ext cx="2522294" cy="276999"/>
          </a:xfrm>
          <a:prstGeom prst="rect">
            <a:avLst/>
          </a:prstGeom>
        </p:spPr>
        <p:txBody>
          <a:bodyPr wrap="none">
            <a:spAutoFit/>
          </a:bodyPr>
          <a:lstStyle/>
          <a:p>
            <a:r>
              <a:rPr lang="it-IT" sz="1200" i="1" dirty="0">
                <a:solidFill>
                  <a:schemeClr val="bg1"/>
                </a:solidFill>
              </a:rPr>
              <a:t>Credit</a:t>
            </a:r>
            <a:r>
              <a:rPr lang="it-IT" sz="1200" dirty="0">
                <a:solidFill>
                  <a:schemeClr val="bg1"/>
                </a:solidFill>
              </a:rPr>
              <a:t>: </a:t>
            </a:r>
            <a:r>
              <a:rPr lang="it-IT" sz="1200" dirty="0" err="1">
                <a:solidFill>
                  <a:schemeClr val="bg1"/>
                </a:solidFill>
              </a:rPr>
              <a:t>Photograph</a:t>
            </a:r>
            <a:r>
              <a:rPr lang="it-IT" sz="1200" dirty="0">
                <a:solidFill>
                  <a:schemeClr val="bg1"/>
                </a:solidFill>
              </a:rPr>
              <a:t> by Pino </a:t>
            </a:r>
            <a:r>
              <a:rPr lang="it-IT" sz="1200" dirty="0" err="1">
                <a:solidFill>
                  <a:schemeClr val="bg1"/>
                </a:solidFill>
              </a:rPr>
              <a:t>Guidolotti</a:t>
            </a:r>
            <a:endParaRPr lang="it-IT" sz="1200" dirty="0">
              <a:solidFill>
                <a:schemeClr val="bg1"/>
              </a:solidFill>
            </a:endParaRPr>
          </a:p>
        </p:txBody>
      </p:sp>
      <p:sp>
        <p:nvSpPr>
          <p:cNvPr id="7" name="Rectangle 6">
            <a:extLst>
              <a:ext uri="{FF2B5EF4-FFF2-40B4-BE49-F238E27FC236}">
                <a16:creationId xmlns:a16="http://schemas.microsoft.com/office/drawing/2014/main" id="{C3B234DC-BA33-6748-97E6-5AF4C47EE780}"/>
              </a:ext>
            </a:extLst>
          </p:cNvPr>
          <p:cNvSpPr/>
          <p:nvPr/>
        </p:nvSpPr>
        <p:spPr>
          <a:xfrm>
            <a:off x="1957192" y="6422058"/>
            <a:ext cx="5229616" cy="307777"/>
          </a:xfrm>
          <a:prstGeom prst="rect">
            <a:avLst/>
          </a:prstGeom>
        </p:spPr>
        <p:txBody>
          <a:bodyPr wrap="square">
            <a:spAutoFit/>
          </a:bodyPr>
          <a:lstStyle/>
          <a:p>
            <a:r>
              <a:rPr lang="it-IT" sz="1400" dirty="0">
                <a:solidFill>
                  <a:schemeClr val="bg1">
                    <a:lumMod val="50000"/>
                  </a:schemeClr>
                </a:solidFill>
                <a:hlinkClick r:id="rId4">
                  <a:extLst>
                    <a:ext uri="{A12FA001-AC4F-418D-AE19-62706E023703}">
                      <ahyp:hlinkClr xmlns:ahyp="http://schemas.microsoft.com/office/drawing/2018/hyperlinkcolor" val="tx"/>
                    </a:ext>
                  </a:extLst>
                </a:hlinkClick>
              </a:rPr>
              <a:t>Rodolfo Rosa</a:t>
            </a:r>
            <a:r>
              <a:rPr lang="it-IT" sz="1400" u="sng" dirty="0">
                <a:solidFill>
                  <a:schemeClr val="bg1">
                    <a:lumMod val="50000"/>
                  </a:schemeClr>
                </a:solidFill>
              </a:rPr>
              <a:t>  </a:t>
            </a:r>
            <a:r>
              <a:rPr lang="it-IT" sz="1400" i="1" u="sng" dirty="0">
                <a:solidFill>
                  <a:schemeClr val="bg1">
                    <a:lumMod val="50000"/>
                  </a:schemeClr>
                </a:solidFill>
                <a:hlinkClick r:id="rId5">
                  <a:extLst>
                    <a:ext uri="{A12FA001-AC4F-418D-AE19-62706E023703}">
                      <ahyp:hlinkClr xmlns:ahyp="http://schemas.microsoft.com/office/drawing/2018/hyperlinkcolor" val="tx"/>
                    </a:ext>
                  </a:extLst>
                </a:hlinkClick>
              </a:rPr>
              <a:t>Physics in Perspective</a:t>
            </a:r>
            <a:r>
              <a:rPr lang="it-IT" sz="1400" u="sng" dirty="0">
                <a:solidFill>
                  <a:schemeClr val="bg1">
                    <a:lumMod val="50000"/>
                  </a:schemeClr>
                </a:solidFill>
              </a:rPr>
              <a:t> </a:t>
            </a:r>
            <a:r>
              <a:rPr lang="it-IT" sz="1400" b="1" u="sng" dirty="0">
                <a:solidFill>
                  <a:schemeClr val="bg1">
                    <a:lumMod val="50000"/>
                  </a:schemeClr>
                </a:solidFill>
              </a:rPr>
              <a:t>volume 14</a:t>
            </a:r>
            <a:r>
              <a:rPr lang="it-IT" sz="1400" u="sng" dirty="0">
                <a:solidFill>
                  <a:schemeClr val="bg1">
                    <a:lumMod val="50000"/>
                  </a:schemeClr>
                </a:solidFill>
              </a:rPr>
              <a:t>, pages178–195 (2012)</a:t>
            </a:r>
            <a:endParaRPr lang="it-IT" sz="1400" b="0" i="0" u="sng" dirty="0">
              <a:solidFill>
                <a:schemeClr val="bg1">
                  <a:lumMod val="50000"/>
                </a:schemeClr>
              </a:solidFill>
              <a:effectLst/>
            </a:endParaRPr>
          </a:p>
        </p:txBody>
      </p:sp>
      <p:sp>
        <p:nvSpPr>
          <p:cNvPr id="9" name="TextBox 5">
            <a:extLst>
              <a:ext uri="{FF2B5EF4-FFF2-40B4-BE49-F238E27FC236}">
                <a16:creationId xmlns:a16="http://schemas.microsoft.com/office/drawing/2014/main" id="{52733052-3FCC-CC47-80EA-7C7A4AEF9E56}"/>
              </a:ext>
            </a:extLst>
          </p:cNvPr>
          <p:cNvSpPr txBox="1">
            <a:spLocks noChangeArrowheads="1"/>
          </p:cNvSpPr>
          <p:nvPr/>
        </p:nvSpPr>
        <p:spPr bwMode="auto">
          <a:xfrm>
            <a:off x="-6756" y="51279"/>
            <a:ext cx="470513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Quantum interference in Bologna</a:t>
            </a:r>
          </a:p>
        </p:txBody>
      </p:sp>
      <p:pic>
        <p:nvPicPr>
          <p:cNvPr id="11" name="Picture 10">
            <a:extLst>
              <a:ext uri="{FF2B5EF4-FFF2-40B4-BE49-F238E27FC236}">
                <a16:creationId xmlns:a16="http://schemas.microsoft.com/office/drawing/2014/main" id="{BF3E7813-26BB-F84F-8EE1-1BCD8B38A510}"/>
              </a:ext>
            </a:extLst>
          </p:cNvPr>
          <p:cNvPicPr>
            <a:picLocks noChangeAspect="1"/>
          </p:cNvPicPr>
          <p:nvPr/>
        </p:nvPicPr>
        <p:blipFill>
          <a:blip r:embed="rId6"/>
          <a:stretch>
            <a:fillRect/>
          </a:stretch>
        </p:blipFill>
        <p:spPr>
          <a:xfrm>
            <a:off x="4675394" y="1212138"/>
            <a:ext cx="4233797" cy="4907749"/>
          </a:xfrm>
          <a:prstGeom prst="rect">
            <a:avLst/>
          </a:prstGeom>
        </p:spPr>
      </p:pic>
      <p:sp>
        <p:nvSpPr>
          <p:cNvPr id="12" name="Rectangle 11">
            <a:extLst>
              <a:ext uri="{FF2B5EF4-FFF2-40B4-BE49-F238E27FC236}">
                <a16:creationId xmlns:a16="http://schemas.microsoft.com/office/drawing/2014/main" id="{8EB1097E-48EA-2149-951B-D283296DDDC1}"/>
              </a:ext>
            </a:extLst>
          </p:cNvPr>
          <p:cNvSpPr/>
          <p:nvPr/>
        </p:nvSpPr>
        <p:spPr>
          <a:xfrm>
            <a:off x="909159" y="4947740"/>
            <a:ext cx="3148876" cy="246221"/>
          </a:xfrm>
          <a:prstGeom prst="rect">
            <a:avLst/>
          </a:prstGeom>
        </p:spPr>
        <p:txBody>
          <a:bodyPr wrap="square">
            <a:spAutoFit/>
          </a:bodyPr>
          <a:lstStyle/>
          <a:p>
            <a:r>
              <a:rPr lang="en-US" sz="1000" dirty="0">
                <a:solidFill>
                  <a:schemeClr val="bg1">
                    <a:lumMod val="50000"/>
                  </a:schemeClr>
                </a:solidFill>
              </a:rPr>
              <a:t>G. </a:t>
            </a:r>
            <a:r>
              <a:rPr lang="en-US" sz="1000" dirty="0" err="1">
                <a:solidFill>
                  <a:schemeClr val="bg1">
                    <a:lumMod val="50000"/>
                  </a:schemeClr>
                </a:solidFill>
              </a:rPr>
              <a:t>Pozzi</a:t>
            </a:r>
            <a:r>
              <a:rPr lang="en-US" sz="1000" dirty="0">
                <a:solidFill>
                  <a:schemeClr val="bg1">
                    <a:lumMod val="50000"/>
                  </a:schemeClr>
                </a:solidFill>
              </a:rPr>
              <a:t>, G. F. </a:t>
            </a:r>
            <a:r>
              <a:rPr lang="en-US" sz="1000" dirty="0" err="1">
                <a:solidFill>
                  <a:schemeClr val="bg1">
                    <a:lumMod val="50000"/>
                  </a:schemeClr>
                </a:solidFill>
              </a:rPr>
              <a:t>Missiroli</a:t>
            </a:r>
            <a:r>
              <a:rPr lang="en-US" sz="1000" dirty="0">
                <a:solidFill>
                  <a:schemeClr val="bg1">
                    <a:lumMod val="50000"/>
                  </a:schemeClr>
                </a:solidFill>
              </a:rPr>
              <a:t>, P. G. </a:t>
            </a:r>
            <a:r>
              <a:rPr lang="en-US" sz="1000" dirty="0" err="1">
                <a:solidFill>
                  <a:schemeClr val="bg1">
                    <a:lumMod val="50000"/>
                  </a:schemeClr>
                </a:solidFill>
              </a:rPr>
              <a:t>Merli</a:t>
            </a:r>
            <a:r>
              <a:rPr lang="en-US" sz="1000" dirty="0">
                <a:solidFill>
                  <a:schemeClr val="bg1">
                    <a:lumMod val="50000"/>
                  </a:schemeClr>
                </a:solidFill>
              </a:rPr>
              <a:t>, </a:t>
            </a:r>
            <a:r>
              <a:rPr lang="en-US" sz="1000" i="1" dirty="0">
                <a:solidFill>
                  <a:schemeClr val="bg1">
                    <a:lumMod val="50000"/>
                  </a:schemeClr>
                </a:solidFill>
              </a:rPr>
              <a:t>Sole 24 ore </a:t>
            </a:r>
            <a:r>
              <a:rPr lang="en-US" sz="1000" dirty="0">
                <a:solidFill>
                  <a:schemeClr val="bg1">
                    <a:lumMod val="50000"/>
                  </a:schemeClr>
                </a:solidFill>
              </a:rPr>
              <a:t>6/9/2003</a:t>
            </a:r>
          </a:p>
        </p:txBody>
      </p:sp>
    </p:spTree>
    <p:extLst>
      <p:ext uri="{BB962C8B-B14F-4D97-AF65-F5344CB8AC3E}">
        <p14:creationId xmlns:p14="http://schemas.microsoft.com/office/powerpoint/2010/main" val="310663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D31F085-3624-0440-B4A1-CE776C2049FF}"/>
              </a:ext>
            </a:extLst>
          </p:cNvPr>
          <p:cNvPicPr>
            <a:picLocks noChangeAspect="1"/>
          </p:cNvPicPr>
          <p:nvPr/>
        </p:nvPicPr>
        <p:blipFill rotWithShape="1">
          <a:blip r:embed="rId3"/>
          <a:srcRect l="8399" t="-786" r="57601" b="1467"/>
          <a:stretch/>
        </p:blipFill>
        <p:spPr>
          <a:xfrm>
            <a:off x="2963926" y="2683371"/>
            <a:ext cx="1720008" cy="2826208"/>
          </a:xfrm>
          <a:prstGeom prst="rect">
            <a:avLst/>
          </a:prstGeom>
        </p:spPr>
      </p:pic>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1E55889-D160-DF48-96CC-113D3CCD06D6}"/>
              </a:ext>
            </a:extLst>
          </p:cNvPr>
          <p:cNvPicPr>
            <a:picLocks noChangeAspect="1"/>
          </p:cNvPicPr>
          <p:nvPr/>
        </p:nvPicPr>
        <p:blipFill rotWithShape="1">
          <a:blip r:embed="rId3"/>
          <a:srcRect l="8399" t="-786" r="57601" b="1467"/>
          <a:stretch/>
        </p:blipFill>
        <p:spPr>
          <a:xfrm>
            <a:off x="540447" y="2683371"/>
            <a:ext cx="1720008" cy="2826208"/>
          </a:xfrm>
          <a:prstGeom prst="rect">
            <a:avLst/>
          </a:prstGeom>
        </p:spPr>
      </p:pic>
      <p:pic>
        <p:nvPicPr>
          <p:cNvPr id="7" name="Picture 6">
            <a:extLst>
              <a:ext uri="{FF2B5EF4-FFF2-40B4-BE49-F238E27FC236}">
                <a16:creationId xmlns:a16="http://schemas.microsoft.com/office/drawing/2014/main" id="{FA2371ED-F816-E147-8034-1166875EACC3}"/>
              </a:ext>
            </a:extLst>
          </p:cNvPr>
          <p:cNvPicPr>
            <a:picLocks noChangeAspect="1"/>
          </p:cNvPicPr>
          <p:nvPr/>
        </p:nvPicPr>
        <p:blipFill rotWithShape="1">
          <a:blip r:embed="rId4"/>
          <a:srcRect l="2635" r="26646" b="19707"/>
          <a:stretch/>
        </p:blipFill>
        <p:spPr>
          <a:xfrm>
            <a:off x="715750" y="2456903"/>
            <a:ext cx="226984" cy="257711"/>
          </a:xfrm>
          <a:prstGeom prst="rect">
            <a:avLst/>
          </a:prstGeom>
        </p:spPr>
      </p:pic>
      <p:sp>
        <p:nvSpPr>
          <p:cNvPr id="15" name="TextBox 14">
            <a:extLst>
              <a:ext uri="{FF2B5EF4-FFF2-40B4-BE49-F238E27FC236}">
                <a16:creationId xmlns:a16="http://schemas.microsoft.com/office/drawing/2014/main" id="{0002C415-447F-B54C-8ABF-794EEAFC6203}"/>
              </a:ext>
            </a:extLst>
          </p:cNvPr>
          <p:cNvSpPr txBox="1"/>
          <p:nvPr/>
        </p:nvSpPr>
        <p:spPr>
          <a:xfrm>
            <a:off x="1355564" y="1148496"/>
            <a:ext cx="2631204" cy="400110"/>
          </a:xfrm>
          <a:prstGeom prst="rect">
            <a:avLst/>
          </a:prstGeom>
          <a:noFill/>
          <a:ln>
            <a:noFill/>
          </a:ln>
        </p:spPr>
        <p:txBody>
          <a:bodyPr wrap="square" rtlCol="0">
            <a:spAutoFit/>
          </a:bodyPr>
          <a:lstStyle/>
          <a:p>
            <a:pPr algn="ctr"/>
            <a:r>
              <a:rPr lang="en-US" sz="2000" dirty="0"/>
              <a:t>Wave-like behavior</a:t>
            </a:r>
          </a:p>
        </p:txBody>
      </p:sp>
      <p:sp>
        <p:nvSpPr>
          <p:cNvPr id="16" name="TextBox 15">
            <a:extLst>
              <a:ext uri="{FF2B5EF4-FFF2-40B4-BE49-F238E27FC236}">
                <a16:creationId xmlns:a16="http://schemas.microsoft.com/office/drawing/2014/main" id="{AC9EA26A-DD53-0B47-942F-9FAA2ED437C9}"/>
              </a:ext>
            </a:extLst>
          </p:cNvPr>
          <p:cNvSpPr txBox="1"/>
          <p:nvPr/>
        </p:nvSpPr>
        <p:spPr>
          <a:xfrm>
            <a:off x="5739436" y="1173548"/>
            <a:ext cx="2917149" cy="400110"/>
          </a:xfrm>
          <a:prstGeom prst="rect">
            <a:avLst/>
          </a:prstGeom>
          <a:noFill/>
          <a:ln>
            <a:noFill/>
          </a:ln>
        </p:spPr>
        <p:txBody>
          <a:bodyPr wrap="square" rtlCol="0">
            <a:spAutoFit/>
          </a:bodyPr>
          <a:lstStyle/>
          <a:p>
            <a:pPr algn="ctr"/>
            <a:r>
              <a:rPr lang="en-US" sz="2000" dirty="0"/>
              <a:t>Particle-like behavior</a:t>
            </a:r>
          </a:p>
        </p:txBody>
      </p:sp>
      <p:pic>
        <p:nvPicPr>
          <p:cNvPr id="17" name="Picture 16">
            <a:extLst>
              <a:ext uri="{FF2B5EF4-FFF2-40B4-BE49-F238E27FC236}">
                <a16:creationId xmlns:a16="http://schemas.microsoft.com/office/drawing/2014/main" id="{D641D967-D525-3B40-AF2E-09588A4FE415}"/>
              </a:ext>
            </a:extLst>
          </p:cNvPr>
          <p:cNvPicPr>
            <a:picLocks noChangeAspect="1"/>
          </p:cNvPicPr>
          <p:nvPr/>
        </p:nvPicPr>
        <p:blipFill rotWithShape="1">
          <a:blip r:embed="rId3"/>
          <a:srcRect l="58133" r="7733" b="756"/>
          <a:stretch/>
        </p:blipFill>
        <p:spPr>
          <a:xfrm>
            <a:off x="6342651" y="2724881"/>
            <a:ext cx="1710720" cy="2797880"/>
          </a:xfrm>
          <a:prstGeom prst="rect">
            <a:avLst/>
          </a:prstGeom>
        </p:spPr>
      </p:pic>
      <p:pic>
        <p:nvPicPr>
          <p:cNvPr id="22" name="Picture 21">
            <a:extLst>
              <a:ext uri="{FF2B5EF4-FFF2-40B4-BE49-F238E27FC236}">
                <a16:creationId xmlns:a16="http://schemas.microsoft.com/office/drawing/2014/main" id="{CBA49236-43D3-4A44-A6A9-378B3632B984}"/>
              </a:ext>
            </a:extLst>
          </p:cNvPr>
          <p:cNvPicPr>
            <a:picLocks noChangeAspect="1"/>
          </p:cNvPicPr>
          <p:nvPr/>
        </p:nvPicPr>
        <p:blipFill rotWithShape="1">
          <a:blip r:embed="rId4"/>
          <a:srcRect l="2635" r="26646" b="19707"/>
          <a:stretch/>
        </p:blipFill>
        <p:spPr>
          <a:xfrm>
            <a:off x="4256045" y="2456903"/>
            <a:ext cx="226984" cy="257711"/>
          </a:xfrm>
          <a:prstGeom prst="rect">
            <a:avLst/>
          </a:prstGeom>
        </p:spPr>
      </p:pic>
      <p:sp>
        <p:nvSpPr>
          <p:cNvPr id="23" name="Rectangle 22">
            <a:extLst>
              <a:ext uri="{FF2B5EF4-FFF2-40B4-BE49-F238E27FC236}">
                <a16:creationId xmlns:a16="http://schemas.microsoft.com/office/drawing/2014/main" id="{9D22B317-1B5C-624F-B15D-97B99CBA6BB4}"/>
              </a:ext>
            </a:extLst>
          </p:cNvPr>
          <p:cNvSpPr/>
          <p:nvPr/>
        </p:nvSpPr>
        <p:spPr>
          <a:xfrm>
            <a:off x="1719309" y="4283617"/>
            <a:ext cx="125854" cy="195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238F1FE-0570-0948-BD47-37CE6A9BCBF0}"/>
              </a:ext>
            </a:extLst>
          </p:cNvPr>
          <p:cNvPicPr>
            <a:picLocks noChangeAspect="1"/>
          </p:cNvPicPr>
          <p:nvPr/>
        </p:nvPicPr>
        <p:blipFill>
          <a:blip r:embed="rId5"/>
          <a:stretch>
            <a:fillRect/>
          </a:stretch>
        </p:blipFill>
        <p:spPr>
          <a:xfrm>
            <a:off x="1719309" y="4283617"/>
            <a:ext cx="113230" cy="184000"/>
          </a:xfrm>
          <a:prstGeom prst="rect">
            <a:avLst/>
          </a:prstGeom>
        </p:spPr>
      </p:pic>
      <p:pic>
        <p:nvPicPr>
          <p:cNvPr id="25" name="Picture 24">
            <a:extLst>
              <a:ext uri="{FF2B5EF4-FFF2-40B4-BE49-F238E27FC236}">
                <a16:creationId xmlns:a16="http://schemas.microsoft.com/office/drawing/2014/main" id="{F385359C-5790-2C45-A3AF-CE2421A3DCD7}"/>
              </a:ext>
            </a:extLst>
          </p:cNvPr>
          <p:cNvPicPr>
            <a:picLocks noChangeAspect="1"/>
          </p:cNvPicPr>
          <p:nvPr/>
        </p:nvPicPr>
        <p:blipFill rotWithShape="1">
          <a:blip r:embed="rId4"/>
          <a:srcRect l="2635" r="26646" b="19707"/>
          <a:stretch/>
        </p:blipFill>
        <p:spPr>
          <a:xfrm>
            <a:off x="7651149" y="2456902"/>
            <a:ext cx="226984" cy="257711"/>
          </a:xfrm>
          <a:prstGeom prst="rect">
            <a:avLst/>
          </a:prstGeom>
        </p:spPr>
      </p:pic>
      <p:pic>
        <p:nvPicPr>
          <p:cNvPr id="26" name="Picture 25">
            <a:extLst>
              <a:ext uri="{FF2B5EF4-FFF2-40B4-BE49-F238E27FC236}">
                <a16:creationId xmlns:a16="http://schemas.microsoft.com/office/drawing/2014/main" id="{6246F264-37C3-4F48-A7B9-E11DE23D7833}"/>
              </a:ext>
            </a:extLst>
          </p:cNvPr>
          <p:cNvPicPr>
            <a:picLocks noChangeAspect="1"/>
          </p:cNvPicPr>
          <p:nvPr/>
        </p:nvPicPr>
        <p:blipFill rotWithShape="1">
          <a:blip r:embed="rId4"/>
          <a:srcRect l="2635" r="26646" b="19707"/>
          <a:stretch/>
        </p:blipFill>
        <p:spPr>
          <a:xfrm>
            <a:off x="6477816" y="2466187"/>
            <a:ext cx="226984" cy="257711"/>
          </a:xfrm>
          <a:prstGeom prst="rect">
            <a:avLst/>
          </a:prstGeom>
        </p:spPr>
      </p:pic>
      <p:cxnSp>
        <p:nvCxnSpPr>
          <p:cNvPr id="28" name="Straight Connector 27">
            <a:extLst>
              <a:ext uri="{FF2B5EF4-FFF2-40B4-BE49-F238E27FC236}">
                <a16:creationId xmlns:a16="http://schemas.microsoft.com/office/drawing/2014/main" id="{48DCE7FF-EB30-1948-BC9C-9B682FFA6630}"/>
              </a:ext>
            </a:extLst>
          </p:cNvPr>
          <p:cNvCxnSpPr>
            <a:cxnSpLocks/>
          </p:cNvCxnSpPr>
          <p:nvPr/>
        </p:nvCxnSpPr>
        <p:spPr>
          <a:xfrm>
            <a:off x="5334000" y="964504"/>
            <a:ext cx="0" cy="572439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E4594694-8968-4248-9140-17CFD4DF7F6D}"/>
              </a:ext>
            </a:extLst>
          </p:cNvPr>
          <p:cNvSpPr/>
          <p:nvPr/>
        </p:nvSpPr>
        <p:spPr>
          <a:xfrm>
            <a:off x="4130191" y="4283617"/>
            <a:ext cx="125854" cy="195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6031015-A3B6-5D4C-A8D1-5B28F46061E7}"/>
              </a:ext>
            </a:extLst>
          </p:cNvPr>
          <p:cNvPicPr>
            <a:picLocks noChangeAspect="1"/>
          </p:cNvPicPr>
          <p:nvPr/>
        </p:nvPicPr>
        <p:blipFill>
          <a:blip r:embed="rId6"/>
          <a:stretch>
            <a:fillRect/>
          </a:stretch>
        </p:blipFill>
        <p:spPr>
          <a:xfrm>
            <a:off x="4129352" y="4326128"/>
            <a:ext cx="162984" cy="130387"/>
          </a:xfrm>
          <a:prstGeom prst="rect">
            <a:avLst/>
          </a:prstGeom>
        </p:spPr>
      </p:pic>
      <p:pic>
        <p:nvPicPr>
          <p:cNvPr id="27" name="Picture 26">
            <a:extLst>
              <a:ext uri="{FF2B5EF4-FFF2-40B4-BE49-F238E27FC236}">
                <a16:creationId xmlns:a16="http://schemas.microsoft.com/office/drawing/2014/main" id="{445B88DB-CBFB-3945-8BFE-109FCF267F07}"/>
              </a:ext>
            </a:extLst>
          </p:cNvPr>
          <p:cNvPicPr>
            <a:picLocks noChangeAspect="1"/>
          </p:cNvPicPr>
          <p:nvPr/>
        </p:nvPicPr>
        <p:blipFill>
          <a:blip r:embed="rId7"/>
          <a:stretch>
            <a:fillRect/>
          </a:stretch>
        </p:blipFill>
        <p:spPr>
          <a:xfrm>
            <a:off x="4538239" y="2745762"/>
            <a:ext cx="391598" cy="148708"/>
          </a:xfrm>
          <a:prstGeom prst="rect">
            <a:avLst/>
          </a:prstGeom>
        </p:spPr>
      </p:pic>
      <p:pic>
        <p:nvPicPr>
          <p:cNvPr id="30" name="Picture 29">
            <a:extLst>
              <a:ext uri="{FF2B5EF4-FFF2-40B4-BE49-F238E27FC236}">
                <a16:creationId xmlns:a16="http://schemas.microsoft.com/office/drawing/2014/main" id="{40E471FC-5D09-F44C-B12F-5A610F22248D}"/>
              </a:ext>
            </a:extLst>
          </p:cNvPr>
          <p:cNvPicPr>
            <a:picLocks noChangeAspect="1"/>
          </p:cNvPicPr>
          <p:nvPr/>
        </p:nvPicPr>
        <p:blipFill>
          <a:blip r:embed="rId8"/>
          <a:stretch>
            <a:fillRect/>
          </a:stretch>
        </p:blipFill>
        <p:spPr>
          <a:xfrm>
            <a:off x="7977813" y="2745761"/>
            <a:ext cx="322167" cy="153413"/>
          </a:xfrm>
          <a:prstGeom prst="rect">
            <a:avLst/>
          </a:prstGeom>
        </p:spPr>
      </p:pic>
      <p:sp>
        <p:nvSpPr>
          <p:cNvPr id="35" name="TextBox 5">
            <a:extLst>
              <a:ext uri="{FF2B5EF4-FFF2-40B4-BE49-F238E27FC236}">
                <a16:creationId xmlns:a16="http://schemas.microsoft.com/office/drawing/2014/main" id="{10C2A2C7-D551-7F48-88E4-56D266B0BA45}"/>
              </a:ext>
            </a:extLst>
          </p:cNvPr>
          <p:cNvSpPr txBox="1">
            <a:spLocks noChangeArrowheads="1"/>
          </p:cNvSpPr>
          <p:nvPr/>
        </p:nvSpPr>
        <p:spPr bwMode="auto">
          <a:xfrm>
            <a:off x="-6756" y="51279"/>
            <a:ext cx="80922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Quantum interference in the Mach-Zehnder interferometer</a:t>
            </a:r>
          </a:p>
        </p:txBody>
      </p:sp>
      <p:pic>
        <p:nvPicPr>
          <p:cNvPr id="36" name="Picture 35">
            <a:extLst>
              <a:ext uri="{FF2B5EF4-FFF2-40B4-BE49-F238E27FC236}">
                <a16:creationId xmlns:a16="http://schemas.microsoft.com/office/drawing/2014/main" id="{31E7E2CB-90EA-B949-8942-9A4172AECB1F}"/>
              </a:ext>
            </a:extLst>
          </p:cNvPr>
          <p:cNvPicPr>
            <a:picLocks noChangeAspect="1"/>
          </p:cNvPicPr>
          <p:nvPr/>
        </p:nvPicPr>
        <p:blipFill>
          <a:blip r:embed="rId7"/>
          <a:stretch>
            <a:fillRect/>
          </a:stretch>
        </p:blipFill>
        <p:spPr>
          <a:xfrm>
            <a:off x="319596" y="2746480"/>
            <a:ext cx="391598" cy="148708"/>
          </a:xfrm>
          <a:prstGeom prst="rect">
            <a:avLst/>
          </a:prstGeom>
        </p:spPr>
      </p:pic>
      <p:pic>
        <p:nvPicPr>
          <p:cNvPr id="37" name="Picture 36">
            <a:extLst>
              <a:ext uri="{FF2B5EF4-FFF2-40B4-BE49-F238E27FC236}">
                <a16:creationId xmlns:a16="http://schemas.microsoft.com/office/drawing/2014/main" id="{8873DE15-CE77-1843-AC66-95B54AF12CB9}"/>
              </a:ext>
            </a:extLst>
          </p:cNvPr>
          <p:cNvPicPr>
            <a:picLocks noChangeAspect="1"/>
          </p:cNvPicPr>
          <p:nvPr/>
        </p:nvPicPr>
        <p:blipFill>
          <a:blip r:embed="rId8"/>
          <a:stretch>
            <a:fillRect/>
          </a:stretch>
        </p:blipFill>
        <p:spPr>
          <a:xfrm>
            <a:off x="6134736" y="2741057"/>
            <a:ext cx="322167" cy="153413"/>
          </a:xfrm>
          <a:prstGeom prst="rect">
            <a:avLst/>
          </a:prstGeom>
        </p:spPr>
      </p:pic>
    </p:spTree>
    <p:extLst>
      <p:ext uri="{BB962C8B-B14F-4D97-AF65-F5344CB8AC3E}">
        <p14:creationId xmlns:p14="http://schemas.microsoft.com/office/powerpoint/2010/main" val="193354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3" grpId="0" animBg="1"/>
      <p:bldP spid="3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E09B04-2C38-4D46-9495-5F16B99D74EE}"/>
              </a:ext>
            </a:extLst>
          </p:cNvPr>
          <p:cNvSpPr txBox="1"/>
          <p:nvPr/>
        </p:nvSpPr>
        <p:spPr>
          <a:xfrm>
            <a:off x="1860915" y="3176162"/>
            <a:ext cx="5422170" cy="1077218"/>
          </a:xfrm>
          <a:prstGeom prst="rect">
            <a:avLst/>
          </a:prstGeom>
          <a:noFill/>
        </p:spPr>
        <p:txBody>
          <a:bodyPr wrap="square" rtlCol="0">
            <a:spAutoFit/>
          </a:bodyPr>
          <a:lstStyle/>
          <a:p>
            <a:r>
              <a:rPr lang="it-IT" sz="3200" dirty="0" err="1"/>
              <a:t>What</a:t>
            </a:r>
            <a:r>
              <a:rPr lang="it-IT" sz="3200" dirty="0"/>
              <a:t> </a:t>
            </a:r>
            <a:r>
              <a:rPr lang="it-IT" sz="3200" dirty="0" err="1"/>
              <a:t>is</a:t>
            </a:r>
            <a:r>
              <a:rPr lang="it-IT" sz="3200" dirty="0"/>
              <a:t> </a:t>
            </a:r>
            <a:r>
              <a:rPr lang="it-IT" sz="3200" dirty="0" err="1"/>
              <a:t>meant</a:t>
            </a:r>
            <a:r>
              <a:rPr lang="it-IT" sz="3200" dirty="0"/>
              <a:t> by </a:t>
            </a:r>
            <a:r>
              <a:rPr lang="it-IT" sz="3200" i="1" dirty="0" err="1"/>
              <a:t>nonclassical</a:t>
            </a:r>
            <a:r>
              <a:rPr lang="it-IT" sz="3200" dirty="0"/>
              <a:t>?</a:t>
            </a:r>
          </a:p>
          <a:p>
            <a:endParaRPr lang="it-IT" sz="3200" dirty="0"/>
          </a:p>
        </p:txBody>
      </p:sp>
    </p:spTree>
    <p:extLst>
      <p:ext uri="{BB962C8B-B14F-4D97-AF65-F5344CB8AC3E}">
        <p14:creationId xmlns:p14="http://schemas.microsoft.com/office/powerpoint/2010/main" val="1219723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045332E-2C46-8F46-8A0A-570BF4E429AE}"/>
              </a:ext>
            </a:extLst>
          </p:cNvPr>
          <p:cNvSpPr txBox="1"/>
          <p:nvPr/>
        </p:nvSpPr>
        <p:spPr>
          <a:xfrm>
            <a:off x="280504" y="1501520"/>
            <a:ext cx="8144168"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t>The above scenarios are enough to reproduce the phenomenology that is Traditionally Regarded As Problematic (</a:t>
            </a:r>
            <a:r>
              <a:rPr lang="en-US" sz="2000" i="1" dirty="0"/>
              <a:t>TRAP phenomenology</a:t>
            </a:r>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Interpretational claims usually associated with the TRAP phenomenology:</a:t>
            </a:r>
          </a:p>
          <a:p>
            <a:r>
              <a:rPr lang="en-US" sz="2000" dirty="0"/>
              <a:t>      </a:t>
            </a:r>
            <a:endParaRPr lang="en-US" sz="2000" i="1" dirty="0"/>
          </a:p>
          <a:p>
            <a:pPr marL="342900" indent="-342900">
              <a:buFont typeface="Arial" panose="020B0604020202020204" pitchFamily="34" charset="0"/>
              <a:buChar char="•"/>
            </a:pPr>
            <a:endParaRPr lang="en-US" sz="2000" dirty="0"/>
          </a:p>
          <a:p>
            <a:endParaRPr lang="en-US" sz="2000" dirty="0"/>
          </a:p>
        </p:txBody>
      </p:sp>
      <p:sp>
        <p:nvSpPr>
          <p:cNvPr id="6" name="TextBox 5">
            <a:extLst>
              <a:ext uri="{FF2B5EF4-FFF2-40B4-BE49-F238E27FC236}">
                <a16:creationId xmlns:a16="http://schemas.microsoft.com/office/drawing/2014/main" id="{90A742A1-90A7-FF4F-86AB-94216820DDFF}"/>
              </a:ext>
            </a:extLst>
          </p:cNvPr>
          <p:cNvSpPr txBox="1"/>
          <p:nvPr/>
        </p:nvSpPr>
        <p:spPr>
          <a:xfrm>
            <a:off x="686460" y="3722962"/>
            <a:ext cx="8457540" cy="2246769"/>
          </a:xfrm>
          <a:prstGeom prst="rect">
            <a:avLst/>
          </a:prstGeom>
          <a:noFill/>
        </p:spPr>
        <p:txBody>
          <a:bodyPr wrap="square" rtlCol="0">
            <a:spAutoFit/>
          </a:bodyPr>
          <a:lstStyle/>
          <a:p>
            <a:pPr marL="342900" indent="-342900">
              <a:buFont typeface="Courier New" panose="02070309020205020404" pitchFamily="49" charset="0"/>
              <a:buChar char="o"/>
            </a:pPr>
            <a:r>
              <a:rPr lang="en-US" sz="2000" dirty="0"/>
              <a:t>Wave-particle complementarity</a:t>
            </a:r>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r>
              <a:rPr lang="en-US" sz="2000" dirty="0"/>
              <a:t>The observer dependence of reality</a:t>
            </a:r>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endParaRPr lang="en-US" sz="2000" dirty="0"/>
          </a:p>
          <a:p>
            <a:pPr marL="342900" indent="-342900">
              <a:buFont typeface="Courier New" panose="02070309020205020404" pitchFamily="49" charset="0"/>
              <a:buChar char="o"/>
            </a:pPr>
            <a:r>
              <a:rPr lang="en-US" sz="2000" dirty="0"/>
              <a:t>The failure of explanation in terms of local causes</a:t>
            </a:r>
          </a:p>
        </p:txBody>
      </p:sp>
      <p:sp>
        <p:nvSpPr>
          <p:cNvPr id="8" name="TextBox 5">
            <a:extLst>
              <a:ext uri="{FF2B5EF4-FFF2-40B4-BE49-F238E27FC236}">
                <a16:creationId xmlns:a16="http://schemas.microsoft.com/office/drawing/2014/main" id="{DD7EA7E8-BE83-324D-AADC-871FB598A35C}"/>
              </a:ext>
            </a:extLst>
          </p:cNvPr>
          <p:cNvSpPr txBox="1">
            <a:spLocks noChangeArrowheads="1"/>
          </p:cNvSpPr>
          <p:nvPr/>
        </p:nvSpPr>
        <p:spPr bwMode="auto">
          <a:xfrm>
            <a:off x="26988" y="115888"/>
            <a:ext cx="72267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The TRAP phenomenology of quantum interference</a:t>
            </a:r>
          </a:p>
        </p:txBody>
      </p:sp>
    </p:spTree>
    <p:extLst>
      <p:ext uri="{BB962C8B-B14F-4D97-AF65-F5344CB8AC3E}">
        <p14:creationId xmlns:p14="http://schemas.microsoft.com/office/powerpoint/2010/main" val="23414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5">
            <a:extLst>
              <a:ext uri="{FF2B5EF4-FFF2-40B4-BE49-F238E27FC236}">
                <a16:creationId xmlns:a16="http://schemas.microsoft.com/office/drawing/2014/main" id="{1106F9A3-4604-634A-A3BB-D02F43DC9C8A}"/>
              </a:ext>
            </a:extLst>
          </p:cNvPr>
          <p:cNvSpPr txBox="1">
            <a:spLocks noChangeArrowheads="1"/>
          </p:cNvSpPr>
          <p:nvPr/>
        </p:nvSpPr>
        <p:spPr bwMode="auto">
          <a:xfrm>
            <a:off x="26988" y="115888"/>
            <a:ext cx="6814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The TRAP phenomenology in the toy field theory</a:t>
            </a:r>
          </a:p>
        </p:txBody>
      </p:sp>
      <p:pic>
        <p:nvPicPr>
          <p:cNvPr id="3" name="Picture 2">
            <a:extLst>
              <a:ext uri="{FF2B5EF4-FFF2-40B4-BE49-F238E27FC236}">
                <a16:creationId xmlns:a16="http://schemas.microsoft.com/office/drawing/2014/main" id="{6097125E-E7B3-DB41-9D70-CF6D2E2C98DC}"/>
              </a:ext>
            </a:extLst>
          </p:cNvPr>
          <p:cNvPicPr>
            <a:picLocks noChangeAspect="1"/>
          </p:cNvPicPr>
          <p:nvPr/>
        </p:nvPicPr>
        <p:blipFill>
          <a:blip r:embed="rId3"/>
          <a:stretch>
            <a:fillRect/>
          </a:stretch>
        </p:blipFill>
        <p:spPr>
          <a:xfrm>
            <a:off x="388307" y="1315232"/>
            <a:ext cx="8173929" cy="4597835"/>
          </a:xfrm>
          <a:prstGeom prst="rect">
            <a:avLst/>
          </a:prstGeom>
        </p:spPr>
      </p:pic>
      <p:sp>
        <p:nvSpPr>
          <p:cNvPr id="24" name="Rectangle 23">
            <a:extLst>
              <a:ext uri="{FF2B5EF4-FFF2-40B4-BE49-F238E27FC236}">
                <a16:creationId xmlns:a16="http://schemas.microsoft.com/office/drawing/2014/main" id="{82B97CF4-4066-F248-A3CA-2E36DC760201}"/>
              </a:ext>
            </a:extLst>
          </p:cNvPr>
          <p:cNvSpPr/>
          <p:nvPr/>
        </p:nvSpPr>
        <p:spPr>
          <a:xfrm>
            <a:off x="1892601" y="6418872"/>
            <a:ext cx="5888735" cy="307777"/>
          </a:xfrm>
          <a:prstGeom prst="rect">
            <a:avLst/>
          </a:prstGeom>
        </p:spPr>
        <p:txBody>
          <a:bodyPr wrap="square">
            <a:spAutoFit/>
          </a:bodyPr>
          <a:lstStyle/>
          <a:p>
            <a:r>
              <a:rPr lang="en-US" sz="1400" u="sng" dirty="0">
                <a:solidFill>
                  <a:srgbClr val="0070C0"/>
                </a:solidFill>
              </a:rPr>
              <a:t>L. Catani, M. S. </a:t>
            </a:r>
            <a:r>
              <a:rPr lang="en-US" sz="1400" u="sng" dirty="0" err="1">
                <a:solidFill>
                  <a:srgbClr val="0070C0"/>
                </a:solidFill>
              </a:rPr>
              <a:t>Leifer</a:t>
            </a:r>
            <a:r>
              <a:rPr lang="en-US" sz="1400" u="sng" dirty="0">
                <a:solidFill>
                  <a:srgbClr val="0070C0"/>
                </a:solidFill>
              </a:rPr>
              <a:t>, D. Schmid, R. W. </a:t>
            </a:r>
            <a:r>
              <a:rPr lang="en-US" sz="1400" u="sng" dirty="0" err="1">
                <a:solidFill>
                  <a:srgbClr val="0070C0"/>
                </a:solidFill>
              </a:rPr>
              <a:t>Spekkens</a:t>
            </a:r>
            <a:r>
              <a:rPr lang="en-US" sz="1400" u="sng" dirty="0">
                <a:solidFill>
                  <a:srgbClr val="0070C0"/>
                </a:solidFill>
              </a:rPr>
              <a:t>, </a:t>
            </a:r>
            <a:r>
              <a:rPr lang="en-US" sz="1400" u="sng" dirty="0" err="1">
                <a:solidFill>
                  <a:srgbClr val="0070C0"/>
                </a:solidFill>
              </a:rPr>
              <a:t>arXiv</a:t>
            </a:r>
            <a:r>
              <a:rPr lang="en-US" sz="1400" u="sng" dirty="0">
                <a:solidFill>
                  <a:srgbClr val="0070C0"/>
                </a:solidFill>
              </a:rPr>
              <a:t>: 2111.13727 (2021).</a:t>
            </a:r>
          </a:p>
        </p:txBody>
      </p:sp>
    </p:spTree>
    <p:extLst>
      <p:ext uri="{BB962C8B-B14F-4D97-AF65-F5344CB8AC3E}">
        <p14:creationId xmlns:p14="http://schemas.microsoft.com/office/powerpoint/2010/main" val="365733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169449-2D07-1147-9B87-A726DF45DD66}"/>
              </a:ext>
            </a:extLst>
          </p:cNvPr>
          <p:cNvSpPr txBox="1"/>
          <p:nvPr/>
        </p:nvSpPr>
        <p:spPr>
          <a:xfrm>
            <a:off x="343230" y="1639778"/>
            <a:ext cx="8457540" cy="461665"/>
          </a:xfrm>
          <a:prstGeom prst="rect">
            <a:avLst/>
          </a:prstGeom>
          <a:noFill/>
        </p:spPr>
        <p:txBody>
          <a:bodyPr wrap="square" rtlCol="0">
            <a:spAutoFit/>
          </a:bodyPr>
          <a:lstStyle/>
          <a:p>
            <a:pPr marL="285750" indent="-285750">
              <a:buFont typeface="Arial" panose="020B0604020202020204" pitchFamily="34" charset="0"/>
              <a:buChar char="•"/>
            </a:pPr>
            <a:r>
              <a:rPr lang="en-US" sz="2400" dirty="0"/>
              <a:t>Wave-particle complementarity</a:t>
            </a:r>
          </a:p>
        </p:txBody>
      </p:sp>
      <p:sp>
        <p:nvSpPr>
          <p:cNvPr id="2" name="TextBox 1">
            <a:extLst>
              <a:ext uri="{FF2B5EF4-FFF2-40B4-BE49-F238E27FC236}">
                <a16:creationId xmlns:a16="http://schemas.microsoft.com/office/drawing/2014/main" id="{93F0089D-76FE-FA48-848E-44D6BC78586B}"/>
              </a:ext>
            </a:extLst>
          </p:cNvPr>
          <p:cNvSpPr txBox="1"/>
          <p:nvPr/>
        </p:nvSpPr>
        <p:spPr>
          <a:xfrm>
            <a:off x="658368" y="2199988"/>
            <a:ext cx="7815072" cy="369332"/>
          </a:xfrm>
          <a:prstGeom prst="rect">
            <a:avLst/>
          </a:prstGeom>
          <a:noFill/>
        </p:spPr>
        <p:txBody>
          <a:bodyPr wrap="square" rtlCol="0">
            <a:spAutoFit/>
          </a:bodyPr>
          <a:lstStyle/>
          <a:p>
            <a:r>
              <a:rPr lang="en-US" dirty="0"/>
              <a:t>The nature of systems do not change. </a:t>
            </a:r>
          </a:p>
        </p:txBody>
      </p:sp>
      <p:cxnSp>
        <p:nvCxnSpPr>
          <p:cNvPr id="8" name="Straight Connector 7">
            <a:extLst>
              <a:ext uri="{FF2B5EF4-FFF2-40B4-BE49-F238E27FC236}">
                <a16:creationId xmlns:a16="http://schemas.microsoft.com/office/drawing/2014/main" id="{84BC123E-E45B-C047-991E-5083E26F490E}"/>
              </a:ext>
            </a:extLst>
          </p:cNvPr>
          <p:cNvCxnSpPr/>
          <p:nvPr/>
        </p:nvCxnSpPr>
        <p:spPr>
          <a:xfrm flipH="1">
            <a:off x="658368" y="1877568"/>
            <a:ext cx="413308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TextBox 5">
            <a:extLst>
              <a:ext uri="{FF2B5EF4-FFF2-40B4-BE49-F238E27FC236}">
                <a16:creationId xmlns:a16="http://schemas.microsoft.com/office/drawing/2014/main" id="{58FB2511-0A79-5F41-87A5-F4E03AD8385D}"/>
              </a:ext>
            </a:extLst>
          </p:cNvPr>
          <p:cNvSpPr txBox="1">
            <a:spLocks noChangeArrowheads="1"/>
          </p:cNvSpPr>
          <p:nvPr/>
        </p:nvSpPr>
        <p:spPr bwMode="auto">
          <a:xfrm>
            <a:off x="26988" y="115888"/>
            <a:ext cx="68130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Undermining the standard interpretational claims</a:t>
            </a:r>
          </a:p>
        </p:txBody>
      </p:sp>
    </p:spTree>
    <p:extLst>
      <p:ext uri="{BB962C8B-B14F-4D97-AF65-F5344CB8AC3E}">
        <p14:creationId xmlns:p14="http://schemas.microsoft.com/office/powerpoint/2010/main" val="156914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169449-2D07-1147-9B87-A726DF45DD66}"/>
              </a:ext>
            </a:extLst>
          </p:cNvPr>
          <p:cNvSpPr txBox="1"/>
          <p:nvPr/>
        </p:nvSpPr>
        <p:spPr>
          <a:xfrm>
            <a:off x="343230" y="1639778"/>
            <a:ext cx="8457540" cy="2308324"/>
          </a:xfrm>
          <a:prstGeom prst="rect">
            <a:avLst/>
          </a:prstGeom>
          <a:noFill/>
        </p:spPr>
        <p:txBody>
          <a:bodyPr wrap="square" rtlCol="0">
            <a:spAutoFit/>
          </a:bodyPr>
          <a:lstStyle/>
          <a:p>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observer dependence of reality</a:t>
            </a:r>
          </a:p>
        </p:txBody>
      </p:sp>
      <p:sp>
        <p:nvSpPr>
          <p:cNvPr id="3" name="TextBox 2">
            <a:extLst>
              <a:ext uri="{FF2B5EF4-FFF2-40B4-BE49-F238E27FC236}">
                <a16:creationId xmlns:a16="http://schemas.microsoft.com/office/drawing/2014/main" id="{3FE9E6FE-4F55-C247-8B68-BA0A4C37CEEE}"/>
              </a:ext>
            </a:extLst>
          </p:cNvPr>
          <p:cNvSpPr txBox="1"/>
          <p:nvPr/>
        </p:nvSpPr>
        <p:spPr>
          <a:xfrm>
            <a:off x="658369" y="3905042"/>
            <a:ext cx="8112086" cy="369332"/>
          </a:xfrm>
          <a:prstGeom prst="rect">
            <a:avLst/>
          </a:prstGeom>
          <a:noFill/>
        </p:spPr>
        <p:txBody>
          <a:bodyPr wrap="square" rtlCol="0">
            <a:spAutoFit/>
          </a:bodyPr>
          <a:lstStyle/>
          <a:p>
            <a:r>
              <a:rPr lang="en-US" dirty="0"/>
              <a:t>What the observer </a:t>
            </a:r>
            <a:r>
              <a:rPr lang="en-US" i="1" dirty="0"/>
              <a:t>knows</a:t>
            </a:r>
            <a:r>
              <a:rPr lang="en-US" dirty="0"/>
              <a:t> about the properties depends on the measurement.</a:t>
            </a:r>
          </a:p>
        </p:txBody>
      </p:sp>
      <p:cxnSp>
        <p:nvCxnSpPr>
          <p:cNvPr id="10" name="Straight Connector 9">
            <a:extLst>
              <a:ext uri="{FF2B5EF4-FFF2-40B4-BE49-F238E27FC236}">
                <a16:creationId xmlns:a16="http://schemas.microsoft.com/office/drawing/2014/main" id="{72A591ED-2AA1-1443-9B25-4E106EB3F08E}"/>
              </a:ext>
            </a:extLst>
          </p:cNvPr>
          <p:cNvCxnSpPr>
            <a:cxnSpLocks/>
          </p:cNvCxnSpPr>
          <p:nvPr/>
        </p:nvCxnSpPr>
        <p:spPr>
          <a:xfrm flipH="1">
            <a:off x="648000" y="3708000"/>
            <a:ext cx="457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5">
            <a:extLst>
              <a:ext uri="{FF2B5EF4-FFF2-40B4-BE49-F238E27FC236}">
                <a16:creationId xmlns:a16="http://schemas.microsoft.com/office/drawing/2014/main" id="{49953823-BD3B-AF4F-A9C4-FADEB21C41FC}"/>
              </a:ext>
            </a:extLst>
          </p:cNvPr>
          <p:cNvSpPr txBox="1">
            <a:spLocks noChangeArrowheads="1"/>
          </p:cNvSpPr>
          <p:nvPr/>
        </p:nvSpPr>
        <p:spPr bwMode="auto">
          <a:xfrm>
            <a:off x="26988" y="115888"/>
            <a:ext cx="68130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Undermining the standard interpretational claims</a:t>
            </a:r>
          </a:p>
        </p:txBody>
      </p:sp>
    </p:spTree>
    <p:extLst>
      <p:ext uri="{BB962C8B-B14F-4D97-AF65-F5344CB8AC3E}">
        <p14:creationId xmlns:p14="http://schemas.microsoft.com/office/powerpoint/2010/main" val="206593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169449-2D07-1147-9B87-A726DF45DD66}"/>
              </a:ext>
            </a:extLst>
          </p:cNvPr>
          <p:cNvSpPr txBox="1"/>
          <p:nvPr/>
        </p:nvSpPr>
        <p:spPr>
          <a:xfrm>
            <a:off x="343230" y="2012765"/>
            <a:ext cx="8457540" cy="3785652"/>
          </a:xfrm>
          <a:prstGeom prst="rect">
            <a:avLst/>
          </a:prstGeom>
          <a:noFill/>
        </p:spPr>
        <p:txBody>
          <a:bodyPr wrap="square" rtlCol="0">
            <a:spAutoFit/>
          </a:bodyPr>
          <a:lstStyle/>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failure of explanation in terms of local causes</a:t>
            </a:r>
          </a:p>
        </p:txBody>
      </p:sp>
      <p:sp>
        <p:nvSpPr>
          <p:cNvPr id="11" name="TextBox 10">
            <a:extLst>
              <a:ext uri="{FF2B5EF4-FFF2-40B4-BE49-F238E27FC236}">
                <a16:creationId xmlns:a16="http://schemas.microsoft.com/office/drawing/2014/main" id="{F8F58F5A-7BE8-374C-B296-04477DE33872}"/>
              </a:ext>
            </a:extLst>
          </p:cNvPr>
          <p:cNvSpPr txBox="1"/>
          <p:nvPr/>
        </p:nvSpPr>
        <p:spPr>
          <a:xfrm>
            <a:off x="658368" y="5714193"/>
            <a:ext cx="8112086" cy="369332"/>
          </a:xfrm>
          <a:prstGeom prst="rect">
            <a:avLst/>
          </a:prstGeom>
          <a:noFill/>
        </p:spPr>
        <p:txBody>
          <a:bodyPr wrap="square" rtlCol="0">
            <a:spAutoFit/>
          </a:bodyPr>
          <a:lstStyle/>
          <a:p>
            <a:r>
              <a:rPr lang="en-US" dirty="0"/>
              <a:t>All operations are local. </a:t>
            </a:r>
          </a:p>
        </p:txBody>
      </p:sp>
      <p:cxnSp>
        <p:nvCxnSpPr>
          <p:cNvPr id="10" name="Straight Connector 9">
            <a:extLst>
              <a:ext uri="{FF2B5EF4-FFF2-40B4-BE49-F238E27FC236}">
                <a16:creationId xmlns:a16="http://schemas.microsoft.com/office/drawing/2014/main" id="{68789D50-2EC2-954F-8E83-BB44590C571D}"/>
              </a:ext>
            </a:extLst>
          </p:cNvPr>
          <p:cNvCxnSpPr>
            <a:cxnSpLocks/>
          </p:cNvCxnSpPr>
          <p:nvPr/>
        </p:nvCxnSpPr>
        <p:spPr>
          <a:xfrm flipH="1">
            <a:off x="658368" y="5542395"/>
            <a:ext cx="62788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TextBox 5">
            <a:extLst>
              <a:ext uri="{FF2B5EF4-FFF2-40B4-BE49-F238E27FC236}">
                <a16:creationId xmlns:a16="http://schemas.microsoft.com/office/drawing/2014/main" id="{34EF0642-8A7B-8243-B343-5E6CA19C1157}"/>
              </a:ext>
            </a:extLst>
          </p:cNvPr>
          <p:cNvSpPr txBox="1">
            <a:spLocks noChangeArrowheads="1"/>
          </p:cNvSpPr>
          <p:nvPr/>
        </p:nvSpPr>
        <p:spPr bwMode="auto">
          <a:xfrm>
            <a:off x="26988" y="115888"/>
            <a:ext cx="68130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Undermining the standard interpretational claims</a:t>
            </a:r>
          </a:p>
        </p:txBody>
      </p:sp>
    </p:spTree>
    <p:extLst>
      <p:ext uri="{BB962C8B-B14F-4D97-AF65-F5344CB8AC3E}">
        <p14:creationId xmlns:p14="http://schemas.microsoft.com/office/powerpoint/2010/main" val="116976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6169449-2D07-1147-9B87-A726DF45DD66}"/>
              </a:ext>
            </a:extLst>
          </p:cNvPr>
          <p:cNvSpPr txBox="1"/>
          <p:nvPr/>
        </p:nvSpPr>
        <p:spPr>
          <a:xfrm>
            <a:off x="343230" y="1639778"/>
            <a:ext cx="845754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Wave-particle complementarity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observer dependence of reality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The failure of explanation in terms of local causes</a:t>
            </a:r>
          </a:p>
        </p:txBody>
      </p:sp>
      <p:sp>
        <p:nvSpPr>
          <p:cNvPr id="2" name="TextBox 1">
            <a:extLst>
              <a:ext uri="{FF2B5EF4-FFF2-40B4-BE49-F238E27FC236}">
                <a16:creationId xmlns:a16="http://schemas.microsoft.com/office/drawing/2014/main" id="{93F0089D-76FE-FA48-848E-44D6BC78586B}"/>
              </a:ext>
            </a:extLst>
          </p:cNvPr>
          <p:cNvSpPr txBox="1"/>
          <p:nvPr/>
        </p:nvSpPr>
        <p:spPr>
          <a:xfrm>
            <a:off x="658368" y="2199988"/>
            <a:ext cx="7815072" cy="369332"/>
          </a:xfrm>
          <a:prstGeom prst="rect">
            <a:avLst/>
          </a:prstGeom>
          <a:noFill/>
        </p:spPr>
        <p:txBody>
          <a:bodyPr wrap="square" rtlCol="0">
            <a:spAutoFit/>
          </a:bodyPr>
          <a:lstStyle/>
          <a:p>
            <a:r>
              <a:rPr lang="en-US" dirty="0"/>
              <a:t>The nature of systems do not change. </a:t>
            </a:r>
          </a:p>
        </p:txBody>
      </p:sp>
      <p:sp>
        <p:nvSpPr>
          <p:cNvPr id="3" name="TextBox 2">
            <a:extLst>
              <a:ext uri="{FF2B5EF4-FFF2-40B4-BE49-F238E27FC236}">
                <a16:creationId xmlns:a16="http://schemas.microsoft.com/office/drawing/2014/main" id="{3FE9E6FE-4F55-C247-8B68-BA0A4C37CEEE}"/>
              </a:ext>
            </a:extLst>
          </p:cNvPr>
          <p:cNvSpPr txBox="1"/>
          <p:nvPr/>
        </p:nvSpPr>
        <p:spPr>
          <a:xfrm>
            <a:off x="658369" y="3905042"/>
            <a:ext cx="8112086" cy="369332"/>
          </a:xfrm>
          <a:prstGeom prst="rect">
            <a:avLst/>
          </a:prstGeom>
          <a:noFill/>
        </p:spPr>
        <p:txBody>
          <a:bodyPr wrap="square" rtlCol="0">
            <a:spAutoFit/>
          </a:bodyPr>
          <a:lstStyle/>
          <a:p>
            <a:r>
              <a:rPr lang="en-US" dirty="0"/>
              <a:t>What the observer </a:t>
            </a:r>
            <a:r>
              <a:rPr lang="en-US" i="1" dirty="0"/>
              <a:t>knows</a:t>
            </a:r>
            <a:r>
              <a:rPr lang="en-US" dirty="0"/>
              <a:t> about the properties depends on the measurement. </a:t>
            </a:r>
          </a:p>
        </p:txBody>
      </p:sp>
      <p:sp>
        <p:nvSpPr>
          <p:cNvPr id="11" name="TextBox 10">
            <a:extLst>
              <a:ext uri="{FF2B5EF4-FFF2-40B4-BE49-F238E27FC236}">
                <a16:creationId xmlns:a16="http://schemas.microsoft.com/office/drawing/2014/main" id="{F8F58F5A-7BE8-374C-B296-04477DE33872}"/>
              </a:ext>
            </a:extLst>
          </p:cNvPr>
          <p:cNvSpPr txBox="1"/>
          <p:nvPr/>
        </p:nvSpPr>
        <p:spPr>
          <a:xfrm>
            <a:off x="658368" y="5714193"/>
            <a:ext cx="8112086" cy="369332"/>
          </a:xfrm>
          <a:prstGeom prst="rect">
            <a:avLst/>
          </a:prstGeom>
          <a:noFill/>
        </p:spPr>
        <p:txBody>
          <a:bodyPr wrap="square" rtlCol="0">
            <a:spAutoFit/>
          </a:bodyPr>
          <a:lstStyle/>
          <a:p>
            <a:r>
              <a:rPr lang="en-US" dirty="0"/>
              <a:t>All operations are local.</a:t>
            </a:r>
          </a:p>
        </p:txBody>
      </p:sp>
      <p:cxnSp>
        <p:nvCxnSpPr>
          <p:cNvPr id="10" name="Straight Connector 9">
            <a:extLst>
              <a:ext uri="{FF2B5EF4-FFF2-40B4-BE49-F238E27FC236}">
                <a16:creationId xmlns:a16="http://schemas.microsoft.com/office/drawing/2014/main" id="{7E352E5A-1380-F649-B87E-CCADD356858D}"/>
              </a:ext>
            </a:extLst>
          </p:cNvPr>
          <p:cNvCxnSpPr/>
          <p:nvPr/>
        </p:nvCxnSpPr>
        <p:spPr>
          <a:xfrm flipH="1">
            <a:off x="658368" y="1877568"/>
            <a:ext cx="413308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4A05D35-DE06-8043-892D-C7853FEC1E0D}"/>
              </a:ext>
            </a:extLst>
          </p:cNvPr>
          <p:cNvCxnSpPr>
            <a:cxnSpLocks/>
          </p:cNvCxnSpPr>
          <p:nvPr/>
        </p:nvCxnSpPr>
        <p:spPr>
          <a:xfrm flipH="1">
            <a:off x="648000" y="3708000"/>
            <a:ext cx="457200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EBB96DB-9EEF-7943-80EF-D92E5DBFBBEF}"/>
              </a:ext>
            </a:extLst>
          </p:cNvPr>
          <p:cNvCxnSpPr>
            <a:cxnSpLocks/>
          </p:cNvCxnSpPr>
          <p:nvPr/>
        </p:nvCxnSpPr>
        <p:spPr>
          <a:xfrm flipH="1">
            <a:off x="658368" y="5542392"/>
            <a:ext cx="62788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5">
            <a:extLst>
              <a:ext uri="{FF2B5EF4-FFF2-40B4-BE49-F238E27FC236}">
                <a16:creationId xmlns:a16="http://schemas.microsoft.com/office/drawing/2014/main" id="{FD84AF44-C621-1E48-BB71-82DBD93C0FA7}"/>
              </a:ext>
            </a:extLst>
          </p:cNvPr>
          <p:cNvSpPr txBox="1">
            <a:spLocks noChangeArrowheads="1"/>
          </p:cNvSpPr>
          <p:nvPr/>
        </p:nvSpPr>
        <p:spPr bwMode="auto">
          <a:xfrm>
            <a:off x="26988" y="115888"/>
            <a:ext cx="68130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Undermining the standard interpretational claims</a:t>
            </a:r>
          </a:p>
        </p:txBody>
      </p:sp>
    </p:spTree>
    <p:extLst>
      <p:ext uri="{BB962C8B-B14F-4D97-AF65-F5344CB8AC3E}">
        <p14:creationId xmlns:p14="http://schemas.microsoft.com/office/powerpoint/2010/main" val="34870986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06568A-AF18-D240-893F-7B611EF6BA8C}"/>
              </a:ext>
            </a:extLst>
          </p:cNvPr>
          <p:cNvSpPr txBox="1"/>
          <p:nvPr/>
        </p:nvSpPr>
        <p:spPr>
          <a:xfrm>
            <a:off x="524256" y="2871370"/>
            <a:ext cx="8095488" cy="1200329"/>
          </a:xfrm>
          <a:prstGeom prst="rect">
            <a:avLst/>
          </a:prstGeom>
          <a:noFill/>
        </p:spPr>
        <p:txBody>
          <a:bodyPr wrap="square" rtlCol="0">
            <a:spAutoFit/>
          </a:bodyPr>
          <a:lstStyle/>
          <a:p>
            <a:r>
              <a:rPr lang="en-US" sz="2400" dirty="0"/>
              <a:t>The toy field theory reproduces the TRAP phenomenology of quantum interference, while rejecting the interpretational claims that are usually associated with it.</a:t>
            </a:r>
          </a:p>
        </p:txBody>
      </p:sp>
    </p:spTree>
    <p:extLst>
      <p:ext uri="{BB962C8B-B14F-4D97-AF65-F5344CB8AC3E}">
        <p14:creationId xmlns:p14="http://schemas.microsoft.com/office/powerpoint/2010/main" val="2243978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1FAF2F-4BE1-4D43-A6B2-C02E1F27114C}"/>
              </a:ext>
            </a:extLst>
          </p:cNvPr>
          <p:cNvSpPr txBox="1"/>
          <p:nvPr/>
        </p:nvSpPr>
        <p:spPr>
          <a:xfrm>
            <a:off x="499873" y="2877312"/>
            <a:ext cx="8546592" cy="1200329"/>
          </a:xfrm>
          <a:prstGeom prst="rect">
            <a:avLst/>
          </a:prstGeom>
          <a:noFill/>
        </p:spPr>
        <p:txBody>
          <a:bodyPr wrap="square" rtlCol="0">
            <a:spAutoFit/>
          </a:bodyPr>
          <a:lstStyle/>
          <a:p>
            <a:r>
              <a:rPr lang="en-US" sz="2400"/>
              <a:t>The phenomenology of </a:t>
            </a:r>
            <a:r>
              <a:rPr lang="en-US" sz="2400" i="1"/>
              <a:t>Elitzur-Vaidman bomb tester</a:t>
            </a:r>
            <a:r>
              <a:rPr lang="en-US" sz="2400"/>
              <a:t>, </a:t>
            </a:r>
            <a:r>
              <a:rPr lang="en-US" sz="2400" i="1"/>
              <a:t>Wheeler delayed choice experiments</a:t>
            </a:r>
            <a:r>
              <a:rPr lang="en-US" sz="2400"/>
              <a:t>, and </a:t>
            </a:r>
            <a:r>
              <a:rPr lang="en-US" sz="2400" i="1"/>
              <a:t>the quantum eraser </a:t>
            </a:r>
            <a:r>
              <a:rPr lang="en-US" sz="2400"/>
              <a:t>can also be reproduced in the toy field theory.</a:t>
            </a:r>
            <a:endParaRPr lang="en-US" sz="2400" dirty="0"/>
          </a:p>
        </p:txBody>
      </p:sp>
    </p:spTree>
    <p:extLst>
      <p:ext uri="{BB962C8B-B14F-4D97-AF65-F5344CB8AC3E}">
        <p14:creationId xmlns:p14="http://schemas.microsoft.com/office/powerpoint/2010/main" val="595791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5">
            <a:extLst>
              <a:ext uri="{FF2B5EF4-FFF2-40B4-BE49-F238E27FC236}">
                <a16:creationId xmlns:a16="http://schemas.microsoft.com/office/drawing/2014/main" id="{604F40CA-8AF0-FA49-8DA2-0BD505CD6E4F}"/>
              </a:ext>
            </a:extLst>
          </p:cNvPr>
          <p:cNvSpPr txBox="1">
            <a:spLocks noChangeArrowheads="1"/>
          </p:cNvSpPr>
          <p:nvPr/>
        </p:nvSpPr>
        <p:spPr bwMode="auto">
          <a:xfrm>
            <a:off x="26988" y="115888"/>
            <a:ext cx="15888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Motivation</a:t>
            </a:r>
          </a:p>
        </p:txBody>
      </p:sp>
      <p:sp>
        <p:nvSpPr>
          <p:cNvPr id="11" name="TextBox 10">
            <a:extLst>
              <a:ext uri="{FF2B5EF4-FFF2-40B4-BE49-F238E27FC236}">
                <a16:creationId xmlns:a16="http://schemas.microsoft.com/office/drawing/2014/main" id="{D1088C60-5554-814A-8832-C61485F897B1}"/>
              </a:ext>
            </a:extLst>
          </p:cNvPr>
          <p:cNvSpPr txBox="1"/>
          <p:nvPr/>
        </p:nvSpPr>
        <p:spPr>
          <a:xfrm>
            <a:off x="316992" y="2350354"/>
            <a:ext cx="8510015" cy="3139321"/>
          </a:xfrm>
          <a:prstGeom prst="rect">
            <a:avLst/>
          </a:prstGeom>
          <a:noFill/>
        </p:spPr>
        <p:txBody>
          <a:bodyPr wrap="square" rtlCol="0">
            <a:spAutoFit/>
          </a:bodyPr>
          <a:lstStyle/>
          <a:p>
            <a:pPr marL="285750" indent="-285750">
              <a:buFont typeface="Arial" panose="020B0604020202020204" pitchFamily="34" charset="0"/>
              <a:buChar char="•"/>
            </a:pPr>
            <a:r>
              <a:rPr lang="it-IT" sz="2200" dirty="0" err="1"/>
              <a:t>There</a:t>
            </a:r>
            <a:r>
              <a:rPr lang="it-IT" sz="2200" dirty="0"/>
              <a:t> </a:t>
            </a:r>
            <a:r>
              <a:rPr lang="it-IT" sz="2200" dirty="0" err="1"/>
              <a:t>exist</a:t>
            </a:r>
            <a:r>
              <a:rPr lang="it-IT" sz="2200" dirty="0"/>
              <a:t> </a:t>
            </a:r>
            <a:r>
              <a:rPr lang="it-IT" sz="2200" dirty="0" err="1"/>
              <a:t>noncontextual</a:t>
            </a:r>
            <a:r>
              <a:rPr lang="it-IT" sz="2200" dirty="0"/>
              <a:t> </a:t>
            </a:r>
            <a:r>
              <a:rPr lang="it-IT" sz="2200" dirty="0" err="1"/>
              <a:t>theories</a:t>
            </a:r>
            <a:r>
              <a:rPr lang="it-IT" sz="2200" dirty="0"/>
              <a:t> </a:t>
            </a:r>
            <a:r>
              <a:rPr lang="it-IT" sz="2200" dirty="0" err="1"/>
              <a:t>that</a:t>
            </a:r>
            <a:r>
              <a:rPr lang="it-IT" sz="2200" dirty="0"/>
              <a:t> </a:t>
            </a:r>
            <a:r>
              <a:rPr lang="it-IT" sz="2200" dirty="0" err="1"/>
              <a:t>manifest</a:t>
            </a:r>
            <a:r>
              <a:rPr lang="it-IT" sz="2200" dirty="0"/>
              <a:t> the </a:t>
            </a:r>
            <a:r>
              <a:rPr lang="it-IT" sz="2200" dirty="0" err="1"/>
              <a:t>basic</a:t>
            </a:r>
            <a:r>
              <a:rPr lang="it-IT" sz="2200" dirty="0"/>
              <a:t> </a:t>
            </a:r>
            <a:r>
              <a:rPr lang="it-IT" sz="2200" dirty="0" err="1"/>
              <a:t>phenomenology</a:t>
            </a:r>
            <a:r>
              <a:rPr lang="it-IT" sz="2200" dirty="0"/>
              <a:t> of quantum </a:t>
            </a:r>
            <a:r>
              <a:rPr lang="it-IT" sz="2200" dirty="0" err="1"/>
              <a:t>interference</a:t>
            </a:r>
            <a:r>
              <a:rPr lang="it-IT" sz="2200" dirty="0"/>
              <a:t>.</a:t>
            </a:r>
          </a:p>
          <a:p>
            <a:pPr marL="285750" indent="-285750">
              <a:buFont typeface="Arial" panose="020B0604020202020204" pitchFamily="34" charset="0"/>
              <a:buChar char="•"/>
            </a:pPr>
            <a:endParaRPr lang="it-IT" sz="2200" dirty="0"/>
          </a:p>
          <a:p>
            <a:endParaRPr lang="it-IT" sz="2200" dirty="0"/>
          </a:p>
          <a:p>
            <a:endParaRPr lang="it-IT" sz="2200" dirty="0"/>
          </a:p>
          <a:p>
            <a:endParaRPr lang="it-IT" sz="2200" dirty="0"/>
          </a:p>
          <a:p>
            <a:endParaRPr lang="it-IT" sz="2200" dirty="0"/>
          </a:p>
          <a:p>
            <a:pPr marL="285750" indent="-285750">
              <a:buFont typeface="Arial" panose="020B0604020202020204" pitchFamily="34" charset="0"/>
              <a:buChar char="•"/>
            </a:pPr>
            <a:r>
              <a:rPr lang="it-IT" sz="2200" dirty="0"/>
              <a:t>Are </a:t>
            </a:r>
            <a:r>
              <a:rPr lang="it-IT" sz="2200" dirty="0" err="1"/>
              <a:t>there</a:t>
            </a:r>
            <a:r>
              <a:rPr lang="it-IT" sz="2200" dirty="0"/>
              <a:t> </a:t>
            </a:r>
            <a:r>
              <a:rPr lang="it-IT" sz="2200" dirty="0" err="1"/>
              <a:t>aspects</a:t>
            </a:r>
            <a:r>
              <a:rPr lang="it-IT" sz="2200" dirty="0"/>
              <a:t> of quantum </a:t>
            </a:r>
            <a:r>
              <a:rPr lang="it-IT" sz="2200" dirty="0" err="1"/>
              <a:t>interference</a:t>
            </a:r>
            <a:r>
              <a:rPr lang="it-IT" sz="2200" dirty="0"/>
              <a:t> </a:t>
            </a:r>
            <a:r>
              <a:rPr lang="it-IT" sz="2200" dirty="0" err="1"/>
              <a:t>that</a:t>
            </a:r>
            <a:r>
              <a:rPr lang="it-IT" sz="2200" dirty="0"/>
              <a:t> </a:t>
            </a:r>
            <a:r>
              <a:rPr lang="it-IT" sz="2200" dirty="0" err="1"/>
              <a:t>witness</a:t>
            </a:r>
            <a:r>
              <a:rPr lang="it-IT" sz="2200" dirty="0"/>
              <a:t> </a:t>
            </a:r>
            <a:r>
              <a:rPr lang="it-IT" sz="2200" dirty="0" err="1"/>
              <a:t>contextuality</a:t>
            </a:r>
            <a:r>
              <a:rPr lang="it-IT" sz="2200" dirty="0"/>
              <a:t>?</a:t>
            </a:r>
          </a:p>
          <a:p>
            <a:pPr marL="285750" indent="-285750">
              <a:buFont typeface="Arial" panose="020B0604020202020204" pitchFamily="34" charset="0"/>
              <a:buChar char="•"/>
            </a:pPr>
            <a:endParaRPr lang="it-IT" sz="2200" dirty="0"/>
          </a:p>
        </p:txBody>
      </p:sp>
    </p:spTree>
    <p:extLst>
      <p:ext uri="{BB962C8B-B14F-4D97-AF65-F5344CB8AC3E}">
        <p14:creationId xmlns:p14="http://schemas.microsoft.com/office/powerpoint/2010/main" val="122569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5">
            <a:extLst>
              <a:ext uri="{FF2B5EF4-FFF2-40B4-BE49-F238E27FC236}">
                <a16:creationId xmlns:a16="http://schemas.microsoft.com/office/drawing/2014/main" id="{604F40CA-8AF0-FA49-8DA2-0BD505CD6E4F}"/>
              </a:ext>
            </a:extLst>
          </p:cNvPr>
          <p:cNvSpPr txBox="1">
            <a:spLocks noChangeArrowheads="1"/>
          </p:cNvSpPr>
          <p:nvPr/>
        </p:nvSpPr>
        <p:spPr bwMode="auto">
          <a:xfrm>
            <a:off x="26988" y="115888"/>
            <a:ext cx="63514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Phenomena arising in </a:t>
            </a:r>
            <a:r>
              <a:rPr lang="en-US" altLang="en-US" sz="2400" dirty="0" err="1">
                <a:solidFill>
                  <a:schemeClr val="bg1"/>
                </a:solidFill>
              </a:rPr>
              <a:t>noncontextual</a:t>
            </a:r>
            <a:r>
              <a:rPr lang="en-US" altLang="en-US" sz="2400" dirty="0">
                <a:solidFill>
                  <a:schemeClr val="bg1"/>
                </a:solidFill>
              </a:rPr>
              <a:t> theories</a:t>
            </a:r>
          </a:p>
        </p:txBody>
      </p:sp>
      <p:sp>
        <p:nvSpPr>
          <p:cNvPr id="14" name="Rectangle 13">
            <a:extLst>
              <a:ext uri="{FF2B5EF4-FFF2-40B4-BE49-F238E27FC236}">
                <a16:creationId xmlns:a16="http://schemas.microsoft.com/office/drawing/2014/main" id="{9D25C847-29D2-8642-89A1-849D62B24059}"/>
              </a:ext>
            </a:extLst>
          </p:cNvPr>
          <p:cNvSpPr/>
          <p:nvPr/>
        </p:nvSpPr>
        <p:spPr>
          <a:xfrm>
            <a:off x="481405" y="6306100"/>
            <a:ext cx="7260516" cy="276999"/>
          </a:xfrm>
          <a:prstGeom prst="rect">
            <a:avLst/>
          </a:prstGeom>
        </p:spPr>
        <p:txBody>
          <a:bodyPr wrap="square">
            <a:spAutoFit/>
          </a:bodyPr>
          <a:lstStyle/>
          <a:p>
            <a:r>
              <a:rPr lang="en-US" sz="1200" dirty="0">
                <a:solidFill>
                  <a:schemeClr val="bg1">
                    <a:lumMod val="50000"/>
                  </a:schemeClr>
                </a:solidFill>
              </a:rPr>
              <a:t>R. W. </a:t>
            </a:r>
            <a:r>
              <a:rPr lang="en-US" sz="1200" dirty="0" err="1">
                <a:solidFill>
                  <a:schemeClr val="bg1">
                    <a:lumMod val="50000"/>
                  </a:schemeClr>
                </a:solidFill>
              </a:rPr>
              <a:t>Spekkens</a:t>
            </a:r>
            <a:r>
              <a:rPr lang="en-US" sz="1200" dirty="0">
                <a:solidFill>
                  <a:schemeClr val="bg1">
                    <a:lumMod val="50000"/>
                  </a:schemeClr>
                </a:solidFill>
              </a:rPr>
              <a:t>, in Quantum Theory: Informational Foundations and Foils, pp 83-135, Springer Dordrecht (2016).</a:t>
            </a:r>
          </a:p>
        </p:txBody>
      </p:sp>
      <p:sp>
        <p:nvSpPr>
          <p:cNvPr id="10" name="Rectangle 9">
            <a:extLst>
              <a:ext uri="{FF2B5EF4-FFF2-40B4-BE49-F238E27FC236}">
                <a16:creationId xmlns:a16="http://schemas.microsoft.com/office/drawing/2014/main" id="{000DA639-A4BC-6D4E-A4AD-A5E8B52AC883}"/>
              </a:ext>
            </a:extLst>
          </p:cNvPr>
          <p:cNvSpPr/>
          <p:nvPr/>
        </p:nvSpPr>
        <p:spPr>
          <a:xfrm>
            <a:off x="493930" y="6536620"/>
            <a:ext cx="9918371" cy="276999"/>
          </a:xfrm>
          <a:prstGeom prst="rect">
            <a:avLst/>
          </a:prstGeom>
        </p:spPr>
        <p:txBody>
          <a:bodyPr wrap="square">
            <a:spAutoFit/>
          </a:bodyPr>
          <a:lstStyle/>
          <a:p>
            <a:r>
              <a:rPr lang="en-US" sz="1200" dirty="0">
                <a:solidFill>
                  <a:schemeClr val="bg1">
                    <a:lumMod val="50000"/>
                  </a:schemeClr>
                </a:solidFill>
              </a:rPr>
              <a:t>L. Catani, M. </a:t>
            </a:r>
            <a:r>
              <a:rPr lang="en-US" sz="1200" dirty="0" err="1">
                <a:solidFill>
                  <a:schemeClr val="bg1">
                    <a:lumMod val="50000"/>
                  </a:schemeClr>
                </a:solidFill>
              </a:rPr>
              <a:t>Leifer</a:t>
            </a:r>
            <a:r>
              <a:rPr lang="en-US" sz="1200" dirty="0">
                <a:solidFill>
                  <a:schemeClr val="bg1">
                    <a:lumMod val="50000"/>
                  </a:schemeClr>
                </a:solidFill>
              </a:rPr>
              <a:t>, D. Schmid and R.W. </a:t>
            </a:r>
            <a:r>
              <a:rPr lang="en-US" sz="1200" dirty="0" err="1">
                <a:solidFill>
                  <a:schemeClr val="bg1">
                    <a:lumMod val="50000"/>
                  </a:schemeClr>
                </a:solidFill>
              </a:rPr>
              <a:t>Spekkens</a:t>
            </a:r>
            <a:r>
              <a:rPr lang="en-US" sz="1200" dirty="0">
                <a:solidFill>
                  <a:schemeClr val="bg1">
                    <a:lumMod val="50000"/>
                  </a:schemeClr>
                </a:solidFill>
              </a:rPr>
              <a:t>, arXiv:2111.13727 (2021).</a:t>
            </a:r>
          </a:p>
        </p:txBody>
      </p:sp>
      <p:pic>
        <p:nvPicPr>
          <p:cNvPr id="2" name="Picture 1">
            <a:extLst>
              <a:ext uri="{FF2B5EF4-FFF2-40B4-BE49-F238E27FC236}">
                <a16:creationId xmlns:a16="http://schemas.microsoft.com/office/drawing/2014/main" id="{8C477B03-50FE-4B48-961E-CEBA57CDFD28}"/>
              </a:ext>
            </a:extLst>
          </p:cNvPr>
          <p:cNvPicPr>
            <a:picLocks noChangeAspect="1"/>
          </p:cNvPicPr>
          <p:nvPr/>
        </p:nvPicPr>
        <p:blipFill>
          <a:blip r:embed="rId3"/>
          <a:stretch>
            <a:fillRect/>
          </a:stretch>
        </p:blipFill>
        <p:spPr>
          <a:xfrm>
            <a:off x="576198" y="1059135"/>
            <a:ext cx="7809538" cy="5091601"/>
          </a:xfrm>
          <a:prstGeom prst="rect">
            <a:avLst/>
          </a:prstGeom>
          <a:ln>
            <a:solidFill>
              <a:schemeClr val="tx1"/>
            </a:solidFill>
          </a:ln>
        </p:spPr>
      </p:pic>
    </p:spTree>
    <p:extLst>
      <p:ext uri="{BB962C8B-B14F-4D97-AF65-F5344CB8AC3E}">
        <p14:creationId xmlns:p14="http://schemas.microsoft.com/office/powerpoint/2010/main" val="11765443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E09B04-2C38-4D46-9495-5F16B99D74EE}"/>
              </a:ext>
            </a:extLst>
          </p:cNvPr>
          <p:cNvSpPr txBox="1"/>
          <p:nvPr/>
        </p:nvSpPr>
        <p:spPr>
          <a:xfrm>
            <a:off x="2942249" y="3176162"/>
            <a:ext cx="3259500" cy="1569660"/>
          </a:xfrm>
          <a:prstGeom prst="rect">
            <a:avLst/>
          </a:prstGeom>
          <a:noFill/>
        </p:spPr>
        <p:txBody>
          <a:bodyPr wrap="square" rtlCol="0">
            <a:spAutoFit/>
          </a:bodyPr>
          <a:lstStyle/>
          <a:p>
            <a:pPr algn="ctr"/>
            <a:r>
              <a:rPr lang="it-IT" sz="3200" dirty="0" err="1"/>
              <a:t>Menti.com</a:t>
            </a:r>
            <a:endParaRPr lang="it-IT" sz="3200" dirty="0"/>
          </a:p>
          <a:p>
            <a:pPr algn="ctr"/>
            <a:r>
              <a:rPr lang="it-IT" sz="3200" dirty="0"/>
              <a:t>Code:6935 0614</a:t>
            </a:r>
          </a:p>
          <a:p>
            <a:pPr algn="ctr"/>
            <a:endParaRPr lang="it-IT" sz="3200" dirty="0"/>
          </a:p>
        </p:txBody>
      </p:sp>
      <p:sp>
        <p:nvSpPr>
          <p:cNvPr id="4" name="TextBox 3">
            <a:extLst>
              <a:ext uri="{FF2B5EF4-FFF2-40B4-BE49-F238E27FC236}">
                <a16:creationId xmlns:a16="http://schemas.microsoft.com/office/drawing/2014/main" id="{4ECFAA06-23C9-9F4A-8ECF-87C65354DE47}"/>
              </a:ext>
            </a:extLst>
          </p:cNvPr>
          <p:cNvSpPr txBox="1"/>
          <p:nvPr/>
        </p:nvSpPr>
        <p:spPr>
          <a:xfrm>
            <a:off x="1375130" y="1300297"/>
            <a:ext cx="6393737" cy="1077218"/>
          </a:xfrm>
          <a:prstGeom prst="rect">
            <a:avLst/>
          </a:prstGeom>
          <a:noFill/>
        </p:spPr>
        <p:txBody>
          <a:bodyPr wrap="square" rtlCol="0">
            <a:spAutoFit/>
          </a:bodyPr>
          <a:lstStyle/>
          <a:p>
            <a:r>
              <a:rPr lang="it-IT" sz="3200" dirty="0" err="1"/>
              <a:t>What</a:t>
            </a:r>
            <a:r>
              <a:rPr lang="it-IT" sz="3200" dirty="0"/>
              <a:t> do </a:t>
            </a:r>
            <a:r>
              <a:rPr lang="it-IT" sz="3200" dirty="0" err="1"/>
              <a:t>you</a:t>
            </a:r>
            <a:r>
              <a:rPr lang="it-IT" sz="3200" dirty="0"/>
              <a:t> </a:t>
            </a:r>
            <a:r>
              <a:rPr lang="it-IT" sz="3200" dirty="0" err="1"/>
              <a:t>mean</a:t>
            </a:r>
            <a:r>
              <a:rPr lang="it-IT" sz="3200" dirty="0"/>
              <a:t> by </a:t>
            </a:r>
            <a:r>
              <a:rPr lang="it-IT" sz="3200" i="1" dirty="0" err="1"/>
              <a:t>nonclassical</a:t>
            </a:r>
            <a:r>
              <a:rPr lang="it-IT" sz="3200" dirty="0"/>
              <a:t>?</a:t>
            </a:r>
          </a:p>
          <a:p>
            <a:endParaRPr lang="it-IT" sz="3200" dirty="0"/>
          </a:p>
        </p:txBody>
      </p:sp>
    </p:spTree>
    <p:extLst>
      <p:ext uri="{BB962C8B-B14F-4D97-AF65-F5344CB8AC3E}">
        <p14:creationId xmlns:p14="http://schemas.microsoft.com/office/powerpoint/2010/main" val="32086691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BC2527-461C-F049-A915-479413F289AA}"/>
              </a:ext>
            </a:extLst>
          </p:cNvPr>
          <p:cNvSpPr/>
          <p:nvPr/>
        </p:nvSpPr>
        <p:spPr>
          <a:xfrm>
            <a:off x="644242" y="2442575"/>
            <a:ext cx="2149062" cy="200417"/>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5">
            <a:extLst>
              <a:ext uri="{FF2B5EF4-FFF2-40B4-BE49-F238E27FC236}">
                <a16:creationId xmlns:a16="http://schemas.microsoft.com/office/drawing/2014/main" id="{604F40CA-8AF0-FA49-8DA2-0BD505CD6E4F}"/>
              </a:ext>
            </a:extLst>
          </p:cNvPr>
          <p:cNvSpPr txBox="1">
            <a:spLocks noChangeArrowheads="1"/>
          </p:cNvSpPr>
          <p:nvPr/>
        </p:nvSpPr>
        <p:spPr bwMode="auto">
          <a:xfrm>
            <a:off x="26988" y="115888"/>
            <a:ext cx="63514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Phenomena arising in </a:t>
            </a:r>
            <a:r>
              <a:rPr lang="en-US" altLang="en-US" sz="2400" dirty="0" err="1">
                <a:solidFill>
                  <a:schemeClr val="bg1"/>
                </a:solidFill>
              </a:rPr>
              <a:t>noncontextual</a:t>
            </a:r>
            <a:r>
              <a:rPr lang="en-US" altLang="en-US" sz="2400" dirty="0">
                <a:solidFill>
                  <a:schemeClr val="bg1"/>
                </a:solidFill>
              </a:rPr>
              <a:t> theories</a:t>
            </a:r>
          </a:p>
        </p:txBody>
      </p:sp>
      <p:sp>
        <p:nvSpPr>
          <p:cNvPr id="14" name="Rectangle 13">
            <a:extLst>
              <a:ext uri="{FF2B5EF4-FFF2-40B4-BE49-F238E27FC236}">
                <a16:creationId xmlns:a16="http://schemas.microsoft.com/office/drawing/2014/main" id="{9D25C847-29D2-8642-89A1-849D62B24059}"/>
              </a:ext>
            </a:extLst>
          </p:cNvPr>
          <p:cNvSpPr/>
          <p:nvPr/>
        </p:nvSpPr>
        <p:spPr>
          <a:xfrm>
            <a:off x="481405" y="6306100"/>
            <a:ext cx="7260516" cy="276999"/>
          </a:xfrm>
          <a:prstGeom prst="rect">
            <a:avLst/>
          </a:prstGeom>
        </p:spPr>
        <p:txBody>
          <a:bodyPr wrap="square">
            <a:spAutoFit/>
          </a:bodyPr>
          <a:lstStyle/>
          <a:p>
            <a:r>
              <a:rPr lang="en-US" sz="1200" dirty="0">
                <a:solidFill>
                  <a:schemeClr val="bg1">
                    <a:lumMod val="50000"/>
                  </a:schemeClr>
                </a:solidFill>
              </a:rPr>
              <a:t>R. W. </a:t>
            </a:r>
            <a:r>
              <a:rPr lang="en-US" sz="1200" dirty="0" err="1">
                <a:solidFill>
                  <a:schemeClr val="bg1">
                    <a:lumMod val="50000"/>
                  </a:schemeClr>
                </a:solidFill>
              </a:rPr>
              <a:t>Spekkens</a:t>
            </a:r>
            <a:r>
              <a:rPr lang="en-US" sz="1200" dirty="0">
                <a:solidFill>
                  <a:schemeClr val="bg1">
                    <a:lumMod val="50000"/>
                  </a:schemeClr>
                </a:solidFill>
              </a:rPr>
              <a:t>, in Quantum Theory: Informational Foundations and Foils, pp 83-135, Springer Dordrecht (2016).</a:t>
            </a:r>
          </a:p>
        </p:txBody>
      </p:sp>
      <p:sp>
        <p:nvSpPr>
          <p:cNvPr id="10" name="Rectangle 9">
            <a:extLst>
              <a:ext uri="{FF2B5EF4-FFF2-40B4-BE49-F238E27FC236}">
                <a16:creationId xmlns:a16="http://schemas.microsoft.com/office/drawing/2014/main" id="{000DA639-A4BC-6D4E-A4AD-A5E8B52AC883}"/>
              </a:ext>
            </a:extLst>
          </p:cNvPr>
          <p:cNvSpPr/>
          <p:nvPr/>
        </p:nvSpPr>
        <p:spPr>
          <a:xfrm>
            <a:off x="493930" y="6536620"/>
            <a:ext cx="9918371" cy="276999"/>
          </a:xfrm>
          <a:prstGeom prst="rect">
            <a:avLst/>
          </a:prstGeom>
        </p:spPr>
        <p:txBody>
          <a:bodyPr wrap="square">
            <a:spAutoFit/>
          </a:bodyPr>
          <a:lstStyle/>
          <a:p>
            <a:r>
              <a:rPr lang="en-US" sz="1200" dirty="0">
                <a:solidFill>
                  <a:schemeClr val="bg1">
                    <a:lumMod val="50000"/>
                  </a:schemeClr>
                </a:solidFill>
              </a:rPr>
              <a:t>L. Catani, M. </a:t>
            </a:r>
            <a:r>
              <a:rPr lang="en-US" sz="1200" dirty="0" err="1">
                <a:solidFill>
                  <a:schemeClr val="bg1">
                    <a:lumMod val="50000"/>
                  </a:schemeClr>
                </a:solidFill>
              </a:rPr>
              <a:t>Leifer</a:t>
            </a:r>
            <a:r>
              <a:rPr lang="en-US" sz="1200" dirty="0">
                <a:solidFill>
                  <a:schemeClr val="bg1">
                    <a:lumMod val="50000"/>
                  </a:schemeClr>
                </a:solidFill>
              </a:rPr>
              <a:t>, D. Schmid and R.W. </a:t>
            </a:r>
            <a:r>
              <a:rPr lang="en-US" sz="1200" dirty="0" err="1">
                <a:solidFill>
                  <a:schemeClr val="bg1">
                    <a:lumMod val="50000"/>
                  </a:schemeClr>
                </a:solidFill>
              </a:rPr>
              <a:t>Spekkens</a:t>
            </a:r>
            <a:r>
              <a:rPr lang="en-US" sz="1200" dirty="0">
                <a:solidFill>
                  <a:schemeClr val="bg1">
                    <a:lumMod val="50000"/>
                  </a:schemeClr>
                </a:solidFill>
              </a:rPr>
              <a:t>, arXiv:2111.13727 (2021).</a:t>
            </a:r>
          </a:p>
        </p:txBody>
      </p:sp>
      <p:pic>
        <p:nvPicPr>
          <p:cNvPr id="7" name="Picture 6">
            <a:extLst>
              <a:ext uri="{FF2B5EF4-FFF2-40B4-BE49-F238E27FC236}">
                <a16:creationId xmlns:a16="http://schemas.microsoft.com/office/drawing/2014/main" id="{D7A2471D-4A14-DF45-A0FA-D1633B3EA1BB}"/>
              </a:ext>
            </a:extLst>
          </p:cNvPr>
          <p:cNvPicPr>
            <a:picLocks noChangeAspect="1"/>
          </p:cNvPicPr>
          <p:nvPr/>
        </p:nvPicPr>
        <p:blipFill>
          <a:blip r:embed="rId3"/>
          <a:stretch>
            <a:fillRect/>
          </a:stretch>
        </p:blipFill>
        <p:spPr>
          <a:xfrm>
            <a:off x="581612" y="1071678"/>
            <a:ext cx="7775687" cy="5069531"/>
          </a:xfrm>
          <a:prstGeom prst="rect">
            <a:avLst/>
          </a:prstGeom>
          <a:ln>
            <a:solidFill>
              <a:schemeClr val="tx1"/>
            </a:solidFill>
          </a:ln>
        </p:spPr>
      </p:pic>
    </p:spTree>
    <p:extLst>
      <p:ext uri="{BB962C8B-B14F-4D97-AF65-F5344CB8AC3E}">
        <p14:creationId xmlns:p14="http://schemas.microsoft.com/office/powerpoint/2010/main" val="2675180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1088C60-5554-814A-8832-C61485F897B1}"/>
              </a:ext>
            </a:extLst>
          </p:cNvPr>
          <p:cNvSpPr txBox="1"/>
          <p:nvPr/>
        </p:nvSpPr>
        <p:spPr>
          <a:xfrm>
            <a:off x="170062" y="3239701"/>
            <a:ext cx="8803876" cy="830997"/>
          </a:xfrm>
          <a:prstGeom prst="rect">
            <a:avLst/>
          </a:prstGeom>
          <a:noFill/>
        </p:spPr>
        <p:txBody>
          <a:bodyPr wrap="square" rtlCol="0">
            <a:spAutoFit/>
          </a:bodyPr>
          <a:lstStyle/>
          <a:p>
            <a:r>
              <a:rPr lang="it-IT" sz="2400" dirty="0"/>
              <a:t>Are </a:t>
            </a:r>
            <a:r>
              <a:rPr lang="it-IT" sz="2400" dirty="0" err="1"/>
              <a:t>there</a:t>
            </a:r>
            <a:r>
              <a:rPr lang="it-IT" sz="2400" dirty="0"/>
              <a:t> </a:t>
            </a:r>
            <a:r>
              <a:rPr lang="it-IT" sz="2400" dirty="0" err="1"/>
              <a:t>aspects</a:t>
            </a:r>
            <a:r>
              <a:rPr lang="it-IT" sz="2400" dirty="0"/>
              <a:t> of </a:t>
            </a:r>
            <a:r>
              <a:rPr lang="it-IT" sz="2400" dirty="0" err="1"/>
              <a:t>uncertainty</a:t>
            </a:r>
            <a:r>
              <a:rPr lang="it-IT" sz="2400" dirty="0"/>
              <a:t> relations </a:t>
            </a:r>
            <a:r>
              <a:rPr lang="it-IT" sz="2400" dirty="0" err="1"/>
              <a:t>that</a:t>
            </a:r>
            <a:r>
              <a:rPr lang="it-IT" sz="2400" dirty="0"/>
              <a:t> </a:t>
            </a:r>
            <a:r>
              <a:rPr lang="it-IT" sz="2400" dirty="0" err="1"/>
              <a:t>witness</a:t>
            </a:r>
            <a:r>
              <a:rPr lang="it-IT" sz="2400" dirty="0"/>
              <a:t> </a:t>
            </a:r>
            <a:r>
              <a:rPr lang="it-IT" sz="2400" dirty="0" err="1"/>
              <a:t>contextuality</a:t>
            </a:r>
            <a:r>
              <a:rPr lang="it-IT" sz="2400" dirty="0"/>
              <a:t>?</a:t>
            </a:r>
          </a:p>
          <a:p>
            <a:pPr marL="285750" indent="-285750">
              <a:buFont typeface="Arial" panose="020B0604020202020204" pitchFamily="34" charset="0"/>
              <a:buChar char="•"/>
            </a:pPr>
            <a:endParaRPr lang="it-IT" sz="2400" dirty="0"/>
          </a:p>
        </p:txBody>
      </p:sp>
    </p:spTree>
    <p:extLst>
      <p:ext uri="{BB962C8B-B14F-4D97-AF65-F5344CB8AC3E}">
        <p14:creationId xmlns:p14="http://schemas.microsoft.com/office/powerpoint/2010/main" val="2006473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CEBD7EB8-FD01-9347-A9DA-9061AF1D7BC9}"/>
              </a:ext>
            </a:extLst>
          </p:cNvPr>
          <p:cNvSpPr txBox="1">
            <a:spLocks/>
          </p:cNvSpPr>
          <p:nvPr/>
        </p:nvSpPr>
        <p:spPr>
          <a:xfrm>
            <a:off x="330200" y="1615857"/>
            <a:ext cx="8813800" cy="41586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defRPr/>
            </a:pPr>
            <a:r>
              <a:rPr lang="en-US" sz="2200" dirty="0"/>
              <a:t>Uncertainty relations</a:t>
            </a:r>
          </a:p>
          <a:p>
            <a:pPr algn="l">
              <a:defRPr/>
            </a:pPr>
            <a:endParaRPr lang="en-US" sz="2200" dirty="0"/>
          </a:p>
          <a:p>
            <a:pPr algn="l">
              <a:defRPr/>
            </a:pPr>
            <a:endParaRPr lang="en-US" sz="2200" dirty="0"/>
          </a:p>
          <a:p>
            <a:pPr algn="l">
              <a:defRPr/>
            </a:pPr>
            <a:endParaRPr lang="en-US" sz="2200" dirty="0"/>
          </a:p>
          <a:p>
            <a:pPr marL="342900" indent="-342900" algn="l">
              <a:buFont typeface="Arial" panose="020B0604020202020204" pitchFamily="34" charset="0"/>
              <a:buChar char="•"/>
              <a:defRPr/>
            </a:pPr>
            <a:r>
              <a:rPr lang="en-US" sz="2200" dirty="0"/>
              <a:t>What aspects of uncertainty relations witness contextuality</a:t>
            </a:r>
          </a:p>
          <a:p>
            <a:pPr marL="342900" indent="-342900" algn="l">
              <a:buFont typeface="Arial" panose="020B0604020202020204" pitchFamily="34" charset="0"/>
              <a:buChar char="•"/>
              <a:defRPr/>
            </a:pPr>
            <a:endParaRPr lang="en-US" sz="2200" dirty="0"/>
          </a:p>
          <a:p>
            <a:pPr marL="342900" indent="-342900" algn="l">
              <a:buFont typeface="Arial" panose="020B0604020202020204" pitchFamily="34" charset="0"/>
              <a:buChar char="•"/>
              <a:defRPr/>
            </a:pPr>
            <a:endParaRPr lang="en-US" sz="2200" dirty="0"/>
          </a:p>
          <a:p>
            <a:pPr marL="342900" indent="-342900" algn="l">
              <a:buFont typeface="Arial" panose="020B0604020202020204" pitchFamily="34" charset="0"/>
              <a:buChar char="•"/>
              <a:defRPr/>
            </a:pPr>
            <a:endParaRPr lang="en-US" sz="2200" dirty="0"/>
          </a:p>
          <a:p>
            <a:pPr marL="342900" indent="-342900" algn="l">
              <a:buFont typeface="Arial" panose="020B0604020202020204" pitchFamily="34" charset="0"/>
              <a:buChar char="•"/>
              <a:defRPr/>
            </a:pPr>
            <a:r>
              <a:rPr lang="en-US" sz="2200" dirty="0"/>
              <a:t>What aspects of quantum interference witness contextuality</a:t>
            </a:r>
          </a:p>
        </p:txBody>
      </p:sp>
      <p:sp>
        <p:nvSpPr>
          <p:cNvPr id="6" name="TextBox 5">
            <a:extLst>
              <a:ext uri="{FF2B5EF4-FFF2-40B4-BE49-F238E27FC236}">
                <a16:creationId xmlns:a16="http://schemas.microsoft.com/office/drawing/2014/main" id="{A04D22B9-8A4A-D442-9940-D6DF49789D59}"/>
              </a:ext>
            </a:extLst>
          </p:cNvPr>
          <p:cNvSpPr txBox="1">
            <a:spLocks noChangeArrowheads="1"/>
          </p:cNvSpPr>
          <p:nvPr/>
        </p:nvSpPr>
        <p:spPr bwMode="auto">
          <a:xfrm>
            <a:off x="26988" y="115888"/>
            <a:ext cx="1417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Contents</a:t>
            </a:r>
          </a:p>
        </p:txBody>
      </p:sp>
    </p:spTree>
    <p:extLst>
      <p:ext uri="{BB962C8B-B14F-4D97-AF65-F5344CB8AC3E}">
        <p14:creationId xmlns:p14="http://schemas.microsoft.com/office/powerpoint/2010/main" val="247800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CEBD7EB8-FD01-9347-A9DA-9061AF1D7BC9}"/>
              </a:ext>
            </a:extLst>
          </p:cNvPr>
          <p:cNvSpPr txBox="1">
            <a:spLocks/>
          </p:cNvSpPr>
          <p:nvPr/>
        </p:nvSpPr>
        <p:spPr>
          <a:xfrm>
            <a:off x="330200" y="1615857"/>
            <a:ext cx="8813800" cy="41586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defRPr/>
            </a:pPr>
            <a:r>
              <a:rPr lang="en-US" sz="2200" dirty="0"/>
              <a:t>Uncertainty relations</a:t>
            </a:r>
          </a:p>
          <a:p>
            <a:pPr algn="l">
              <a:defRPr/>
            </a:pPr>
            <a:endParaRPr lang="en-US" sz="2200" dirty="0"/>
          </a:p>
          <a:p>
            <a:pPr algn="l">
              <a:defRPr/>
            </a:pPr>
            <a:endParaRPr lang="en-US" sz="2200" dirty="0"/>
          </a:p>
          <a:p>
            <a:pPr algn="l">
              <a:defRPr/>
            </a:pPr>
            <a:endParaRPr lang="en-US" sz="2200" dirty="0"/>
          </a:p>
          <a:p>
            <a:pPr marL="342900" indent="-342900" algn="l">
              <a:buFont typeface="Arial" panose="020B0604020202020204" pitchFamily="34" charset="0"/>
              <a:buChar char="•"/>
              <a:defRPr/>
            </a:pPr>
            <a:r>
              <a:rPr lang="en-US" sz="2200" dirty="0">
                <a:solidFill>
                  <a:schemeClr val="bg1">
                    <a:lumMod val="50000"/>
                  </a:schemeClr>
                </a:solidFill>
              </a:rPr>
              <a:t>What aspects of uncertainty relations witness contextuality</a:t>
            </a:r>
          </a:p>
          <a:p>
            <a:pPr marL="342900" indent="-342900" algn="l">
              <a:buFont typeface="Arial" panose="020B0604020202020204" pitchFamily="34" charset="0"/>
              <a:buChar char="•"/>
              <a:defRPr/>
            </a:pPr>
            <a:endParaRPr lang="en-US" sz="2200" dirty="0">
              <a:solidFill>
                <a:schemeClr val="bg1">
                  <a:lumMod val="50000"/>
                </a:schemeClr>
              </a:solidFill>
            </a:endParaRPr>
          </a:p>
          <a:p>
            <a:pPr marL="342900" indent="-342900" algn="l">
              <a:buFont typeface="Arial" panose="020B0604020202020204" pitchFamily="34" charset="0"/>
              <a:buChar char="•"/>
              <a:defRPr/>
            </a:pPr>
            <a:endParaRPr lang="en-US" sz="2200" dirty="0">
              <a:solidFill>
                <a:schemeClr val="bg1">
                  <a:lumMod val="50000"/>
                </a:schemeClr>
              </a:solidFill>
            </a:endParaRPr>
          </a:p>
          <a:p>
            <a:pPr marL="342900" indent="-342900" algn="l">
              <a:buFont typeface="Arial" panose="020B0604020202020204" pitchFamily="34" charset="0"/>
              <a:buChar char="•"/>
              <a:defRPr/>
            </a:pPr>
            <a:endParaRPr lang="en-US" sz="2200" dirty="0">
              <a:solidFill>
                <a:schemeClr val="bg1">
                  <a:lumMod val="50000"/>
                </a:schemeClr>
              </a:solidFill>
            </a:endParaRPr>
          </a:p>
          <a:p>
            <a:pPr marL="342900" indent="-342900" algn="l">
              <a:buFont typeface="Arial" panose="020B0604020202020204" pitchFamily="34" charset="0"/>
              <a:buChar char="•"/>
              <a:defRPr/>
            </a:pPr>
            <a:r>
              <a:rPr lang="en-US" sz="2200" dirty="0">
                <a:solidFill>
                  <a:schemeClr val="bg1">
                    <a:lumMod val="50000"/>
                  </a:schemeClr>
                </a:solidFill>
              </a:rPr>
              <a:t>What aspects of quantum interference witness contextuality</a:t>
            </a:r>
          </a:p>
        </p:txBody>
      </p:sp>
      <p:sp>
        <p:nvSpPr>
          <p:cNvPr id="6" name="TextBox 5">
            <a:extLst>
              <a:ext uri="{FF2B5EF4-FFF2-40B4-BE49-F238E27FC236}">
                <a16:creationId xmlns:a16="http://schemas.microsoft.com/office/drawing/2014/main" id="{A04D22B9-8A4A-D442-9940-D6DF49789D59}"/>
              </a:ext>
            </a:extLst>
          </p:cNvPr>
          <p:cNvSpPr txBox="1">
            <a:spLocks noChangeArrowheads="1"/>
          </p:cNvSpPr>
          <p:nvPr/>
        </p:nvSpPr>
        <p:spPr bwMode="auto">
          <a:xfrm>
            <a:off x="26988" y="115888"/>
            <a:ext cx="1417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Contents</a:t>
            </a:r>
          </a:p>
        </p:txBody>
      </p:sp>
    </p:spTree>
    <p:extLst>
      <p:ext uri="{BB962C8B-B14F-4D97-AF65-F5344CB8AC3E}">
        <p14:creationId xmlns:p14="http://schemas.microsoft.com/office/powerpoint/2010/main" val="1597064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090540-DD5D-884E-932B-24A85F15ABEF}"/>
              </a:ext>
            </a:extLst>
          </p:cNvPr>
          <p:cNvSpPr txBox="1">
            <a:spLocks/>
          </p:cNvSpPr>
          <p:nvPr/>
        </p:nvSpPr>
        <p:spPr>
          <a:xfrm>
            <a:off x="280504" y="816779"/>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i="1" dirty="0"/>
              <a:t>Product</a:t>
            </a:r>
            <a:r>
              <a:rPr lang="en-US" sz="3200" dirty="0"/>
              <a:t> uncertainty relations in quantum theory</a:t>
            </a:r>
          </a:p>
        </p:txBody>
      </p:sp>
      <p:pic>
        <p:nvPicPr>
          <p:cNvPr id="2" name="Picture 1">
            <a:extLst>
              <a:ext uri="{FF2B5EF4-FFF2-40B4-BE49-F238E27FC236}">
                <a16:creationId xmlns:a16="http://schemas.microsoft.com/office/drawing/2014/main" id="{EC6DDEBE-6B24-E24F-80B5-C71C7ED415F4}"/>
              </a:ext>
            </a:extLst>
          </p:cNvPr>
          <p:cNvPicPr>
            <a:picLocks noChangeAspect="1"/>
          </p:cNvPicPr>
          <p:nvPr/>
        </p:nvPicPr>
        <p:blipFill>
          <a:blip r:embed="rId3"/>
          <a:stretch>
            <a:fillRect/>
          </a:stretch>
        </p:blipFill>
        <p:spPr>
          <a:xfrm>
            <a:off x="466672" y="1822658"/>
            <a:ext cx="1569392" cy="2493309"/>
          </a:xfrm>
          <a:prstGeom prst="rect">
            <a:avLst/>
          </a:prstGeom>
        </p:spPr>
      </p:pic>
      <p:pic>
        <p:nvPicPr>
          <p:cNvPr id="3" name="Picture 2">
            <a:extLst>
              <a:ext uri="{FF2B5EF4-FFF2-40B4-BE49-F238E27FC236}">
                <a16:creationId xmlns:a16="http://schemas.microsoft.com/office/drawing/2014/main" id="{7EF02AA2-9440-7C4D-A319-A0678BBE378C}"/>
              </a:ext>
            </a:extLst>
          </p:cNvPr>
          <p:cNvPicPr>
            <a:picLocks noChangeAspect="1"/>
          </p:cNvPicPr>
          <p:nvPr/>
        </p:nvPicPr>
        <p:blipFill>
          <a:blip r:embed="rId4"/>
          <a:stretch>
            <a:fillRect/>
          </a:stretch>
        </p:blipFill>
        <p:spPr>
          <a:xfrm>
            <a:off x="2535990" y="1822658"/>
            <a:ext cx="1642165" cy="1944670"/>
          </a:xfrm>
          <a:prstGeom prst="rect">
            <a:avLst/>
          </a:prstGeom>
        </p:spPr>
      </p:pic>
      <p:sp>
        <p:nvSpPr>
          <p:cNvPr id="8" name="Rectangle 7">
            <a:extLst>
              <a:ext uri="{FF2B5EF4-FFF2-40B4-BE49-F238E27FC236}">
                <a16:creationId xmlns:a16="http://schemas.microsoft.com/office/drawing/2014/main" id="{81B76780-D55E-6943-A7C7-1476497A472A}"/>
              </a:ext>
            </a:extLst>
          </p:cNvPr>
          <p:cNvSpPr/>
          <p:nvPr/>
        </p:nvSpPr>
        <p:spPr>
          <a:xfrm>
            <a:off x="459351" y="4315967"/>
            <a:ext cx="1674249" cy="246221"/>
          </a:xfrm>
          <a:prstGeom prst="rect">
            <a:avLst/>
          </a:prstGeom>
        </p:spPr>
        <p:txBody>
          <a:bodyPr wrap="square">
            <a:spAutoFit/>
          </a:bodyPr>
          <a:lstStyle/>
          <a:p>
            <a:r>
              <a:rPr lang="en-US" sz="1000" dirty="0">
                <a:solidFill>
                  <a:schemeClr val="bg1">
                    <a:lumMod val="50000"/>
                  </a:schemeClr>
                </a:solidFill>
              </a:rPr>
              <a:t>W. Heisenberg (1901-1976)</a:t>
            </a:r>
          </a:p>
        </p:txBody>
      </p:sp>
      <p:sp>
        <p:nvSpPr>
          <p:cNvPr id="9" name="Rectangle 8">
            <a:extLst>
              <a:ext uri="{FF2B5EF4-FFF2-40B4-BE49-F238E27FC236}">
                <a16:creationId xmlns:a16="http://schemas.microsoft.com/office/drawing/2014/main" id="{E3AEA652-1D5B-3642-BB86-63DF92DA7AE5}"/>
              </a:ext>
            </a:extLst>
          </p:cNvPr>
          <p:cNvSpPr/>
          <p:nvPr/>
        </p:nvSpPr>
        <p:spPr>
          <a:xfrm>
            <a:off x="2548182" y="3767328"/>
            <a:ext cx="1674249" cy="246221"/>
          </a:xfrm>
          <a:prstGeom prst="rect">
            <a:avLst/>
          </a:prstGeom>
        </p:spPr>
        <p:txBody>
          <a:bodyPr wrap="square">
            <a:spAutoFit/>
          </a:bodyPr>
          <a:lstStyle/>
          <a:p>
            <a:r>
              <a:rPr lang="en-US" sz="1000" dirty="0">
                <a:solidFill>
                  <a:schemeClr val="bg1">
                    <a:lumMod val="50000"/>
                  </a:schemeClr>
                </a:solidFill>
              </a:rPr>
              <a:t>H.P. Robertson  (1903-1961)</a:t>
            </a:r>
          </a:p>
        </p:txBody>
      </p:sp>
      <p:pic>
        <p:nvPicPr>
          <p:cNvPr id="4" name="Picture 3">
            <a:extLst>
              <a:ext uri="{FF2B5EF4-FFF2-40B4-BE49-F238E27FC236}">
                <a16:creationId xmlns:a16="http://schemas.microsoft.com/office/drawing/2014/main" id="{CB0560D0-0DB5-624E-8173-8689F607D0A6}"/>
              </a:ext>
            </a:extLst>
          </p:cNvPr>
          <p:cNvPicPr>
            <a:picLocks noChangeAspect="1"/>
          </p:cNvPicPr>
          <p:nvPr/>
        </p:nvPicPr>
        <p:blipFill>
          <a:blip r:embed="rId5"/>
          <a:stretch>
            <a:fillRect/>
          </a:stretch>
        </p:blipFill>
        <p:spPr>
          <a:xfrm>
            <a:off x="4860760" y="4562188"/>
            <a:ext cx="3215174" cy="678759"/>
          </a:xfrm>
          <a:prstGeom prst="rect">
            <a:avLst/>
          </a:prstGeom>
        </p:spPr>
      </p:pic>
      <p:cxnSp>
        <p:nvCxnSpPr>
          <p:cNvPr id="10" name="Straight Arrow Connector 9">
            <a:extLst>
              <a:ext uri="{FF2B5EF4-FFF2-40B4-BE49-F238E27FC236}">
                <a16:creationId xmlns:a16="http://schemas.microsoft.com/office/drawing/2014/main" id="{910E92C5-639B-DA4A-BD2D-D786432A0D67}"/>
              </a:ext>
            </a:extLst>
          </p:cNvPr>
          <p:cNvCxnSpPr>
            <a:cxnSpLocks/>
          </p:cNvCxnSpPr>
          <p:nvPr/>
        </p:nvCxnSpPr>
        <p:spPr>
          <a:xfrm flipH="1" flipV="1">
            <a:off x="5193792" y="5289715"/>
            <a:ext cx="280416" cy="6355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3E01261-82C9-6C49-A61A-E11DA5FB6537}"/>
              </a:ext>
            </a:extLst>
          </p:cNvPr>
          <p:cNvCxnSpPr>
            <a:cxnSpLocks/>
          </p:cNvCxnSpPr>
          <p:nvPr/>
        </p:nvCxnSpPr>
        <p:spPr>
          <a:xfrm flipV="1">
            <a:off x="5474208" y="5289715"/>
            <a:ext cx="308648" cy="63559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AF050AE-D12C-6E4D-83A2-DF80C063BDD6}"/>
              </a:ext>
            </a:extLst>
          </p:cNvPr>
          <p:cNvCxnSpPr>
            <a:cxnSpLocks/>
          </p:cNvCxnSpPr>
          <p:nvPr/>
        </p:nvCxnSpPr>
        <p:spPr>
          <a:xfrm flipH="1">
            <a:off x="7325144" y="3553511"/>
            <a:ext cx="99784" cy="73782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D3F4D5CE-5304-C54D-A4FB-3860AC32EEDB}"/>
              </a:ext>
            </a:extLst>
          </p:cNvPr>
          <p:cNvPicPr>
            <a:picLocks noChangeAspect="1"/>
          </p:cNvPicPr>
          <p:nvPr/>
        </p:nvPicPr>
        <p:blipFill>
          <a:blip r:embed="rId6"/>
          <a:stretch>
            <a:fillRect/>
          </a:stretch>
        </p:blipFill>
        <p:spPr>
          <a:xfrm>
            <a:off x="4860760" y="6066010"/>
            <a:ext cx="1284215" cy="235138"/>
          </a:xfrm>
          <a:prstGeom prst="rect">
            <a:avLst/>
          </a:prstGeom>
        </p:spPr>
      </p:pic>
      <p:pic>
        <p:nvPicPr>
          <p:cNvPr id="23" name="Picture 22">
            <a:extLst>
              <a:ext uri="{FF2B5EF4-FFF2-40B4-BE49-F238E27FC236}">
                <a16:creationId xmlns:a16="http://schemas.microsoft.com/office/drawing/2014/main" id="{FFBACBEF-FC1A-614C-A1E1-7FE0BA857931}"/>
              </a:ext>
            </a:extLst>
          </p:cNvPr>
          <p:cNvPicPr>
            <a:picLocks noChangeAspect="1"/>
          </p:cNvPicPr>
          <p:nvPr/>
        </p:nvPicPr>
        <p:blipFill>
          <a:blip r:embed="rId7"/>
          <a:stretch>
            <a:fillRect/>
          </a:stretch>
        </p:blipFill>
        <p:spPr>
          <a:xfrm>
            <a:off x="6115233" y="2276250"/>
            <a:ext cx="2519606" cy="1037485"/>
          </a:xfrm>
          <a:prstGeom prst="rect">
            <a:avLst/>
          </a:prstGeom>
        </p:spPr>
      </p:pic>
      <p:sp>
        <p:nvSpPr>
          <p:cNvPr id="25" name="Right Bracket 24">
            <a:extLst>
              <a:ext uri="{FF2B5EF4-FFF2-40B4-BE49-F238E27FC236}">
                <a16:creationId xmlns:a16="http://schemas.microsoft.com/office/drawing/2014/main" id="{4592FCF5-36FA-944B-860F-6A3865E3E812}"/>
              </a:ext>
            </a:extLst>
          </p:cNvPr>
          <p:cNvSpPr/>
          <p:nvPr/>
        </p:nvSpPr>
        <p:spPr>
          <a:xfrm rot="16200000">
            <a:off x="7241356" y="3908767"/>
            <a:ext cx="66599" cy="1056448"/>
          </a:xfrm>
          <a:prstGeom prst="rightBracket">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27" name="Straight Connector 26">
            <a:extLst>
              <a:ext uri="{FF2B5EF4-FFF2-40B4-BE49-F238E27FC236}">
                <a16:creationId xmlns:a16="http://schemas.microsoft.com/office/drawing/2014/main" id="{E2541AB3-967D-5149-A90C-CF61E77CBDC6}"/>
              </a:ext>
            </a:extLst>
          </p:cNvPr>
          <p:cNvCxnSpPr>
            <a:cxnSpLocks/>
          </p:cNvCxnSpPr>
          <p:nvPr/>
        </p:nvCxnSpPr>
        <p:spPr>
          <a:xfrm flipV="1">
            <a:off x="4352544" y="2121408"/>
            <a:ext cx="4417910" cy="4179740"/>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59696B10-7745-8A44-A1CD-3EE381A0AA10}"/>
              </a:ext>
            </a:extLst>
          </p:cNvPr>
          <p:cNvPicPr>
            <a:picLocks noChangeAspect="1"/>
          </p:cNvPicPr>
          <p:nvPr/>
        </p:nvPicPr>
        <p:blipFill>
          <a:blip r:embed="rId8"/>
          <a:stretch>
            <a:fillRect/>
          </a:stretch>
        </p:blipFill>
        <p:spPr>
          <a:xfrm>
            <a:off x="1500561" y="5700324"/>
            <a:ext cx="2242383" cy="277728"/>
          </a:xfrm>
          <a:prstGeom prst="rect">
            <a:avLst/>
          </a:prstGeom>
        </p:spPr>
      </p:pic>
      <p:cxnSp>
        <p:nvCxnSpPr>
          <p:cNvPr id="30" name="Straight Connector 29">
            <a:extLst>
              <a:ext uri="{FF2B5EF4-FFF2-40B4-BE49-F238E27FC236}">
                <a16:creationId xmlns:a16="http://schemas.microsoft.com/office/drawing/2014/main" id="{E4562FC7-C839-2E40-97E1-87F2FF683714}"/>
              </a:ext>
            </a:extLst>
          </p:cNvPr>
          <p:cNvCxnSpPr>
            <a:cxnSpLocks/>
          </p:cNvCxnSpPr>
          <p:nvPr/>
        </p:nvCxnSpPr>
        <p:spPr>
          <a:xfrm flipH="1" flipV="1">
            <a:off x="4610412" y="2121408"/>
            <a:ext cx="4024427" cy="432043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5879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090540-DD5D-884E-932B-24A85F15ABEF}"/>
              </a:ext>
            </a:extLst>
          </p:cNvPr>
          <p:cNvSpPr txBox="1">
            <a:spLocks/>
          </p:cNvSpPr>
          <p:nvPr/>
        </p:nvSpPr>
        <p:spPr>
          <a:xfrm>
            <a:off x="280504" y="816779"/>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i="1" dirty="0"/>
              <a:t>Sum</a:t>
            </a:r>
            <a:r>
              <a:rPr lang="en-US" sz="3200" dirty="0"/>
              <a:t> uncertainty relations in quantum theory</a:t>
            </a:r>
          </a:p>
        </p:txBody>
      </p:sp>
      <p:pic>
        <p:nvPicPr>
          <p:cNvPr id="6" name="Picture 5">
            <a:extLst>
              <a:ext uri="{FF2B5EF4-FFF2-40B4-BE49-F238E27FC236}">
                <a16:creationId xmlns:a16="http://schemas.microsoft.com/office/drawing/2014/main" id="{F4F5AE4A-B142-584D-8629-5370218A0643}"/>
              </a:ext>
            </a:extLst>
          </p:cNvPr>
          <p:cNvPicPr>
            <a:picLocks noChangeAspect="1"/>
          </p:cNvPicPr>
          <p:nvPr/>
        </p:nvPicPr>
        <p:blipFill>
          <a:blip r:embed="rId3"/>
          <a:stretch>
            <a:fillRect/>
          </a:stretch>
        </p:blipFill>
        <p:spPr>
          <a:xfrm>
            <a:off x="3459989" y="2574551"/>
            <a:ext cx="2026130" cy="290569"/>
          </a:xfrm>
          <a:prstGeom prst="rect">
            <a:avLst/>
          </a:prstGeom>
        </p:spPr>
      </p:pic>
      <p:pic>
        <p:nvPicPr>
          <p:cNvPr id="9" name="Picture 8">
            <a:extLst>
              <a:ext uri="{FF2B5EF4-FFF2-40B4-BE49-F238E27FC236}">
                <a16:creationId xmlns:a16="http://schemas.microsoft.com/office/drawing/2014/main" id="{47795594-E505-B144-9E46-351C0287A287}"/>
              </a:ext>
            </a:extLst>
          </p:cNvPr>
          <p:cNvPicPr>
            <a:picLocks noChangeAspect="1"/>
          </p:cNvPicPr>
          <p:nvPr/>
        </p:nvPicPr>
        <p:blipFill>
          <a:blip r:embed="rId4"/>
          <a:stretch>
            <a:fillRect/>
          </a:stretch>
        </p:blipFill>
        <p:spPr>
          <a:xfrm>
            <a:off x="1847533" y="3624287"/>
            <a:ext cx="3614202" cy="293430"/>
          </a:xfrm>
          <a:prstGeom prst="rect">
            <a:avLst/>
          </a:prstGeom>
        </p:spPr>
      </p:pic>
      <p:pic>
        <p:nvPicPr>
          <p:cNvPr id="10" name="Picture 9">
            <a:extLst>
              <a:ext uri="{FF2B5EF4-FFF2-40B4-BE49-F238E27FC236}">
                <a16:creationId xmlns:a16="http://schemas.microsoft.com/office/drawing/2014/main" id="{37A26708-7020-2A45-9A17-FB6450187CA1}"/>
              </a:ext>
            </a:extLst>
          </p:cNvPr>
          <p:cNvPicPr>
            <a:picLocks noChangeAspect="1"/>
          </p:cNvPicPr>
          <p:nvPr/>
        </p:nvPicPr>
        <p:blipFill>
          <a:blip r:embed="rId5"/>
          <a:stretch>
            <a:fillRect/>
          </a:stretch>
        </p:blipFill>
        <p:spPr>
          <a:xfrm>
            <a:off x="1847533" y="4063698"/>
            <a:ext cx="3525056" cy="299228"/>
          </a:xfrm>
          <a:prstGeom prst="rect">
            <a:avLst/>
          </a:prstGeom>
        </p:spPr>
      </p:pic>
      <p:pic>
        <p:nvPicPr>
          <p:cNvPr id="11" name="Picture 10">
            <a:extLst>
              <a:ext uri="{FF2B5EF4-FFF2-40B4-BE49-F238E27FC236}">
                <a16:creationId xmlns:a16="http://schemas.microsoft.com/office/drawing/2014/main" id="{4570150C-05F8-5F4E-A3CA-241BDB1F893D}"/>
              </a:ext>
            </a:extLst>
          </p:cNvPr>
          <p:cNvPicPr>
            <a:picLocks noChangeAspect="1"/>
          </p:cNvPicPr>
          <p:nvPr/>
        </p:nvPicPr>
        <p:blipFill>
          <a:blip r:embed="rId6"/>
          <a:stretch>
            <a:fillRect/>
          </a:stretch>
        </p:blipFill>
        <p:spPr>
          <a:xfrm>
            <a:off x="2637790" y="2036064"/>
            <a:ext cx="214500" cy="178750"/>
          </a:xfrm>
          <a:prstGeom prst="rect">
            <a:avLst/>
          </a:prstGeom>
        </p:spPr>
      </p:pic>
      <p:sp>
        <p:nvSpPr>
          <p:cNvPr id="14" name="TextBox 13">
            <a:extLst>
              <a:ext uri="{FF2B5EF4-FFF2-40B4-BE49-F238E27FC236}">
                <a16:creationId xmlns:a16="http://schemas.microsoft.com/office/drawing/2014/main" id="{632D5D21-B17D-5741-8F4B-0F0C5B11AB9D}"/>
              </a:ext>
            </a:extLst>
          </p:cNvPr>
          <p:cNvSpPr txBox="1"/>
          <p:nvPr/>
        </p:nvSpPr>
        <p:spPr>
          <a:xfrm>
            <a:off x="517651" y="1932676"/>
            <a:ext cx="6183773" cy="1015663"/>
          </a:xfrm>
          <a:prstGeom prst="rect">
            <a:avLst/>
          </a:prstGeom>
          <a:noFill/>
        </p:spPr>
        <p:txBody>
          <a:bodyPr wrap="square" rtlCol="0">
            <a:spAutoFit/>
          </a:bodyPr>
          <a:lstStyle/>
          <a:p>
            <a:r>
              <a:rPr lang="it-IT" sz="2000" dirty="0"/>
              <a:t>In the case of Pauli       and       </a:t>
            </a:r>
            <a:r>
              <a:rPr lang="it-IT" sz="2000" dirty="0" err="1"/>
              <a:t>measurements</a:t>
            </a:r>
            <a:r>
              <a:rPr lang="it-IT" sz="2000" dirty="0"/>
              <a:t> on a </a:t>
            </a:r>
            <a:r>
              <a:rPr lang="it-IT" sz="2000" dirty="0" err="1"/>
              <a:t>qubit</a:t>
            </a:r>
            <a:r>
              <a:rPr lang="it-IT" sz="2000" dirty="0"/>
              <a:t>,</a:t>
            </a:r>
          </a:p>
          <a:p>
            <a:endParaRPr lang="it-IT" sz="2000" dirty="0"/>
          </a:p>
          <a:p>
            <a:r>
              <a:rPr lang="it-IT" sz="2000" dirty="0"/>
              <a:t>                                                                                      .</a:t>
            </a:r>
          </a:p>
        </p:txBody>
      </p:sp>
      <p:pic>
        <p:nvPicPr>
          <p:cNvPr id="15" name="Picture 14">
            <a:extLst>
              <a:ext uri="{FF2B5EF4-FFF2-40B4-BE49-F238E27FC236}">
                <a16:creationId xmlns:a16="http://schemas.microsoft.com/office/drawing/2014/main" id="{E271B5E2-7D4B-2B4A-99F3-2F7F1BF2E817}"/>
              </a:ext>
            </a:extLst>
          </p:cNvPr>
          <p:cNvPicPr>
            <a:picLocks noChangeAspect="1"/>
          </p:cNvPicPr>
          <p:nvPr/>
        </p:nvPicPr>
        <p:blipFill>
          <a:blip r:embed="rId7"/>
          <a:stretch>
            <a:fillRect/>
          </a:stretch>
        </p:blipFill>
        <p:spPr>
          <a:xfrm>
            <a:off x="3435604" y="2036064"/>
            <a:ext cx="192526" cy="192526"/>
          </a:xfrm>
          <a:prstGeom prst="rect">
            <a:avLst/>
          </a:prstGeom>
        </p:spPr>
      </p:pic>
      <p:sp>
        <p:nvSpPr>
          <p:cNvPr id="16" name="TextBox 15">
            <a:extLst>
              <a:ext uri="{FF2B5EF4-FFF2-40B4-BE49-F238E27FC236}">
                <a16:creationId xmlns:a16="http://schemas.microsoft.com/office/drawing/2014/main" id="{FE6559D4-21EF-BF4B-B420-D06837657F60}"/>
              </a:ext>
            </a:extLst>
          </p:cNvPr>
          <p:cNvSpPr txBox="1"/>
          <p:nvPr/>
        </p:nvSpPr>
        <p:spPr>
          <a:xfrm>
            <a:off x="517652" y="3554183"/>
            <a:ext cx="5822188" cy="1015663"/>
          </a:xfrm>
          <a:prstGeom prst="rect">
            <a:avLst/>
          </a:prstGeom>
          <a:noFill/>
        </p:spPr>
        <p:txBody>
          <a:bodyPr wrap="square" rtlCol="0">
            <a:spAutoFit/>
          </a:bodyPr>
          <a:lstStyle/>
          <a:p>
            <a:r>
              <a:rPr lang="it-IT" sz="2000" dirty="0" err="1"/>
              <a:t>Given</a:t>
            </a:r>
            <a:r>
              <a:rPr lang="it-IT" sz="2000" dirty="0"/>
              <a:t> </a:t>
            </a:r>
            <a:r>
              <a:rPr lang="it-IT" sz="2000" dirty="0" err="1"/>
              <a:t>that</a:t>
            </a:r>
            <a:r>
              <a:rPr lang="it-IT" sz="2000" dirty="0"/>
              <a:t>                                                                    and</a:t>
            </a:r>
          </a:p>
          <a:p>
            <a:endParaRPr lang="it-IT" sz="2000" dirty="0"/>
          </a:p>
          <a:p>
            <a:r>
              <a:rPr lang="it-IT" sz="2000" dirty="0"/>
              <a:t>                                                                                     ‘ </a:t>
            </a:r>
          </a:p>
        </p:txBody>
      </p:sp>
      <p:pic>
        <p:nvPicPr>
          <p:cNvPr id="17" name="Picture 16">
            <a:extLst>
              <a:ext uri="{FF2B5EF4-FFF2-40B4-BE49-F238E27FC236}">
                <a16:creationId xmlns:a16="http://schemas.microsoft.com/office/drawing/2014/main" id="{608F7BCA-16D7-7D4F-8A56-1B25BE550E1F}"/>
              </a:ext>
            </a:extLst>
          </p:cNvPr>
          <p:cNvPicPr>
            <a:picLocks noChangeAspect="1"/>
          </p:cNvPicPr>
          <p:nvPr/>
        </p:nvPicPr>
        <p:blipFill>
          <a:blip r:embed="rId8"/>
          <a:stretch>
            <a:fillRect/>
          </a:stretch>
        </p:blipFill>
        <p:spPr>
          <a:xfrm>
            <a:off x="3435604" y="4904798"/>
            <a:ext cx="2264677" cy="355754"/>
          </a:xfrm>
          <a:prstGeom prst="rect">
            <a:avLst/>
          </a:prstGeom>
        </p:spPr>
      </p:pic>
      <p:sp>
        <p:nvSpPr>
          <p:cNvPr id="18" name="Rectangle 17">
            <a:extLst>
              <a:ext uri="{FF2B5EF4-FFF2-40B4-BE49-F238E27FC236}">
                <a16:creationId xmlns:a16="http://schemas.microsoft.com/office/drawing/2014/main" id="{83E85DB1-3CA2-974A-A282-EBB2EA94D180}"/>
              </a:ext>
            </a:extLst>
          </p:cNvPr>
          <p:cNvSpPr/>
          <p:nvPr/>
        </p:nvSpPr>
        <p:spPr>
          <a:xfrm>
            <a:off x="3169920" y="4819454"/>
            <a:ext cx="2791968" cy="5507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50324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E09B04-2C38-4D46-9495-5F16B99D74EE}"/>
              </a:ext>
            </a:extLst>
          </p:cNvPr>
          <p:cNvSpPr txBox="1"/>
          <p:nvPr/>
        </p:nvSpPr>
        <p:spPr>
          <a:xfrm>
            <a:off x="1342755" y="2895746"/>
            <a:ext cx="6458490" cy="1569660"/>
          </a:xfrm>
          <a:prstGeom prst="rect">
            <a:avLst/>
          </a:prstGeom>
          <a:noFill/>
        </p:spPr>
        <p:txBody>
          <a:bodyPr wrap="square" rtlCol="0">
            <a:spAutoFit/>
          </a:bodyPr>
          <a:lstStyle/>
          <a:p>
            <a:pPr algn="ctr"/>
            <a:r>
              <a:rPr lang="it-IT" sz="3200" dirty="0" err="1"/>
              <a:t>Examples</a:t>
            </a:r>
            <a:r>
              <a:rPr lang="it-IT" sz="3200" dirty="0"/>
              <a:t> of </a:t>
            </a:r>
            <a:r>
              <a:rPr lang="it-IT" sz="3200" dirty="0" err="1"/>
              <a:t>uncertainty</a:t>
            </a:r>
            <a:r>
              <a:rPr lang="it-IT" sz="3200" dirty="0"/>
              <a:t> relations for </a:t>
            </a:r>
            <a:r>
              <a:rPr lang="it-IT" sz="3200" dirty="0" err="1"/>
              <a:t>different</a:t>
            </a:r>
            <a:r>
              <a:rPr lang="it-IT" sz="3200" dirty="0"/>
              <a:t> </a:t>
            </a:r>
            <a:r>
              <a:rPr lang="it-IT" sz="3200" dirty="0" err="1"/>
              <a:t>theories</a:t>
            </a:r>
            <a:endParaRPr lang="it-IT" sz="3200" dirty="0"/>
          </a:p>
          <a:p>
            <a:pPr algn="ctr"/>
            <a:endParaRPr lang="it-IT" sz="3200" dirty="0"/>
          </a:p>
        </p:txBody>
      </p:sp>
    </p:spTree>
    <p:extLst>
      <p:ext uri="{BB962C8B-B14F-4D97-AF65-F5344CB8AC3E}">
        <p14:creationId xmlns:p14="http://schemas.microsoft.com/office/powerpoint/2010/main" val="155595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CBC3445A-2513-C044-A3FA-855901159444}"/>
              </a:ext>
            </a:extLst>
          </p:cNvPr>
          <p:cNvPicPr>
            <a:picLocks noChangeAspect="1"/>
          </p:cNvPicPr>
          <p:nvPr/>
        </p:nvPicPr>
        <p:blipFill>
          <a:blip r:embed="rId3"/>
          <a:stretch>
            <a:fillRect/>
          </a:stretch>
        </p:blipFill>
        <p:spPr>
          <a:xfrm>
            <a:off x="791024" y="2704576"/>
            <a:ext cx="3226308" cy="3328730"/>
          </a:xfrm>
          <a:prstGeom prst="rect">
            <a:avLst/>
          </a:prstGeom>
        </p:spPr>
      </p:pic>
      <p:pic>
        <p:nvPicPr>
          <p:cNvPr id="24" name="Picture 23">
            <a:extLst>
              <a:ext uri="{FF2B5EF4-FFF2-40B4-BE49-F238E27FC236}">
                <a16:creationId xmlns:a16="http://schemas.microsoft.com/office/drawing/2014/main" id="{D19C90A3-EEE7-BF47-93E6-C96317A8ED6D}"/>
              </a:ext>
            </a:extLst>
          </p:cNvPr>
          <p:cNvPicPr>
            <a:picLocks noChangeAspect="1"/>
          </p:cNvPicPr>
          <p:nvPr/>
        </p:nvPicPr>
        <p:blipFill rotWithShape="1">
          <a:blip r:embed="rId4"/>
          <a:srcRect r="3522" b="6630"/>
          <a:stretch/>
        </p:blipFill>
        <p:spPr>
          <a:xfrm>
            <a:off x="5715509" y="4163261"/>
            <a:ext cx="2367787" cy="359971"/>
          </a:xfrm>
          <a:prstGeom prst="rect">
            <a:avLst/>
          </a:prstGeom>
        </p:spPr>
      </p:pic>
      <p:sp>
        <p:nvSpPr>
          <p:cNvPr id="10" name="Title 1">
            <a:extLst>
              <a:ext uri="{FF2B5EF4-FFF2-40B4-BE49-F238E27FC236}">
                <a16:creationId xmlns:a16="http://schemas.microsoft.com/office/drawing/2014/main" id="{BA1EF785-C7CF-6643-A62E-7589225CF425}"/>
              </a:ext>
            </a:extLst>
          </p:cNvPr>
          <p:cNvSpPr txBox="1">
            <a:spLocks/>
          </p:cNvSpPr>
          <p:nvPr/>
        </p:nvSpPr>
        <p:spPr>
          <a:xfrm>
            <a:off x="230400" y="1049775"/>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Qubit</a:t>
            </a:r>
            <a:r>
              <a:rPr lang="en-US" sz="3200" i="1" dirty="0"/>
              <a:t> </a:t>
            </a:r>
            <a:r>
              <a:rPr lang="en-US" sz="3200" dirty="0"/>
              <a:t>theory</a:t>
            </a:r>
          </a:p>
        </p:txBody>
      </p:sp>
    </p:spTree>
    <p:extLst>
      <p:ext uri="{BB962C8B-B14F-4D97-AF65-F5344CB8AC3E}">
        <p14:creationId xmlns:p14="http://schemas.microsoft.com/office/powerpoint/2010/main" val="36416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B2D13B9-D7C4-EA4E-AA68-82D7D9271B7F}"/>
              </a:ext>
            </a:extLst>
          </p:cNvPr>
          <p:cNvPicPr>
            <a:picLocks noChangeAspect="1"/>
          </p:cNvPicPr>
          <p:nvPr/>
        </p:nvPicPr>
        <p:blipFill>
          <a:blip r:embed="rId3"/>
          <a:stretch>
            <a:fillRect/>
          </a:stretch>
        </p:blipFill>
        <p:spPr>
          <a:xfrm>
            <a:off x="946506" y="2765536"/>
            <a:ext cx="3070826" cy="3168312"/>
          </a:xfrm>
          <a:prstGeom prst="rect">
            <a:avLst/>
          </a:prstGeom>
        </p:spPr>
      </p:pic>
      <p:pic>
        <p:nvPicPr>
          <p:cNvPr id="12" name="Picture 11">
            <a:extLst>
              <a:ext uri="{FF2B5EF4-FFF2-40B4-BE49-F238E27FC236}">
                <a16:creationId xmlns:a16="http://schemas.microsoft.com/office/drawing/2014/main" id="{BB438FB4-2117-CC46-AB1E-3BE6A5D897B2}"/>
              </a:ext>
            </a:extLst>
          </p:cNvPr>
          <p:cNvPicPr>
            <a:picLocks noChangeAspect="1"/>
          </p:cNvPicPr>
          <p:nvPr/>
        </p:nvPicPr>
        <p:blipFill>
          <a:blip r:embed="rId4"/>
          <a:stretch>
            <a:fillRect/>
          </a:stretch>
        </p:blipFill>
        <p:spPr>
          <a:xfrm>
            <a:off x="5913120" y="4209780"/>
            <a:ext cx="2194168" cy="313452"/>
          </a:xfrm>
          <a:prstGeom prst="rect">
            <a:avLst/>
          </a:prstGeom>
        </p:spPr>
      </p:pic>
      <p:sp>
        <p:nvSpPr>
          <p:cNvPr id="10" name="Title 1">
            <a:extLst>
              <a:ext uri="{FF2B5EF4-FFF2-40B4-BE49-F238E27FC236}">
                <a16:creationId xmlns:a16="http://schemas.microsoft.com/office/drawing/2014/main" id="{2B1DB8B4-1BE2-7C4C-B0A0-3BDD2AD16763}"/>
              </a:ext>
            </a:extLst>
          </p:cNvPr>
          <p:cNvSpPr txBox="1">
            <a:spLocks/>
          </p:cNvSpPr>
          <p:nvPr/>
        </p:nvSpPr>
        <p:spPr>
          <a:xfrm>
            <a:off x="230400" y="1049775"/>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Stabilizer</a:t>
            </a:r>
            <a:r>
              <a:rPr lang="en-US" sz="3200" i="1" dirty="0"/>
              <a:t> </a:t>
            </a:r>
            <a:r>
              <a:rPr lang="en-US" sz="3200" dirty="0"/>
              <a:t>theory</a:t>
            </a:r>
          </a:p>
        </p:txBody>
      </p:sp>
    </p:spTree>
    <p:extLst>
      <p:ext uri="{BB962C8B-B14F-4D97-AF65-F5344CB8AC3E}">
        <p14:creationId xmlns:p14="http://schemas.microsoft.com/office/powerpoint/2010/main" val="340983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DF4861D-5B75-694A-A87A-0FA23DC835BF}"/>
              </a:ext>
            </a:extLst>
          </p:cNvPr>
          <p:cNvPicPr>
            <a:picLocks noChangeAspect="1"/>
          </p:cNvPicPr>
          <p:nvPr/>
        </p:nvPicPr>
        <p:blipFill>
          <a:blip r:embed="rId3"/>
          <a:stretch>
            <a:fillRect/>
          </a:stretch>
        </p:blipFill>
        <p:spPr>
          <a:xfrm>
            <a:off x="946506" y="2790860"/>
            <a:ext cx="3235350" cy="3338060"/>
          </a:xfrm>
          <a:prstGeom prst="rect">
            <a:avLst/>
          </a:prstGeom>
        </p:spPr>
      </p:pic>
      <p:pic>
        <p:nvPicPr>
          <p:cNvPr id="4" name="Picture 3">
            <a:extLst>
              <a:ext uri="{FF2B5EF4-FFF2-40B4-BE49-F238E27FC236}">
                <a16:creationId xmlns:a16="http://schemas.microsoft.com/office/drawing/2014/main" id="{B9057EBA-337B-0049-878F-7F7CBDA1401F}"/>
              </a:ext>
            </a:extLst>
          </p:cNvPr>
          <p:cNvPicPr>
            <a:picLocks noChangeAspect="1"/>
          </p:cNvPicPr>
          <p:nvPr/>
        </p:nvPicPr>
        <p:blipFill>
          <a:blip r:embed="rId4"/>
          <a:stretch>
            <a:fillRect/>
          </a:stretch>
        </p:blipFill>
        <p:spPr>
          <a:xfrm>
            <a:off x="365998" y="1219786"/>
            <a:ext cx="381625" cy="216833"/>
          </a:xfrm>
          <a:prstGeom prst="rect">
            <a:avLst/>
          </a:prstGeom>
        </p:spPr>
      </p:pic>
      <p:pic>
        <p:nvPicPr>
          <p:cNvPr id="12" name="Picture 11">
            <a:extLst>
              <a:ext uri="{FF2B5EF4-FFF2-40B4-BE49-F238E27FC236}">
                <a16:creationId xmlns:a16="http://schemas.microsoft.com/office/drawing/2014/main" id="{1A23D90B-D17E-2242-BA5F-513252619184}"/>
              </a:ext>
            </a:extLst>
          </p:cNvPr>
          <p:cNvPicPr>
            <a:picLocks noChangeAspect="1"/>
          </p:cNvPicPr>
          <p:nvPr/>
        </p:nvPicPr>
        <p:blipFill>
          <a:blip r:embed="rId5"/>
          <a:stretch>
            <a:fillRect/>
          </a:stretch>
        </p:blipFill>
        <p:spPr>
          <a:xfrm>
            <a:off x="5383334" y="4191820"/>
            <a:ext cx="3106704" cy="355795"/>
          </a:xfrm>
          <a:prstGeom prst="rect">
            <a:avLst/>
          </a:prstGeom>
        </p:spPr>
      </p:pic>
      <p:pic>
        <p:nvPicPr>
          <p:cNvPr id="14" name="Picture 13">
            <a:extLst>
              <a:ext uri="{FF2B5EF4-FFF2-40B4-BE49-F238E27FC236}">
                <a16:creationId xmlns:a16="http://schemas.microsoft.com/office/drawing/2014/main" id="{CB574538-919A-DB40-8BF1-68F0CA835905}"/>
              </a:ext>
            </a:extLst>
          </p:cNvPr>
          <p:cNvPicPr>
            <a:picLocks noChangeAspect="1"/>
          </p:cNvPicPr>
          <p:nvPr/>
        </p:nvPicPr>
        <p:blipFill>
          <a:blip r:embed="rId6"/>
          <a:stretch>
            <a:fillRect/>
          </a:stretch>
        </p:blipFill>
        <p:spPr>
          <a:xfrm>
            <a:off x="1669825" y="6106321"/>
            <a:ext cx="1795946" cy="382659"/>
          </a:xfrm>
          <a:prstGeom prst="rect">
            <a:avLst/>
          </a:prstGeom>
        </p:spPr>
      </p:pic>
      <p:sp>
        <p:nvSpPr>
          <p:cNvPr id="11" name="Title 1">
            <a:extLst>
              <a:ext uri="{FF2B5EF4-FFF2-40B4-BE49-F238E27FC236}">
                <a16:creationId xmlns:a16="http://schemas.microsoft.com/office/drawing/2014/main" id="{AB0067ED-2051-E84E-9293-C121A96D6BA3}"/>
              </a:ext>
            </a:extLst>
          </p:cNvPr>
          <p:cNvSpPr txBox="1">
            <a:spLocks/>
          </p:cNvSpPr>
          <p:nvPr/>
        </p:nvSpPr>
        <p:spPr>
          <a:xfrm>
            <a:off x="230400" y="1049775"/>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i="1" dirty="0"/>
              <a:t>     depolarized qubit </a:t>
            </a:r>
            <a:r>
              <a:rPr lang="en-US" sz="3200" dirty="0"/>
              <a:t>theory</a:t>
            </a:r>
          </a:p>
        </p:txBody>
      </p:sp>
    </p:spTree>
    <p:extLst>
      <p:ext uri="{BB962C8B-B14F-4D97-AF65-F5344CB8AC3E}">
        <p14:creationId xmlns:p14="http://schemas.microsoft.com/office/powerpoint/2010/main" val="344238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5">
            <a:extLst>
              <a:ext uri="{FF2B5EF4-FFF2-40B4-BE49-F238E27FC236}">
                <a16:creationId xmlns:a16="http://schemas.microsoft.com/office/drawing/2014/main" id="{604F40CA-8AF0-FA49-8DA2-0BD505CD6E4F}"/>
              </a:ext>
            </a:extLst>
          </p:cNvPr>
          <p:cNvSpPr txBox="1">
            <a:spLocks noChangeArrowheads="1"/>
          </p:cNvSpPr>
          <p:nvPr/>
        </p:nvSpPr>
        <p:spPr bwMode="auto">
          <a:xfrm>
            <a:off x="26988" y="115888"/>
            <a:ext cx="34884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a:solidFill>
                  <a:schemeClr val="bg1"/>
                </a:solidFill>
              </a:rPr>
              <a:t>Some common answers</a:t>
            </a:r>
            <a:endParaRPr lang="en-US" altLang="en-US" sz="2400" dirty="0">
              <a:solidFill>
                <a:schemeClr val="bg1"/>
              </a:solidFill>
            </a:endParaRPr>
          </a:p>
        </p:txBody>
      </p:sp>
      <p:sp>
        <p:nvSpPr>
          <p:cNvPr id="2" name="TextBox 1">
            <a:extLst>
              <a:ext uri="{FF2B5EF4-FFF2-40B4-BE49-F238E27FC236}">
                <a16:creationId xmlns:a16="http://schemas.microsoft.com/office/drawing/2014/main" id="{BB60EFAC-7D09-DF4F-932A-BD7FD1665E60}"/>
              </a:ext>
            </a:extLst>
          </p:cNvPr>
          <p:cNvSpPr txBox="1"/>
          <p:nvPr/>
        </p:nvSpPr>
        <p:spPr>
          <a:xfrm>
            <a:off x="5040561" y="2342648"/>
            <a:ext cx="3094373" cy="707886"/>
          </a:xfrm>
          <a:prstGeom prst="rect">
            <a:avLst/>
          </a:prstGeom>
          <a:noFill/>
        </p:spPr>
        <p:txBody>
          <a:bodyPr wrap="none" rtlCol="0">
            <a:spAutoFit/>
          </a:bodyPr>
          <a:lstStyle/>
          <a:p>
            <a:r>
              <a:rPr lang="it-IT" sz="4000"/>
              <a:t>Entanglement</a:t>
            </a:r>
            <a:endParaRPr lang="it-IT" sz="4000" dirty="0"/>
          </a:p>
        </p:txBody>
      </p:sp>
      <p:sp>
        <p:nvSpPr>
          <p:cNvPr id="6" name="TextBox 5">
            <a:extLst>
              <a:ext uri="{FF2B5EF4-FFF2-40B4-BE49-F238E27FC236}">
                <a16:creationId xmlns:a16="http://schemas.microsoft.com/office/drawing/2014/main" id="{9A123F58-B143-B54E-9527-37D336BB6D11}"/>
              </a:ext>
            </a:extLst>
          </p:cNvPr>
          <p:cNvSpPr txBox="1"/>
          <p:nvPr/>
        </p:nvSpPr>
        <p:spPr>
          <a:xfrm>
            <a:off x="2218342" y="4406645"/>
            <a:ext cx="4824526" cy="707886"/>
          </a:xfrm>
          <a:prstGeom prst="rect">
            <a:avLst/>
          </a:prstGeom>
          <a:noFill/>
        </p:spPr>
        <p:txBody>
          <a:bodyPr wrap="none" rtlCol="0">
            <a:spAutoFit/>
          </a:bodyPr>
          <a:lstStyle/>
          <a:p>
            <a:r>
              <a:rPr lang="it-IT" sz="4000">
                <a:solidFill>
                  <a:srgbClr val="FFC000"/>
                </a:solidFill>
              </a:rPr>
              <a:t>Quantum interference</a:t>
            </a:r>
            <a:endParaRPr lang="it-IT" sz="4000" dirty="0">
              <a:solidFill>
                <a:srgbClr val="FFC000"/>
              </a:solidFill>
            </a:endParaRPr>
          </a:p>
        </p:txBody>
      </p:sp>
      <p:sp>
        <p:nvSpPr>
          <p:cNvPr id="7" name="TextBox 6">
            <a:extLst>
              <a:ext uri="{FF2B5EF4-FFF2-40B4-BE49-F238E27FC236}">
                <a16:creationId xmlns:a16="http://schemas.microsoft.com/office/drawing/2014/main" id="{480AE594-A978-704C-B8D6-78A01A75525E}"/>
              </a:ext>
            </a:extLst>
          </p:cNvPr>
          <p:cNvSpPr txBox="1"/>
          <p:nvPr/>
        </p:nvSpPr>
        <p:spPr>
          <a:xfrm>
            <a:off x="1427302" y="1946190"/>
            <a:ext cx="2446504" cy="707886"/>
          </a:xfrm>
          <a:prstGeom prst="rect">
            <a:avLst/>
          </a:prstGeom>
          <a:noFill/>
        </p:spPr>
        <p:txBody>
          <a:bodyPr wrap="none" rtlCol="0">
            <a:spAutoFit/>
          </a:bodyPr>
          <a:lstStyle/>
          <a:p>
            <a:r>
              <a:rPr lang="it-IT" sz="4000">
                <a:solidFill>
                  <a:srgbClr val="0070C0"/>
                </a:solidFill>
              </a:rPr>
              <a:t>No-cloning</a:t>
            </a:r>
            <a:endParaRPr lang="it-IT" sz="4000" dirty="0">
              <a:solidFill>
                <a:srgbClr val="0070C0"/>
              </a:solidFill>
            </a:endParaRPr>
          </a:p>
        </p:txBody>
      </p:sp>
      <p:sp>
        <p:nvSpPr>
          <p:cNvPr id="8" name="TextBox 7">
            <a:extLst>
              <a:ext uri="{FF2B5EF4-FFF2-40B4-BE49-F238E27FC236}">
                <a16:creationId xmlns:a16="http://schemas.microsoft.com/office/drawing/2014/main" id="{4A804E7E-84FA-944C-8A18-4292FF80DBD6}"/>
              </a:ext>
            </a:extLst>
          </p:cNvPr>
          <p:cNvSpPr txBox="1"/>
          <p:nvPr/>
        </p:nvSpPr>
        <p:spPr>
          <a:xfrm>
            <a:off x="577761" y="831881"/>
            <a:ext cx="2970172" cy="707886"/>
          </a:xfrm>
          <a:prstGeom prst="rect">
            <a:avLst/>
          </a:prstGeom>
          <a:noFill/>
        </p:spPr>
        <p:txBody>
          <a:bodyPr wrap="none" rtlCol="0">
            <a:spAutoFit/>
          </a:bodyPr>
          <a:lstStyle/>
          <a:p>
            <a:r>
              <a:rPr lang="it-IT" sz="4000">
                <a:solidFill>
                  <a:srgbClr val="C00000"/>
                </a:solidFill>
              </a:rPr>
              <a:t>Teleportation</a:t>
            </a:r>
            <a:endParaRPr lang="it-IT" sz="4000" dirty="0">
              <a:solidFill>
                <a:srgbClr val="C00000"/>
              </a:solidFill>
            </a:endParaRPr>
          </a:p>
        </p:txBody>
      </p:sp>
      <p:sp>
        <p:nvSpPr>
          <p:cNvPr id="9" name="TextBox 8">
            <a:extLst>
              <a:ext uri="{FF2B5EF4-FFF2-40B4-BE49-F238E27FC236}">
                <a16:creationId xmlns:a16="http://schemas.microsoft.com/office/drawing/2014/main" id="{B833D1EF-DEC1-7942-892C-FC3143F040FD}"/>
              </a:ext>
            </a:extLst>
          </p:cNvPr>
          <p:cNvSpPr txBox="1"/>
          <p:nvPr/>
        </p:nvSpPr>
        <p:spPr>
          <a:xfrm>
            <a:off x="494474" y="3201070"/>
            <a:ext cx="4608121" cy="707886"/>
          </a:xfrm>
          <a:prstGeom prst="rect">
            <a:avLst/>
          </a:prstGeom>
          <a:noFill/>
        </p:spPr>
        <p:txBody>
          <a:bodyPr wrap="none" rtlCol="0">
            <a:spAutoFit/>
          </a:bodyPr>
          <a:lstStyle/>
          <a:p>
            <a:r>
              <a:rPr lang="it-IT" sz="4000">
                <a:solidFill>
                  <a:schemeClr val="accent6">
                    <a:lumMod val="75000"/>
                  </a:schemeClr>
                </a:solidFill>
              </a:rPr>
              <a:t>Wave-particle duality</a:t>
            </a:r>
            <a:endParaRPr lang="it-IT" sz="4000" dirty="0">
              <a:solidFill>
                <a:schemeClr val="accent6">
                  <a:lumMod val="75000"/>
                </a:schemeClr>
              </a:solidFill>
            </a:endParaRPr>
          </a:p>
        </p:txBody>
      </p:sp>
      <p:sp>
        <p:nvSpPr>
          <p:cNvPr id="10" name="TextBox 9">
            <a:extLst>
              <a:ext uri="{FF2B5EF4-FFF2-40B4-BE49-F238E27FC236}">
                <a16:creationId xmlns:a16="http://schemas.microsoft.com/office/drawing/2014/main" id="{6AA2EAA6-250D-4744-9E11-EFD31B79D548}"/>
              </a:ext>
            </a:extLst>
          </p:cNvPr>
          <p:cNvSpPr txBox="1"/>
          <p:nvPr/>
        </p:nvSpPr>
        <p:spPr>
          <a:xfrm>
            <a:off x="4850978" y="1162263"/>
            <a:ext cx="3605282" cy="707886"/>
          </a:xfrm>
          <a:prstGeom prst="rect">
            <a:avLst/>
          </a:prstGeom>
          <a:noFill/>
        </p:spPr>
        <p:txBody>
          <a:bodyPr wrap="none" rtlCol="0">
            <a:spAutoFit/>
          </a:bodyPr>
          <a:lstStyle/>
          <a:p>
            <a:r>
              <a:rPr lang="it-IT" sz="4000">
                <a:solidFill>
                  <a:schemeClr val="bg1">
                    <a:lumMod val="50000"/>
                  </a:schemeClr>
                </a:solidFill>
              </a:rPr>
              <a:t>Remote steering</a:t>
            </a:r>
            <a:endParaRPr lang="it-IT" sz="4000" dirty="0">
              <a:solidFill>
                <a:schemeClr val="bg1">
                  <a:lumMod val="50000"/>
                </a:schemeClr>
              </a:solidFill>
            </a:endParaRPr>
          </a:p>
        </p:txBody>
      </p:sp>
      <p:sp>
        <p:nvSpPr>
          <p:cNvPr id="11" name="TextBox 10">
            <a:extLst>
              <a:ext uri="{FF2B5EF4-FFF2-40B4-BE49-F238E27FC236}">
                <a16:creationId xmlns:a16="http://schemas.microsoft.com/office/drawing/2014/main" id="{38F0B295-9433-0A44-B975-B8EB9DD550FC}"/>
              </a:ext>
            </a:extLst>
          </p:cNvPr>
          <p:cNvSpPr txBox="1"/>
          <p:nvPr/>
        </p:nvSpPr>
        <p:spPr>
          <a:xfrm>
            <a:off x="269955" y="5289857"/>
            <a:ext cx="5092804" cy="707886"/>
          </a:xfrm>
          <a:prstGeom prst="rect">
            <a:avLst/>
          </a:prstGeom>
          <a:noFill/>
        </p:spPr>
        <p:txBody>
          <a:bodyPr wrap="none" rtlCol="0">
            <a:spAutoFit/>
          </a:bodyPr>
          <a:lstStyle/>
          <a:p>
            <a:r>
              <a:rPr lang="it-IT" sz="4000">
                <a:solidFill>
                  <a:srgbClr val="7030A0"/>
                </a:solidFill>
              </a:rPr>
              <a:t>Coherent superposition</a:t>
            </a:r>
            <a:endParaRPr lang="it-IT" sz="4000" dirty="0">
              <a:solidFill>
                <a:srgbClr val="7030A0"/>
              </a:solidFill>
            </a:endParaRPr>
          </a:p>
        </p:txBody>
      </p:sp>
      <p:sp>
        <p:nvSpPr>
          <p:cNvPr id="3" name="TextBox 2">
            <a:extLst>
              <a:ext uri="{FF2B5EF4-FFF2-40B4-BE49-F238E27FC236}">
                <a16:creationId xmlns:a16="http://schemas.microsoft.com/office/drawing/2014/main" id="{97855694-B420-1749-97C3-87CE3CCC7567}"/>
              </a:ext>
            </a:extLst>
          </p:cNvPr>
          <p:cNvSpPr txBox="1"/>
          <p:nvPr/>
        </p:nvSpPr>
        <p:spPr>
          <a:xfrm>
            <a:off x="4333282" y="6035411"/>
            <a:ext cx="4559197" cy="707886"/>
          </a:xfrm>
          <a:prstGeom prst="rect">
            <a:avLst/>
          </a:prstGeom>
          <a:noFill/>
        </p:spPr>
        <p:txBody>
          <a:bodyPr wrap="none" rtlCol="0">
            <a:spAutoFit/>
          </a:bodyPr>
          <a:lstStyle/>
          <a:p>
            <a:r>
              <a:rPr lang="it-IT" sz="4000">
                <a:solidFill>
                  <a:srgbClr val="FF0000"/>
                </a:solidFill>
              </a:rPr>
              <a:t>Uncertainty relations</a:t>
            </a:r>
            <a:endParaRPr lang="it-IT" sz="4000" dirty="0">
              <a:solidFill>
                <a:srgbClr val="FF0000"/>
              </a:solidFill>
            </a:endParaRPr>
          </a:p>
        </p:txBody>
      </p:sp>
      <p:sp>
        <p:nvSpPr>
          <p:cNvPr id="4" name="TextBox 3">
            <a:extLst>
              <a:ext uri="{FF2B5EF4-FFF2-40B4-BE49-F238E27FC236}">
                <a16:creationId xmlns:a16="http://schemas.microsoft.com/office/drawing/2014/main" id="{8EB927DC-2434-9749-9DBD-DEB83953F3CE}"/>
              </a:ext>
            </a:extLst>
          </p:cNvPr>
          <p:cNvSpPr txBox="1"/>
          <p:nvPr/>
        </p:nvSpPr>
        <p:spPr>
          <a:xfrm>
            <a:off x="5850335" y="3576132"/>
            <a:ext cx="2540054" cy="707886"/>
          </a:xfrm>
          <a:prstGeom prst="rect">
            <a:avLst/>
          </a:prstGeom>
          <a:noFill/>
        </p:spPr>
        <p:txBody>
          <a:bodyPr wrap="none" rtlCol="0">
            <a:spAutoFit/>
          </a:bodyPr>
          <a:lstStyle/>
          <a:p>
            <a:r>
              <a:rPr lang="it-IT" sz="4000">
                <a:solidFill>
                  <a:srgbClr val="00B050"/>
                </a:solidFill>
              </a:rPr>
              <a:t>Nonlocality</a:t>
            </a:r>
            <a:endParaRPr lang="it-IT" sz="4000" dirty="0">
              <a:solidFill>
                <a:srgbClr val="00B050"/>
              </a:solidFill>
            </a:endParaRPr>
          </a:p>
        </p:txBody>
      </p:sp>
    </p:spTree>
    <p:extLst>
      <p:ext uri="{BB962C8B-B14F-4D97-AF65-F5344CB8AC3E}">
        <p14:creationId xmlns:p14="http://schemas.microsoft.com/office/powerpoint/2010/main" val="393583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P spid="3"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DC97216-3DC1-3C4D-96D5-B3151D7B7C85}"/>
              </a:ext>
            </a:extLst>
          </p:cNvPr>
          <p:cNvPicPr>
            <a:picLocks noChangeAspect="1"/>
          </p:cNvPicPr>
          <p:nvPr/>
        </p:nvPicPr>
        <p:blipFill>
          <a:blip r:embed="rId3"/>
          <a:stretch>
            <a:fillRect/>
          </a:stretch>
        </p:blipFill>
        <p:spPr>
          <a:xfrm>
            <a:off x="946506" y="2820674"/>
            <a:ext cx="3324622" cy="3430166"/>
          </a:xfrm>
          <a:prstGeom prst="rect">
            <a:avLst/>
          </a:prstGeom>
        </p:spPr>
      </p:pic>
      <p:pic>
        <p:nvPicPr>
          <p:cNvPr id="6" name="Picture 5">
            <a:extLst>
              <a:ext uri="{FF2B5EF4-FFF2-40B4-BE49-F238E27FC236}">
                <a16:creationId xmlns:a16="http://schemas.microsoft.com/office/drawing/2014/main" id="{7CF294A4-7DDE-8745-8941-DB9CC04B22DB}"/>
              </a:ext>
            </a:extLst>
          </p:cNvPr>
          <p:cNvPicPr>
            <a:picLocks noChangeAspect="1"/>
          </p:cNvPicPr>
          <p:nvPr/>
        </p:nvPicPr>
        <p:blipFill>
          <a:blip r:embed="rId4"/>
          <a:stretch>
            <a:fillRect/>
          </a:stretch>
        </p:blipFill>
        <p:spPr>
          <a:xfrm>
            <a:off x="5705856" y="4245052"/>
            <a:ext cx="2462784" cy="306811"/>
          </a:xfrm>
          <a:prstGeom prst="rect">
            <a:avLst/>
          </a:prstGeom>
        </p:spPr>
      </p:pic>
      <p:sp>
        <p:nvSpPr>
          <p:cNvPr id="11" name="Title 1">
            <a:extLst>
              <a:ext uri="{FF2B5EF4-FFF2-40B4-BE49-F238E27FC236}">
                <a16:creationId xmlns:a16="http://schemas.microsoft.com/office/drawing/2014/main" id="{5A4E038F-7EB9-614C-B4EE-35552C13E9F0}"/>
              </a:ext>
            </a:extLst>
          </p:cNvPr>
          <p:cNvSpPr txBox="1">
            <a:spLocks/>
          </p:cNvSpPr>
          <p:nvPr/>
        </p:nvSpPr>
        <p:spPr>
          <a:xfrm>
            <a:off x="230400" y="1049775"/>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Gbit</a:t>
            </a:r>
            <a:r>
              <a:rPr lang="en-US" sz="3200" i="1" dirty="0"/>
              <a:t> </a:t>
            </a:r>
            <a:r>
              <a:rPr lang="en-US" sz="3200" dirty="0"/>
              <a:t>theory</a:t>
            </a:r>
          </a:p>
        </p:txBody>
      </p:sp>
    </p:spTree>
    <p:extLst>
      <p:ext uri="{BB962C8B-B14F-4D97-AF65-F5344CB8AC3E}">
        <p14:creationId xmlns:p14="http://schemas.microsoft.com/office/powerpoint/2010/main" val="75600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B529ED4-ED44-6140-A951-4EC445AD4126}"/>
              </a:ext>
            </a:extLst>
          </p:cNvPr>
          <p:cNvPicPr>
            <a:picLocks noChangeAspect="1"/>
          </p:cNvPicPr>
          <p:nvPr/>
        </p:nvPicPr>
        <p:blipFill>
          <a:blip r:embed="rId3"/>
          <a:stretch>
            <a:fillRect/>
          </a:stretch>
        </p:blipFill>
        <p:spPr>
          <a:xfrm>
            <a:off x="827211" y="2869442"/>
            <a:ext cx="3324621" cy="3430165"/>
          </a:xfrm>
          <a:prstGeom prst="rect">
            <a:avLst/>
          </a:prstGeom>
        </p:spPr>
      </p:pic>
      <p:pic>
        <p:nvPicPr>
          <p:cNvPr id="12" name="Picture 11">
            <a:extLst>
              <a:ext uri="{FF2B5EF4-FFF2-40B4-BE49-F238E27FC236}">
                <a16:creationId xmlns:a16="http://schemas.microsoft.com/office/drawing/2014/main" id="{B6703E1D-9246-684D-9B25-535C4B12A534}"/>
              </a:ext>
            </a:extLst>
          </p:cNvPr>
          <p:cNvPicPr>
            <a:picLocks noChangeAspect="1"/>
          </p:cNvPicPr>
          <p:nvPr/>
        </p:nvPicPr>
        <p:blipFill>
          <a:blip r:embed="rId4"/>
          <a:stretch>
            <a:fillRect/>
          </a:stretch>
        </p:blipFill>
        <p:spPr>
          <a:xfrm>
            <a:off x="5705856" y="4245052"/>
            <a:ext cx="2462784" cy="306811"/>
          </a:xfrm>
          <a:prstGeom prst="rect">
            <a:avLst/>
          </a:prstGeom>
        </p:spPr>
      </p:pic>
      <p:sp>
        <p:nvSpPr>
          <p:cNvPr id="9" name="Title 1">
            <a:extLst>
              <a:ext uri="{FF2B5EF4-FFF2-40B4-BE49-F238E27FC236}">
                <a16:creationId xmlns:a16="http://schemas.microsoft.com/office/drawing/2014/main" id="{93679076-A064-1A45-A9AF-39756C8F0FED}"/>
              </a:ext>
            </a:extLst>
          </p:cNvPr>
          <p:cNvSpPr txBox="1">
            <a:spLocks/>
          </p:cNvSpPr>
          <p:nvPr/>
        </p:nvSpPr>
        <p:spPr>
          <a:xfrm>
            <a:off x="230400" y="1049775"/>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Simplicial</a:t>
            </a:r>
            <a:r>
              <a:rPr lang="en-US" sz="3200" i="1" dirty="0"/>
              <a:t> </a:t>
            </a:r>
            <a:r>
              <a:rPr lang="en-US" sz="3200" dirty="0"/>
              <a:t>theory</a:t>
            </a:r>
          </a:p>
        </p:txBody>
      </p:sp>
    </p:spTree>
    <p:extLst>
      <p:ext uri="{BB962C8B-B14F-4D97-AF65-F5344CB8AC3E}">
        <p14:creationId xmlns:p14="http://schemas.microsoft.com/office/powerpoint/2010/main" val="343129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090540-DD5D-884E-932B-24A85F15ABEF}"/>
              </a:ext>
            </a:extLst>
          </p:cNvPr>
          <p:cNvSpPr txBox="1">
            <a:spLocks/>
          </p:cNvSpPr>
          <p:nvPr/>
        </p:nvSpPr>
        <p:spPr>
          <a:xfrm>
            <a:off x="280504" y="904461"/>
            <a:ext cx="8961032"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Comparison of uncertainty relations</a:t>
            </a:r>
          </a:p>
        </p:txBody>
      </p:sp>
      <p:pic>
        <p:nvPicPr>
          <p:cNvPr id="3" name="Picture 2">
            <a:extLst>
              <a:ext uri="{FF2B5EF4-FFF2-40B4-BE49-F238E27FC236}">
                <a16:creationId xmlns:a16="http://schemas.microsoft.com/office/drawing/2014/main" id="{B584FC98-38DE-CC4A-AE2B-91F462548021}"/>
              </a:ext>
            </a:extLst>
          </p:cNvPr>
          <p:cNvPicPr>
            <a:picLocks noChangeAspect="1"/>
          </p:cNvPicPr>
          <p:nvPr/>
        </p:nvPicPr>
        <p:blipFill>
          <a:blip r:embed="rId3"/>
          <a:stretch>
            <a:fillRect/>
          </a:stretch>
        </p:blipFill>
        <p:spPr>
          <a:xfrm>
            <a:off x="721682" y="2163202"/>
            <a:ext cx="3581423" cy="3570231"/>
          </a:xfrm>
          <a:prstGeom prst="rect">
            <a:avLst/>
          </a:prstGeom>
        </p:spPr>
      </p:pic>
      <p:sp>
        <p:nvSpPr>
          <p:cNvPr id="9" name="Rectangle 8">
            <a:extLst>
              <a:ext uri="{FF2B5EF4-FFF2-40B4-BE49-F238E27FC236}">
                <a16:creationId xmlns:a16="http://schemas.microsoft.com/office/drawing/2014/main" id="{6ECA2449-CD89-1948-874C-237A035572A7}"/>
              </a:ext>
            </a:extLst>
          </p:cNvPr>
          <p:cNvSpPr/>
          <p:nvPr/>
        </p:nvSpPr>
        <p:spPr>
          <a:xfrm>
            <a:off x="721682" y="5358831"/>
            <a:ext cx="510996" cy="386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9">
            <a:extLst>
              <a:ext uri="{FF2B5EF4-FFF2-40B4-BE49-F238E27FC236}">
                <a16:creationId xmlns:a16="http://schemas.microsoft.com/office/drawing/2014/main" id="{E119FD4A-6E43-B54A-8827-509D77A91183}"/>
              </a:ext>
            </a:extLst>
          </p:cNvPr>
          <p:cNvPicPr>
            <a:picLocks noChangeAspect="1"/>
          </p:cNvPicPr>
          <p:nvPr/>
        </p:nvPicPr>
        <p:blipFill>
          <a:blip r:embed="rId4"/>
          <a:stretch>
            <a:fillRect/>
          </a:stretch>
        </p:blipFill>
        <p:spPr>
          <a:xfrm>
            <a:off x="5061302" y="3417037"/>
            <a:ext cx="3773989" cy="1074753"/>
          </a:xfrm>
          <a:prstGeom prst="rect">
            <a:avLst/>
          </a:prstGeom>
        </p:spPr>
      </p:pic>
      <p:sp>
        <p:nvSpPr>
          <p:cNvPr id="14" name="TextBox 13">
            <a:extLst>
              <a:ext uri="{FF2B5EF4-FFF2-40B4-BE49-F238E27FC236}">
                <a16:creationId xmlns:a16="http://schemas.microsoft.com/office/drawing/2014/main" id="{B75D6178-AA8A-D748-8DDE-5BB15679C54C}"/>
              </a:ext>
            </a:extLst>
          </p:cNvPr>
          <p:cNvSpPr txBox="1"/>
          <p:nvPr/>
        </p:nvSpPr>
        <p:spPr>
          <a:xfrm>
            <a:off x="4951574" y="2847533"/>
            <a:ext cx="864019" cy="369332"/>
          </a:xfrm>
          <a:prstGeom prst="rect">
            <a:avLst/>
          </a:prstGeom>
          <a:noFill/>
        </p:spPr>
        <p:txBody>
          <a:bodyPr wrap="none" rtlCol="0">
            <a:spAutoFit/>
          </a:bodyPr>
          <a:lstStyle/>
          <a:p>
            <a:r>
              <a:rPr lang="it-IT" dirty="0"/>
              <a:t>Legend</a:t>
            </a:r>
          </a:p>
        </p:txBody>
      </p:sp>
      <p:pic>
        <p:nvPicPr>
          <p:cNvPr id="2" name="Picture 1">
            <a:extLst>
              <a:ext uri="{FF2B5EF4-FFF2-40B4-BE49-F238E27FC236}">
                <a16:creationId xmlns:a16="http://schemas.microsoft.com/office/drawing/2014/main" id="{E128158A-CBC0-1342-9611-322A766666DA}"/>
              </a:ext>
            </a:extLst>
          </p:cNvPr>
          <p:cNvPicPr>
            <a:picLocks noChangeAspect="1"/>
          </p:cNvPicPr>
          <p:nvPr/>
        </p:nvPicPr>
        <p:blipFill>
          <a:blip r:embed="rId5"/>
          <a:stretch>
            <a:fillRect/>
          </a:stretch>
        </p:blipFill>
        <p:spPr>
          <a:xfrm>
            <a:off x="6667636" y="4283606"/>
            <a:ext cx="1660128" cy="195658"/>
          </a:xfrm>
          <a:prstGeom prst="rect">
            <a:avLst/>
          </a:prstGeom>
        </p:spPr>
      </p:pic>
      <p:cxnSp>
        <p:nvCxnSpPr>
          <p:cNvPr id="6" name="Straight Connector 5">
            <a:extLst>
              <a:ext uri="{FF2B5EF4-FFF2-40B4-BE49-F238E27FC236}">
                <a16:creationId xmlns:a16="http://schemas.microsoft.com/office/drawing/2014/main" id="{A415BE17-D268-BA42-8A96-B50EF1EE03A6}"/>
              </a:ext>
            </a:extLst>
          </p:cNvPr>
          <p:cNvCxnSpPr/>
          <p:nvPr/>
        </p:nvCxnSpPr>
        <p:spPr>
          <a:xfrm>
            <a:off x="1341120" y="2430780"/>
            <a:ext cx="2674620" cy="26974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4A215DC-9D44-9F47-B494-4673F81E99FF}"/>
              </a:ext>
            </a:extLst>
          </p:cNvPr>
          <p:cNvCxnSpPr/>
          <p:nvPr/>
        </p:nvCxnSpPr>
        <p:spPr>
          <a:xfrm>
            <a:off x="1341120" y="2438400"/>
            <a:ext cx="2674620" cy="2697480"/>
          </a:xfrm>
          <a:prstGeom prst="line">
            <a:avLst/>
          </a:prstGeom>
          <a:ln w="19050">
            <a:solidFill>
              <a:srgbClr val="0432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029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CEBD7EB8-FD01-9347-A9DA-9061AF1D7BC9}"/>
              </a:ext>
            </a:extLst>
          </p:cNvPr>
          <p:cNvSpPr txBox="1">
            <a:spLocks/>
          </p:cNvSpPr>
          <p:nvPr/>
        </p:nvSpPr>
        <p:spPr>
          <a:xfrm>
            <a:off x="330200" y="1615857"/>
            <a:ext cx="8813800" cy="41586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defRPr/>
            </a:pPr>
            <a:r>
              <a:rPr lang="en-US" sz="2200" dirty="0">
                <a:solidFill>
                  <a:schemeClr val="bg1">
                    <a:lumMod val="50000"/>
                  </a:schemeClr>
                </a:solidFill>
              </a:rPr>
              <a:t>Uncertainty relations</a:t>
            </a:r>
          </a:p>
          <a:p>
            <a:pPr algn="l">
              <a:defRPr/>
            </a:pPr>
            <a:endParaRPr lang="en-US" sz="2200" dirty="0"/>
          </a:p>
          <a:p>
            <a:pPr algn="l">
              <a:defRPr/>
            </a:pPr>
            <a:endParaRPr lang="en-US" sz="2200" dirty="0"/>
          </a:p>
          <a:p>
            <a:pPr algn="l">
              <a:defRPr/>
            </a:pPr>
            <a:endParaRPr lang="en-US" sz="2200" dirty="0"/>
          </a:p>
          <a:p>
            <a:pPr marL="342900" indent="-342900" algn="l">
              <a:buFont typeface="Arial" panose="020B0604020202020204" pitchFamily="34" charset="0"/>
              <a:buChar char="•"/>
              <a:defRPr/>
            </a:pPr>
            <a:r>
              <a:rPr lang="en-US" sz="2200" dirty="0"/>
              <a:t>What aspects of uncertainty relations witness contextuality</a:t>
            </a:r>
          </a:p>
          <a:p>
            <a:pPr marL="342900" indent="-342900" algn="l">
              <a:buFont typeface="Arial" panose="020B0604020202020204" pitchFamily="34" charset="0"/>
              <a:buChar char="•"/>
              <a:defRPr/>
            </a:pPr>
            <a:endParaRPr lang="en-US" sz="2200" dirty="0"/>
          </a:p>
          <a:p>
            <a:pPr marL="342900" indent="-342900" algn="l">
              <a:buFont typeface="Arial" panose="020B0604020202020204" pitchFamily="34" charset="0"/>
              <a:buChar char="•"/>
              <a:defRPr/>
            </a:pPr>
            <a:endParaRPr lang="en-US" sz="2200" dirty="0"/>
          </a:p>
          <a:p>
            <a:pPr marL="342900" indent="-342900" algn="l">
              <a:buFont typeface="Arial" panose="020B0604020202020204" pitchFamily="34" charset="0"/>
              <a:buChar char="•"/>
              <a:defRPr/>
            </a:pPr>
            <a:endParaRPr lang="en-US" sz="2200" dirty="0"/>
          </a:p>
          <a:p>
            <a:pPr marL="342900" indent="-342900" algn="l">
              <a:buFont typeface="Arial" panose="020B0604020202020204" pitchFamily="34" charset="0"/>
              <a:buChar char="•"/>
              <a:defRPr/>
            </a:pPr>
            <a:r>
              <a:rPr lang="en-US" sz="2200" dirty="0">
                <a:solidFill>
                  <a:schemeClr val="bg1">
                    <a:lumMod val="50000"/>
                  </a:schemeClr>
                </a:solidFill>
              </a:rPr>
              <a:t>What aspects of quantum interference witness contextuality</a:t>
            </a:r>
          </a:p>
        </p:txBody>
      </p:sp>
      <p:sp>
        <p:nvSpPr>
          <p:cNvPr id="6" name="TextBox 5">
            <a:extLst>
              <a:ext uri="{FF2B5EF4-FFF2-40B4-BE49-F238E27FC236}">
                <a16:creationId xmlns:a16="http://schemas.microsoft.com/office/drawing/2014/main" id="{A04D22B9-8A4A-D442-9940-D6DF49789D59}"/>
              </a:ext>
            </a:extLst>
          </p:cNvPr>
          <p:cNvSpPr txBox="1">
            <a:spLocks noChangeArrowheads="1"/>
          </p:cNvSpPr>
          <p:nvPr/>
        </p:nvSpPr>
        <p:spPr bwMode="auto">
          <a:xfrm>
            <a:off x="26988" y="115888"/>
            <a:ext cx="1417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Contents</a:t>
            </a:r>
          </a:p>
        </p:txBody>
      </p:sp>
    </p:spTree>
    <p:extLst>
      <p:ext uri="{BB962C8B-B14F-4D97-AF65-F5344CB8AC3E}">
        <p14:creationId xmlns:p14="http://schemas.microsoft.com/office/powerpoint/2010/main" val="32429797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7101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How to link uncertainty relations and contextuality?</a:t>
            </a:r>
          </a:p>
        </p:txBody>
      </p:sp>
      <p:sp>
        <p:nvSpPr>
          <p:cNvPr id="4" name="TextBox 3">
            <a:extLst>
              <a:ext uri="{FF2B5EF4-FFF2-40B4-BE49-F238E27FC236}">
                <a16:creationId xmlns:a16="http://schemas.microsoft.com/office/drawing/2014/main" id="{E358839A-7768-B34B-9270-93BBFE355163}"/>
              </a:ext>
            </a:extLst>
          </p:cNvPr>
          <p:cNvSpPr txBox="1"/>
          <p:nvPr/>
        </p:nvSpPr>
        <p:spPr>
          <a:xfrm>
            <a:off x="365759" y="3206496"/>
            <a:ext cx="5815584" cy="400110"/>
          </a:xfrm>
          <a:prstGeom prst="rect">
            <a:avLst/>
          </a:prstGeom>
          <a:noFill/>
        </p:spPr>
        <p:txBody>
          <a:bodyPr wrap="square" rtlCol="0">
            <a:spAutoFit/>
          </a:bodyPr>
          <a:lstStyle/>
          <a:p>
            <a:r>
              <a:rPr lang="it-IT" sz="2000" dirty="0" err="1"/>
              <a:t>Uncertainty</a:t>
            </a:r>
            <a:r>
              <a:rPr lang="it-IT" sz="2000" dirty="0"/>
              <a:t> relations                  single state. </a:t>
            </a:r>
          </a:p>
        </p:txBody>
      </p:sp>
      <p:sp>
        <p:nvSpPr>
          <p:cNvPr id="9" name="TextBox 8">
            <a:extLst>
              <a:ext uri="{FF2B5EF4-FFF2-40B4-BE49-F238E27FC236}">
                <a16:creationId xmlns:a16="http://schemas.microsoft.com/office/drawing/2014/main" id="{F18CADED-EAB5-7F45-AC47-38A1EEF1B6C4}"/>
              </a:ext>
            </a:extLst>
          </p:cNvPr>
          <p:cNvSpPr txBox="1"/>
          <p:nvPr/>
        </p:nvSpPr>
        <p:spPr>
          <a:xfrm>
            <a:off x="365759" y="4555160"/>
            <a:ext cx="8327136" cy="400110"/>
          </a:xfrm>
          <a:prstGeom prst="rect">
            <a:avLst/>
          </a:prstGeom>
          <a:noFill/>
        </p:spPr>
        <p:txBody>
          <a:bodyPr wrap="square" rtlCol="0">
            <a:spAutoFit/>
          </a:bodyPr>
          <a:lstStyle/>
          <a:p>
            <a:r>
              <a:rPr lang="it-IT" sz="2000" dirty="0" err="1"/>
              <a:t>Contextuality</a:t>
            </a:r>
            <a:r>
              <a:rPr lang="it-IT" sz="2000" dirty="0"/>
              <a:t>                   </a:t>
            </a:r>
            <a:r>
              <a:rPr lang="it-IT" sz="2000" dirty="0" err="1"/>
              <a:t>requires</a:t>
            </a:r>
            <a:r>
              <a:rPr lang="it-IT" sz="2000" dirty="0"/>
              <a:t> </a:t>
            </a:r>
            <a:r>
              <a:rPr lang="it-IT" sz="2000" dirty="0" err="1"/>
              <a:t>operational</a:t>
            </a:r>
            <a:r>
              <a:rPr lang="it-IT" sz="2000" dirty="0"/>
              <a:t> </a:t>
            </a:r>
            <a:r>
              <a:rPr lang="it-IT" sz="2000" dirty="0" err="1"/>
              <a:t>equivalences</a:t>
            </a:r>
            <a:r>
              <a:rPr lang="it-IT" sz="2000" dirty="0"/>
              <a:t> (</a:t>
            </a:r>
            <a:r>
              <a:rPr lang="it-IT" sz="2000" dirty="0" err="1"/>
              <a:t>at</a:t>
            </a:r>
            <a:r>
              <a:rPr lang="it-IT" sz="2000" dirty="0"/>
              <a:t> </a:t>
            </a:r>
            <a:r>
              <a:rPr lang="it-IT" sz="2000" dirty="0" err="1"/>
              <a:t>least</a:t>
            </a:r>
            <a:r>
              <a:rPr lang="it-IT" sz="2000" dirty="0"/>
              <a:t> 4 </a:t>
            </a:r>
            <a:r>
              <a:rPr lang="it-IT" sz="2000" dirty="0" err="1"/>
              <a:t>states</a:t>
            </a:r>
            <a:r>
              <a:rPr lang="it-IT" sz="2000" dirty="0"/>
              <a:t>).</a:t>
            </a:r>
          </a:p>
        </p:txBody>
      </p:sp>
      <p:cxnSp>
        <p:nvCxnSpPr>
          <p:cNvPr id="10" name="Straight Arrow Connector 9">
            <a:extLst>
              <a:ext uri="{FF2B5EF4-FFF2-40B4-BE49-F238E27FC236}">
                <a16:creationId xmlns:a16="http://schemas.microsoft.com/office/drawing/2014/main" id="{2A2FF215-666D-E041-AF95-FFEC5027175B}"/>
              </a:ext>
            </a:extLst>
          </p:cNvPr>
          <p:cNvCxnSpPr/>
          <p:nvPr/>
        </p:nvCxnSpPr>
        <p:spPr>
          <a:xfrm>
            <a:off x="2804183" y="3423207"/>
            <a:ext cx="6705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CE0059BB-C04D-864B-A841-BA9FE343AA10}"/>
              </a:ext>
            </a:extLst>
          </p:cNvPr>
          <p:cNvCxnSpPr/>
          <p:nvPr/>
        </p:nvCxnSpPr>
        <p:spPr>
          <a:xfrm>
            <a:off x="2109239" y="4782615"/>
            <a:ext cx="6705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5F4EC95-B47A-AA47-AA6E-67A1F13F912E}"/>
              </a:ext>
            </a:extLst>
          </p:cNvPr>
          <p:cNvSpPr txBox="1"/>
          <p:nvPr/>
        </p:nvSpPr>
        <p:spPr>
          <a:xfrm>
            <a:off x="365760" y="2072640"/>
            <a:ext cx="1134349" cy="400110"/>
          </a:xfrm>
          <a:prstGeom prst="rect">
            <a:avLst/>
          </a:prstGeom>
          <a:noFill/>
        </p:spPr>
        <p:txBody>
          <a:bodyPr wrap="none" rtlCol="0">
            <a:spAutoFit/>
          </a:bodyPr>
          <a:lstStyle/>
          <a:p>
            <a:r>
              <a:rPr lang="it-IT" sz="2000" dirty="0" err="1"/>
              <a:t>Problem</a:t>
            </a:r>
            <a:r>
              <a:rPr lang="it-IT" sz="2000" dirty="0"/>
              <a:t>:</a:t>
            </a:r>
          </a:p>
        </p:txBody>
      </p:sp>
    </p:spTree>
    <p:extLst>
      <p:ext uri="{BB962C8B-B14F-4D97-AF65-F5344CB8AC3E}">
        <p14:creationId xmlns:p14="http://schemas.microsoft.com/office/powerpoint/2010/main" val="37321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F4EC95-B47A-AA47-AA6E-67A1F13F912E}"/>
              </a:ext>
            </a:extLst>
          </p:cNvPr>
          <p:cNvSpPr txBox="1"/>
          <p:nvPr/>
        </p:nvSpPr>
        <p:spPr>
          <a:xfrm>
            <a:off x="365760" y="2072640"/>
            <a:ext cx="1116011" cy="400110"/>
          </a:xfrm>
          <a:prstGeom prst="rect">
            <a:avLst/>
          </a:prstGeom>
          <a:noFill/>
        </p:spPr>
        <p:txBody>
          <a:bodyPr wrap="none" rtlCol="0">
            <a:spAutoFit/>
          </a:bodyPr>
          <a:lstStyle/>
          <a:p>
            <a:r>
              <a:rPr lang="it-IT" sz="2000" dirty="0"/>
              <a:t>Solution:</a:t>
            </a:r>
          </a:p>
        </p:txBody>
      </p:sp>
      <p:sp>
        <p:nvSpPr>
          <p:cNvPr id="2" name="TextBox 1">
            <a:extLst>
              <a:ext uri="{FF2B5EF4-FFF2-40B4-BE49-F238E27FC236}">
                <a16:creationId xmlns:a16="http://schemas.microsoft.com/office/drawing/2014/main" id="{CFAC6368-A881-FD4F-9F1B-39C2C1B471DF}"/>
              </a:ext>
            </a:extLst>
          </p:cNvPr>
          <p:cNvSpPr txBox="1"/>
          <p:nvPr/>
        </p:nvSpPr>
        <p:spPr>
          <a:xfrm>
            <a:off x="357004" y="3141372"/>
            <a:ext cx="8400287" cy="400110"/>
          </a:xfrm>
          <a:prstGeom prst="rect">
            <a:avLst/>
          </a:prstGeom>
          <a:noFill/>
        </p:spPr>
        <p:txBody>
          <a:bodyPr wrap="square" rtlCol="0">
            <a:spAutoFit/>
          </a:bodyPr>
          <a:lstStyle/>
          <a:p>
            <a:r>
              <a:rPr lang="it-IT" sz="2000" dirty="0" err="1"/>
              <a:t>Consider</a:t>
            </a:r>
            <a:r>
              <a:rPr lang="it-IT" sz="2000" dirty="0"/>
              <a:t> </a:t>
            </a:r>
            <a:r>
              <a:rPr lang="it-IT" sz="2000" dirty="0" err="1"/>
              <a:t>uncertainty</a:t>
            </a:r>
            <a:r>
              <a:rPr lang="it-IT" sz="2000" dirty="0"/>
              <a:t> relations for </a:t>
            </a:r>
            <a:r>
              <a:rPr lang="it-IT" sz="2000" dirty="0" err="1"/>
              <a:t>theories</a:t>
            </a:r>
            <a:r>
              <a:rPr lang="it-IT" sz="2000" dirty="0"/>
              <a:t> </a:t>
            </a:r>
            <a:r>
              <a:rPr lang="it-IT" sz="2000" dirty="0" err="1"/>
              <a:t>satisfying</a:t>
            </a:r>
            <a:r>
              <a:rPr lang="it-IT" sz="2000" dirty="0"/>
              <a:t>                             .</a:t>
            </a:r>
          </a:p>
        </p:txBody>
      </p:sp>
      <p:pic>
        <p:nvPicPr>
          <p:cNvPr id="10" name="Picture 9">
            <a:extLst>
              <a:ext uri="{FF2B5EF4-FFF2-40B4-BE49-F238E27FC236}">
                <a16:creationId xmlns:a16="http://schemas.microsoft.com/office/drawing/2014/main" id="{88639C94-69EC-D14C-B05F-CD1284F6B3AD}"/>
              </a:ext>
            </a:extLst>
          </p:cNvPr>
          <p:cNvPicPr>
            <a:picLocks noChangeAspect="1"/>
          </p:cNvPicPr>
          <p:nvPr/>
        </p:nvPicPr>
        <p:blipFill>
          <a:blip r:embed="rId3"/>
          <a:stretch>
            <a:fillRect/>
          </a:stretch>
        </p:blipFill>
        <p:spPr>
          <a:xfrm>
            <a:off x="5902079" y="3216999"/>
            <a:ext cx="1572480" cy="278315"/>
          </a:xfrm>
          <a:prstGeom prst="rect">
            <a:avLst/>
          </a:prstGeom>
        </p:spPr>
      </p:pic>
      <p:sp>
        <p:nvSpPr>
          <p:cNvPr id="11" name="TextBox 10">
            <a:extLst>
              <a:ext uri="{FF2B5EF4-FFF2-40B4-BE49-F238E27FC236}">
                <a16:creationId xmlns:a16="http://schemas.microsoft.com/office/drawing/2014/main" id="{DEBE24EE-B91C-C84C-A913-7FC63671D2A3}"/>
              </a:ext>
            </a:extLst>
          </p:cNvPr>
          <p:cNvSpPr txBox="1">
            <a:spLocks noChangeArrowheads="1"/>
          </p:cNvSpPr>
          <p:nvPr/>
        </p:nvSpPr>
        <p:spPr bwMode="auto">
          <a:xfrm>
            <a:off x="26988" y="115888"/>
            <a:ext cx="7101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How to link uncertainty relations and contextuality?</a:t>
            </a:r>
          </a:p>
        </p:txBody>
      </p:sp>
    </p:spTree>
    <p:extLst>
      <p:ext uri="{BB962C8B-B14F-4D97-AF65-F5344CB8AC3E}">
        <p14:creationId xmlns:p14="http://schemas.microsoft.com/office/powerpoint/2010/main" val="335250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090540-DD5D-884E-932B-24A85F15ABEF}"/>
              </a:ext>
            </a:extLst>
          </p:cNvPr>
          <p:cNvSpPr txBox="1">
            <a:spLocks/>
          </p:cNvSpPr>
          <p:nvPr/>
        </p:nvSpPr>
        <p:spPr>
          <a:xfrm>
            <a:off x="301972" y="778867"/>
            <a:ext cx="908520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The                           condition</a:t>
            </a:r>
            <a:endParaRPr lang="en-US" sz="2800" dirty="0"/>
          </a:p>
        </p:txBody>
      </p:sp>
      <p:sp>
        <p:nvSpPr>
          <p:cNvPr id="2" name="TextBox 1">
            <a:extLst>
              <a:ext uri="{FF2B5EF4-FFF2-40B4-BE49-F238E27FC236}">
                <a16:creationId xmlns:a16="http://schemas.microsoft.com/office/drawing/2014/main" id="{CFAC6368-A881-FD4F-9F1B-39C2C1B471DF}"/>
              </a:ext>
            </a:extLst>
          </p:cNvPr>
          <p:cNvSpPr txBox="1"/>
          <p:nvPr/>
        </p:nvSpPr>
        <p:spPr>
          <a:xfrm>
            <a:off x="327024" y="2244339"/>
            <a:ext cx="8400287" cy="1015663"/>
          </a:xfrm>
          <a:prstGeom prst="rect">
            <a:avLst/>
          </a:prstGeom>
          <a:noFill/>
        </p:spPr>
        <p:txBody>
          <a:bodyPr wrap="square" rtlCol="0">
            <a:spAutoFit/>
          </a:bodyPr>
          <a:lstStyle/>
          <a:p>
            <a:pPr marL="457200" indent="-457200">
              <a:buFont typeface="+mj-lt"/>
              <a:buAutoNum type="arabicPeriod"/>
            </a:pPr>
            <a:r>
              <a:rPr lang="it-IT" sz="2000" dirty="0"/>
              <a:t>The state </a:t>
            </a:r>
            <a:r>
              <a:rPr lang="it-IT" sz="2000" dirty="0" err="1"/>
              <a:t>has</a:t>
            </a:r>
            <a:r>
              <a:rPr lang="it-IT" sz="2000" dirty="0"/>
              <a:t> </a:t>
            </a:r>
            <a:r>
              <a:rPr lang="it-IT" sz="2000" dirty="0" err="1"/>
              <a:t>equal</a:t>
            </a:r>
            <a:r>
              <a:rPr lang="it-IT" sz="2000" dirty="0"/>
              <a:t> </a:t>
            </a:r>
            <a:r>
              <a:rPr lang="it-IT" sz="2000" dirty="0" err="1"/>
              <a:t>predictability</a:t>
            </a:r>
            <a:r>
              <a:rPr lang="it-IT" sz="2000" dirty="0"/>
              <a:t> </a:t>
            </a:r>
            <a:r>
              <a:rPr lang="it-IT" sz="2000" dirty="0" err="1"/>
              <a:t>counterparts</a:t>
            </a:r>
            <a:r>
              <a:rPr lang="it-IT" sz="2000" dirty="0"/>
              <a:t>.</a:t>
            </a:r>
            <a:br>
              <a:rPr lang="it-IT" sz="2000" dirty="0"/>
            </a:br>
            <a:endParaRPr lang="it-IT" sz="2000" dirty="0"/>
          </a:p>
          <a:p>
            <a:pPr marL="457200" indent="-457200">
              <a:buFont typeface="+mj-lt"/>
              <a:buAutoNum type="arabicPeriod"/>
            </a:pPr>
            <a:r>
              <a:rPr lang="it-IT" sz="2000" dirty="0"/>
              <a:t>The state </a:t>
            </a:r>
            <a:r>
              <a:rPr lang="it-IT" sz="2000" dirty="0" err="1"/>
              <a:t>manifests</a:t>
            </a:r>
            <a:r>
              <a:rPr lang="it-IT" sz="2000" dirty="0"/>
              <a:t> </a:t>
            </a:r>
            <a:r>
              <a:rPr lang="it-IT" sz="2000" dirty="0" err="1"/>
              <a:t>operational</a:t>
            </a:r>
            <a:r>
              <a:rPr lang="it-IT" sz="2000" dirty="0"/>
              <a:t> </a:t>
            </a:r>
            <a:r>
              <a:rPr lang="it-IT" sz="2000" dirty="0" err="1"/>
              <a:t>equivalences</a:t>
            </a:r>
            <a:r>
              <a:rPr lang="it-IT" sz="2000" dirty="0"/>
              <a:t> with </a:t>
            </a:r>
            <a:r>
              <a:rPr lang="it-IT" sz="2000" dirty="0" err="1"/>
              <a:t>such</a:t>
            </a:r>
            <a:r>
              <a:rPr lang="it-IT" sz="2000" dirty="0"/>
              <a:t> </a:t>
            </a:r>
            <a:r>
              <a:rPr lang="it-IT" sz="2000" dirty="0" err="1"/>
              <a:t>counterparts</a:t>
            </a:r>
            <a:r>
              <a:rPr lang="it-IT" sz="2000" dirty="0"/>
              <a:t>.</a:t>
            </a:r>
          </a:p>
        </p:txBody>
      </p:sp>
      <p:sp>
        <p:nvSpPr>
          <p:cNvPr id="6" name="TextBox 5">
            <a:extLst>
              <a:ext uri="{FF2B5EF4-FFF2-40B4-BE49-F238E27FC236}">
                <a16:creationId xmlns:a16="http://schemas.microsoft.com/office/drawing/2014/main" id="{E2F96BFB-2FFC-8243-AD06-76DCA0014E74}"/>
              </a:ext>
            </a:extLst>
          </p:cNvPr>
          <p:cNvSpPr txBox="1"/>
          <p:nvPr/>
        </p:nvSpPr>
        <p:spPr>
          <a:xfrm>
            <a:off x="327024" y="3800522"/>
            <a:ext cx="3150093" cy="2554545"/>
          </a:xfrm>
          <a:prstGeom prst="rect">
            <a:avLst/>
          </a:prstGeom>
          <a:noFill/>
        </p:spPr>
        <p:txBody>
          <a:bodyPr wrap="none" rtlCol="0">
            <a:spAutoFit/>
          </a:bodyPr>
          <a:lstStyle/>
          <a:p>
            <a:r>
              <a:rPr lang="it-IT" sz="2000" dirty="0" err="1"/>
              <a:t>Example</a:t>
            </a:r>
            <a:r>
              <a:rPr lang="it-IT" sz="2000" dirty="0"/>
              <a:t> in the </a:t>
            </a:r>
            <a:r>
              <a:rPr lang="it-IT" sz="2000" dirty="0" err="1"/>
              <a:t>qubit</a:t>
            </a:r>
            <a:r>
              <a:rPr lang="it-IT" sz="2000" dirty="0"/>
              <a:t> </a:t>
            </a:r>
            <a:r>
              <a:rPr lang="it-IT" sz="2000" dirty="0" err="1"/>
              <a:t>theory</a:t>
            </a:r>
            <a:r>
              <a:rPr lang="it-IT" sz="2000" dirty="0"/>
              <a:t>:</a:t>
            </a:r>
          </a:p>
          <a:p>
            <a:endParaRPr lang="it-IT" sz="2000" dirty="0"/>
          </a:p>
          <a:p>
            <a:pPr marL="457200" indent="-457200">
              <a:buFont typeface="+mj-lt"/>
              <a:buAutoNum type="arabicPeriod"/>
            </a:pPr>
            <a:r>
              <a:rPr lang="it-IT" sz="2000" dirty="0"/>
              <a:t> </a:t>
            </a:r>
          </a:p>
          <a:p>
            <a:pPr marL="457200" indent="-457200">
              <a:buFont typeface="+mj-lt"/>
              <a:buAutoNum type="arabicPeriod"/>
            </a:pPr>
            <a:endParaRPr lang="it-IT" sz="2000" dirty="0"/>
          </a:p>
          <a:p>
            <a:pPr marL="457200" indent="-457200">
              <a:buFont typeface="+mj-lt"/>
              <a:buAutoNum type="arabicPeriod"/>
            </a:pPr>
            <a:endParaRPr lang="it-IT" sz="2000" dirty="0"/>
          </a:p>
          <a:p>
            <a:pPr marL="457200" indent="-457200">
              <a:buFont typeface="+mj-lt"/>
              <a:buAutoNum type="arabicPeriod"/>
            </a:pPr>
            <a:endParaRPr lang="it-IT" sz="2000" dirty="0"/>
          </a:p>
          <a:p>
            <a:pPr marL="457200" indent="-457200">
              <a:buFont typeface="+mj-lt"/>
              <a:buAutoNum type="arabicPeriod"/>
            </a:pPr>
            <a:endParaRPr lang="it-IT" sz="2000" dirty="0"/>
          </a:p>
          <a:p>
            <a:pPr marL="457200" indent="-457200">
              <a:buFont typeface="+mj-lt"/>
              <a:buAutoNum type="arabicPeriod"/>
            </a:pPr>
            <a:r>
              <a:rPr lang="it-IT" sz="2000" dirty="0"/>
              <a:t> </a:t>
            </a:r>
          </a:p>
        </p:txBody>
      </p:sp>
      <p:pic>
        <p:nvPicPr>
          <p:cNvPr id="10" name="Picture 9">
            <a:extLst>
              <a:ext uri="{FF2B5EF4-FFF2-40B4-BE49-F238E27FC236}">
                <a16:creationId xmlns:a16="http://schemas.microsoft.com/office/drawing/2014/main" id="{F125E9AC-E2AA-E147-AD8C-EF80B21DB7EB}"/>
              </a:ext>
            </a:extLst>
          </p:cNvPr>
          <p:cNvPicPr>
            <a:picLocks noChangeAspect="1"/>
          </p:cNvPicPr>
          <p:nvPr/>
        </p:nvPicPr>
        <p:blipFill>
          <a:blip r:embed="rId3"/>
          <a:stretch>
            <a:fillRect/>
          </a:stretch>
        </p:blipFill>
        <p:spPr>
          <a:xfrm>
            <a:off x="908805" y="4516653"/>
            <a:ext cx="3980187" cy="643333"/>
          </a:xfrm>
          <a:prstGeom prst="rect">
            <a:avLst/>
          </a:prstGeom>
        </p:spPr>
      </p:pic>
      <p:pic>
        <p:nvPicPr>
          <p:cNvPr id="11" name="Picture 10">
            <a:extLst>
              <a:ext uri="{FF2B5EF4-FFF2-40B4-BE49-F238E27FC236}">
                <a16:creationId xmlns:a16="http://schemas.microsoft.com/office/drawing/2014/main" id="{308B3543-8597-F646-84FB-20E33814C86A}"/>
              </a:ext>
            </a:extLst>
          </p:cNvPr>
          <p:cNvPicPr>
            <a:picLocks noChangeAspect="1"/>
          </p:cNvPicPr>
          <p:nvPr/>
        </p:nvPicPr>
        <p:blipFill>
          <a:blip r:embed="rId4"/>
          <a:stretch>
            <a:fillRect/>
          </a:stretch>
        </p:blipFill>
        <p:spPr>
          <a:xfrm>
            <a:off x="972903" y="5879090"/>
            <a:ext cx="2726086" cy="536517"/>
          </a:xfrm>
          <a:prstGeom prst="rect">
            <a:avLst/>
          </a:prstGeom>
        </p:spPr>
      </p:pic>
      <p:pic>
        <p:nvPicPr>
          <p:cNvPr id="15" name="Picture 14">
            <a:extLst>
              <a:ext uri="{FF2B5EF4-FFF2-40B4-BE49-F238E27FC236}">
                <a16:creationId xmlns:a16="http://schemas.microsoft.com/office/drawing/2014/main" id="{CF0A493B-5DAE-924C-B456-6D8E01E021AB}"/>
              </a:ext>
            </a:extLst>
          </p:cNvPr>
          <p:cNvPicPr>
            <a:picLocks noChangeAspect="1"/>
          </p:cNvPicPr>
          <p:nvPr/>
        </p:nvPicPr>
        <p:blipFill>
          <a:blip r:embed="rId5"/>
          <a:stretch>
            <a:fillRect/>
          </a:stretch>
        </p:blipFill>
        <p:spPr>
          <a:xfrm>
            <a:off x="5770691" y="3781841"/>
            <a:ext cx="2336989" cy="2716237"/>
          </a:xfrm>
          <a:prstGeom prst="rect">
            <a:avLst/>
          </a:prstGeom>
        </p:spPr>
      </p:pic>
      <p:pic>
        <p:nvPicPr>
          <p:cNvPr id="14" name="Picture 13">
            <a:extLst>
              <a:ext uri="{FF2B5EF4-FFF2-40B4-BE49-F238E27FC236}">
                <a16:creationId xmlns:a16="http://schemas.microsoft.com/office/drawing/2014/main" id="{6A9997DA-1EBC-0946-AE69-DB40CFFA8EDB}"/>
              </a:ext>
            </a:extLst>
          </p:cNvPr>
          <p:cNvPicPr>
            <a:picLocks noChangeAspect="1"/>
          </p:cNvPicPr>
          <p:nvPr/>
        </p:nvPicPr>
        <p:blipFill>
          <a:blip r:embed="rId6"/>
          <a:stretch>
            <a:fillRect/>
          </a:stretch>
        </p:blipFill>
        <p:spPr>
          <a:xfrm>
            <a:off x="1069243" y="800800"/>
            <a:ext cx="2352842" cy="416432"/>
          </a:xfrm>
          <a:prstGeom prst="rect">
            <a:avLst/>
          </a:prstGeom>
        </p:spPr>
      </p:pic>
      <p:sp>
        <p:nvSpPr>
          <p:cNvPr id="16" name="TextBox 15">
            <a:extLst>
              <a:ext uri="{FF2B5EF4-FFF2-40B4-BE49-F238E27FC236}">
                <a16:creationId xmlns:a16="http://schemas.microsoft.com/office/drawing/2014/main" id="{111F6C91-1325-534B-9D27-3CCB639FADE7}"/>
              </a:ext>
            </a:extLst>
          </p:cNvPr>
          <p:cNvSpPr txBox="1"/>
          <p:nvPr/>
        </p:nvSpPr>
        <p:spPr>
          <a:xfrm>
            <a:off x="327023" y="1642633"/>
            <a:ext cx="8400287" cy="400110"/>
          </a:xfrm>
          <a:prstGeom prst="rect">
            <a:avLst/>
          </a:prstGeom>
          <a:noFill/>
        </p:spPr>
        <p:txBody>
          <a:bodyPr wrap="square" rtlCol="0">
            <a:spAutoFit/>
          </a:bodyPr>
          <a:lstStyle/>
          <a:p>
            <a:r>
              <a:rPr lang="it-IT" sz="2000" dirty="0"/>
              <a:t>For </a:t>
            </a:r>
            <a:r>
              <a:rPr lang="it-IT" sz="2000" i="1" dirty="0" err="1"/>
              <a:t>every</a:t>
            </a:r>
            <a:r>
              <a:rPr lang="it-IT" sz="2000" dirty="0"/>
              <a:t> state in the </a:t>
            </a:r>
            <a:r>
              <a:rPr lang="it-IT" sz="2000" dirty="0" err="1"/>
              <a:t>theory</a:t>
            </a:r>
            <a:r>
              <a:rPr lang="it-IT" sz="2000" dirty="0"/>
              <a:t>:</a:t>
            </a:r>
          </a:p>
        </p:txBody>
      </p:sp>
    </p:spTree>
    <p:extLst>
      <p:ext uri="{BB962C8B-B14F-4D97-AF65-F5344CB8AC3E}">
        <p14:creationId xmlns:p14="http://schemas.microsoft.com/office/powerpoint/2010/main" val="359509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090540-DD5D-884E-932B-24A85F15ABEF}"/>
              </a:ext>
            </a:extLst>
          </p:cNvPr>
          <p:cNvSpPr txBox="1">
            <a:spLocks/>
          </p:cNvSpPr>
          <p:nvPr/>
        </p:nvSpPr>
        <p:spPr>
          <a:xfrm>
            <a:off x="327024" y="916653"/>
            <a:ext cx="8658479"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Theories with </a:t>
            </a:r>
            <a:endParaRPr lang="en-US" sz="2800" dirty="0"/>
          </a:p>
        </p:txBody>
      </p:sp>
      <p:pic>
        <p:nvPicPr>
          <p:cNvPr id="16" name="Picture 15">
            <a:extLst>
              <a:ext uri="{FF2B5EF4-FFF2-40B4-BE49-F238E27FC236}">
                <a16:creationId xmlns:a16="http://schemas.microsoft.com/office/drawing/2014/main" id="{8B895361-64B1-1245-9BB6-99434CE78360}"/>
              </a:ext>
            </a:extLst>
          </p:cNvPr>
          <p:cNvPicPr>
            <a:picLocks noChangeAspect="1"/>
          </p:cNvPicPr>
          <p:nvPr/>
        </p:nvPicPr>
        <p:blipFill>
          <a:blip r:embed="rId3"/>
          <a:stretch>
            <a:fillRect/>
          </a:stretch>
        </p:blipFill>
        <p:spPr>
          <a:xfrm>
            <a:off x="2767700" y="999023"/>
            <a:ext cx="1988693" cy="351981"/>
          </a:xfrm>
          <a:prstGeom prst="rect">
            <a:avLst/>
          </a:prstGeom>
        </p:spPr>
      </p:pic>
      <p:pic>
        <p:nvPicPr>
          <p:cNvPr id="6" name="Picture 5">
            <a:extLst>
              <a:ext uri="{FF2B5EF4-FFF2-40B4-BE49-F238E27FC236}">
                <a16:creationId xmlns:a16="http://schemas.microsoft.com/office/drawing/2014/main" id="{C7D80792-AD3C-B543-AD47-EE3C91F0C55D}"/>
              </a:ext>
            </a:extLst>
          </p:cNvPr>
          <p:cNvPicPr>
            <a:picLocks noChangeAspect="1"/>
          </p:cNvPicPr>
          <p:nvPr/>
        </p:nvPicPr>
        <p:blipFill rotWithShape="1">
          <a:blip r:embed="rId4"/>
          <a:srcRect l="2018" r="2185" b="-1096"/>
          <a:stretch/>
        </p:blipFill>
        <p:spPr>
          <a:xfrm>
            <a:off x="327024" y="2640190"/>
            <a:ext cx="8680704" cy="2249136"/>
          </a:xfrm>
          <a:prstGeom prst="rect">
            <a:avLst/>
          </a:prstGeom>
        </p:spPr>
      </p:pic>
      <p:sp>
        <p:nvSpPr>
          <p:cNvPr id="17" name="Multiply 16">
            <a:extLst>
              <a:ext uri="{FF2B5EF4-FFF2-40B4-BE49-F238E27FC236}">
                <a16:creationId xmlns:a16="http://schemas.microsoft.com/office/drawing/2014/main" id="{B62A2A79-9E56-794F-834B-94F544A4258A}"/>
              </a:ext>
            </a:extLst>
          </p:cNvPr>
          <p:cNvSpPr/>
          <p:nvPr/>
        </p:nvSpPr>
        <p:spPr>
          <a:xfrm>
            <a:off x="8030219" y="5000075"/>
            <a:ext cx="343525" cy="299101"/>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L-Shape 17">
            <a:extLst>
              <a:ext uri="{FF2B5EF4-FFF2-40B4-BE49-F238E27FC236}">
                <a16:creationId xmlns:a16="http://schemas.microsoft.com/office/drawing/2014/main" id="{FA1D9EE1-63A7-D64B-92F1-628C9322CCAA}"/>
              </a:ext>
            </a:extLst>
          </p:cNvPr>
          <p:cNvSpPr/>
          <p:nvPr/>
        </p:nvSpPr>
        <p:spPr>
          <a:xfrm rot="18711703">
            <a:off x="4395971" y="5126966"/>
            <a:ext cx="317500" cy="79375"/>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L-Shape 18">
            <a:extLst>
              <a:ext uri="{FF2B5EF4-FFF2-40B4-BE49-F238E27FC236}">
                <a16:creationId xmlns:a16="http://schemas.microsoft.com/office/drawing/2014/main" id="{BAE76F5C-3463-6540-98DC-A0E84A3B42E5}"/>
              </a:ext>
            </a:extLst>
          </p:cNvPr>
          <p:cNvSpPr/>
          <p:nvPr/>
        </p:nvSpPr>
        <p:spPr>
          <a:xfrm rot="18711703">
            <a:off x="2585170" y="5137281"/>
            <a:ext cx="315912" cy="79375"/>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 name="L-Shape 19">
            <a:extLst>
              <a:ext uri="{FF2B5EF4-FFF2-40B4-BE49-F238E27FC236}">
                <a16:creationId xmlns:a16="http://schemas.microsoft.com/office/drawing/2014/main" id="{6E17F7C9-9930-0B43-B193-581368FC3CE3}"/>
              </a:ext>
            </a:extLst>
          </p:cNvPr>
          <p:cNvSpPr/>
          <p:nvPr/>
        </p:nvSpPr>
        <p:spPr>
          <a:xfrm rot="18711703">
            <a:off x="772783" y="5126965"/>
            <a:ext cx="317500" cy="79375"/>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L-Shape 20">
            <a:extLst>
              <a:ext uri="{FF2B5EF4-FFF2-40B4-BE49-F238E27FC236}">
                <a16:creationId xmlns:a16="http://schemas.microsoft.com/office/drawing/2014/main" id="{71011508-FDAF-C047-A5D2-147451917378}"/>
              </a:ext>
            </a:extLst>
          </p:cNvPr>
          <p:cNvSpPr/>
          <p:nvPr/>
        </p:nvSpPr>
        <p:spPr>
          <a:xfrm rot="18711703">
            <a:off x="6230867" y="5108678"/>
            <a:ext cx="317500" cy="79375"/>
          </a:xfrm>
          <a:prstGeom prst="corner">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401105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59041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Noncontextuality and uncertainty relations</a:t>
            </a:r>
          </a:p>
        </p:txBody>
      </p:sp>
      <p:pic>
        <p:nvPicPr>
          <p:cNvPr id="2" name="Picture 1">
            <a:extLst>
              <a:ext uri="{FF2B5EF4-FFF2-40B4-BE49-F238E27FC236}">
                <a16:creationId xmlns:a16="http://schemas.microsoft.com/office/drawing/2014/main" id="{6B49E6A5-C6A2-4F4B-B5B0-727C9A9B2E67}"/>
              </a:ext>
            </a:extLst>
          </p:cNvPr>
          <p:cNvPicPr>
            <a:picLocks noChangeAspect="1"/>
          </p:cNvPicPr>
          <p:nvPr/>
        </p:nvPicPr>
        <p:blipFill rotWithShape="1">
          <a:blip r:embed="rId3"/>
          <a:srcRect r="34555" b="-14798"/>
          <a:stretch/>
        </p:blipFill>
        <p:spPr>
          <a:xfrm>
            <a:off x="1530251" y="2680053"/>
            <a:ext cx="6083498" cy="477456"/>
          </a:xfrm>
          <a:prstGeom prst="rect">
            <a:avLst/>
          </a:prstGeom>
        </p:spPr>
      </p:pic>
      <p:pic>
        <p:nvPicPr>
          <p:cNvPr id="16" name="Picture 15">
            <a:extLst>
              <a:ext uri="{FF2B5EF4-FFF2-40B4-BE49-F238E27FC236}">
                <a16:creationId xmlns:a16="http://schemas.microsoft.com/office/drawing/2014/main" id="{EA6C287A-D5FB-2546-90E1-406FCF8FBF87}"/>
              </a:ext>
            </a:extLst>
          </p:cNvPr>
          <p:cNvPicPr>
            <a:picLocks noChangeAspect="1"/>
          </p:cNvPicPr>
          <p:nvPr/>
        </p:nvPicPr>
        <p:blipFill>
          <a:blip r:embed="rId4"/>
          <a:stretch>
            <a:fillRect/>
          </a:stretch>
        </p:blipFill>
        <p:spPr>
          <a:xfrm>
            <a:off x="5680102" y="3934122"/>
            <a:ext cx="2569456" cy="367065"/>
          </a:xfrm>
          <a:prstGeom prst="rect">
            <a:avLst/>
          </a:prstGeom>
        </p:spPr>
      </p:pic>
      <p:pic>
        <p:nvPicPr>
          <p:cNvPr id="17" name="Picture 16">
            <a:extLst>
              <a:ext uri="{FF2B5EF4-FFF2-40B4-BE49-F238E27FC236}">
                <a16:creationId xmlns:a16="http://schemas.microsoft.com/office/drawing/2014/main" id="{B77F652B-A7C6-7846-BB27-BF68B66B9655}"/>
              </a:ext>
            </a:extLst>
          </p:cNvPr>
          <p:cNvPicPr>
            <a:picLocks noChangeAspect="1"/>
          </p:cNvPicPr>
          <p:nvPr/>
        </p:nvPicPr>
        <p:blipFill>
          <a:blip r:embed="rId5"/>
          <a:stretch>
            <a:fillRect/>
          </a:stretch>
        </p:blipFill>
        <p:spPr>
          <a:xfrm>
            <a:off x="740383" y="3961464"/>
            <a:ext cx="4169328" cy="339723"/>
          </a:xfrm>
          <a:prstGeom prst="rect">
            <a:avLst/>
          </a:prstGeom>
        </p:spPr>
      </p:pic>
      <p:cxnSp>
        <p:nvCxnSpPr>
          <p:cNvPr id="19" name="Straight Connector 18">
            <a:extLst>
              <a:ext uri="{FF2B5EF4-FFF2-40B4-BE49-F238E27FC236}">
                <a16:creationId xmlns:a16="http://schemas.microsoft.com/office/drawing/2014/main" id="{F2F877E9-2950-0E4A-9E2F-79B3AEF606F3}"/>
              </a:ext>
            </a:extLst>
          </p:cNvPr>
          <p:cNvCxnSpPr/>
          <p:nvPr/>
        </p:nvCxnSpPr>
        <p:spPr>
          <a:xfrm>
            <a:off x="5680102" y="4407275"/>
            <a:ext cx="2569456" cy="0"/>
          </a:xfrm>
          <a:prstGeom prst="line">
            <a:avLst/>
          </a:prstGeom>
          <a:ln w="28575">
            <a:solidFill>
              <a:srgbClr val="FF110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C994E4C-1769-194D-96D8-F4C6904798BB}"/>
              </a:ext>
            </a:extLst>
          </p:cNvPr>
          <p:cNvSpPr/>
          <p:nvPr/>
        </p:nvSpPr>
        <p:spPr>
          <a:xfrm>
            <a:off x="1530251" y="6282204"/>
            <a:ext cx="6084810" cy="307777"/>
          </a:xfrm>
          <a:prstGeom prst="rect">
            <a:avLst/>
          </a:prstGeom>
        </p:spPr>
        <p:txBody>
          <a:bodyPr wrap="square">
            <a:spAutoFit/>
          </a:bodyPr>
          <a:lstStyle/>
          <a:p>
            <a:r>
              <a:rPr lang="en-US" sz="1400" u="sng" dirty="0">
                <a:solidFill>
                  <a:srgbClr val="0070C0"/>
                </a:solidFill>
              </a:rPr>
              <a:t>L. Catani, M. S. </a:t>
            </a:r>
            <a:r>
              <a:rPr lang="en-US" sz="1400" u="sng" dirty="0" err="1">
                <a:solidFill>
                  <a:srgbClr val="0070C0"/>
                </a:solidFill>
              </a:rPr>
              <a:t>Leifer</a:t>
            </a:r>
            <a:r>
              <a:rPr lang="en-US" sz="1400" u="sng" dirty="0">
                <a:solidFill>
                  <a:srgbClr val="0070C0"/>
                </a:solidFill>
              </a:rPr>
              <a:t>, G. Scala,  D. Schmid, R. W. </a:t>
            </a:r>
            <a:r>
              <a:rPr lang="en-US" sz="1400" u="sng" dirty="0" err="1">
                <a:solidFill>
                  <a:srgbClr val="0070C0"/>
                </a:solidFill>
              </a:rPr>
              <a:t>Spekkens</a:t>
            </a:r>
            <a:r>
              <a:rPr lang="en-US" sz="1400" u="sng" dirty="0">
                <a:solidFill>
                  <a:srgbClr val="0070C0"/>
                </a:solidFill>
              </a:rPr>
              <a:t>, PRL </a:t>
            </a:r>
            <a:r>
              <a:rPr lang="en-US" sz="1400" b="1" u="sng" dirty="0">
                <a:solidFill>
                  <a:srgbClr val="0070C0"/>
                </a:solidFill>
              </a:rPr>
              <a:t>29</a:t>
            </a:r>
            <a:r>
              <a:rPr lang="en-US" sz="1400" u="sng" dirty="0">
                <a:solidFill>
                  <a:srgbClr val="0070C0"/>
                </a:solidFill>
              </a:rPr>
              <a:t> 240401 (2022).</a:t>
            </a:r>
          </a:p>
        </p:txBody>
      </p:sp>
    </p:spTree>
    <p:extLst>
      <p:ext uri="{BB962C8B-B14F-4D97-AF65-F5344CB8AC3E}">
        <p14:creationId xmlns:p14="http://schemas.microsoft.com/office/powerpoint/2010/main" val="117457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169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Main result</a:t>
            </a:r>
          </a:p>
        </p:txBody>
      </p:sp>
      <p:pic>
        <p:nvPicPr>
          <p:cNvPr id="12" name="Picture 11">
            <a:extLst>
              <a:ext uri="{FF2B5EF4-FFF2-40B4-BE49-F238E27FC236}">
                <a16:creationId xmlns:a16="http://schemas.microsoft.com/office/drawing/2014/main" id="{FA60D290-CAA5-194C-B816-82E8020B5DB1}"/>
              </a:ext>
            </a:extLst>
          </p:cNvPr>
          <p:cNvPicPr>
            <a:picLocks noChangeAspect="1"/>
          </p:cNvPicPr>
          <p:nvPr/>
        </p:nvPicPr>
        <p:blipFill>
          <a:blip r:embed="rId3"/>
          <a:stretch>
            <a:fillRect/>
          </a:stretch>
        </p:blipFill>
        <p:spPr>
          <a:xfrm>
            <a:off x="721682" y="1992514"/>
            <a:ext cx="3581423" cy="3570231"/>
          </a:xfrm>
          <a:prstGeom prst="rect">
            <a:avLst/>
          </a:prstGeom>
        </p:spPr>
      </p:pic>
      <p:sp>
        <p:nvSpPr>
          <p:cNvPr id="14" name="Rectangle 13">
            <a:extLst>
              <a:ext uri="{FF2B5EF4-FFF2-40B4-BE49-F238E27FC236}">
                <a16:creationId xmlns:a16="http://schemas.microsoft.com/office/drawing/2014/main" id="{4FE998CB-1054-AD4B-B7F8-4CBC372B24D4}"/>
              </a:ext>
            </a:extLst>
          </p:cNvPr>
          <p:cNvSpPr/>
          <p:nvPr/>
        </p:nvSpPr>
        <p:spPr>
          <a:xfrm>
            <a:off x="721682" y="5188143"/>
            <a:ext cx="510996" cy="386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5" name="Picture 14">
            <a:extLst>
              <a:ext uri="{FF2B5EF4-FFF2-40B4-BE49-F238E27FC236}">
                <a16:creationId xmlns:a16="http://schemas.microsoft.com/office/drawing/2014/main" id="{E21ECB75-08AD-674B-97F7-DEE5C7164FBD}"/>
              </a:ext>
            </a:extLst>
          </p:cNvPr>
          <p:cNvPicPr>
            <a:picLocks noChangeAspect="1"/>
          </p:cNvPicPr>
          <p:nvPr/>
        </p:nvPicPr>
        <p:blipFill>
          <a:blip r:embed="rId4"/>
          <a:stretch>
            <a:fillRect/>
          </a:stretch>
        </p:blipFill>
        <p:spPr>
          <a:xfrm>
            <a:off x="5061302" y="3246349"/>
            <a:ext cx="3773989" cy="1074753"/>
          </a:xfrm>
          <a:prstGeom prst="rect">
            <a:avLst/>
          </a:prstGeom>
        </p:spPr>
      </p:pic>
      <p:sp>
        <p:nvSpPr>
          <p:cNvPr id="16" name="TextBox 15">
            <a:extLst>
              <a:ext uri="{FF2B5EF4-FFF2-40B4-BE49-F238E27FC236}">
                <a16:creationId xmlns:a16="http://schemas.microsoft.com/office/drawing/2014/main" id="{DBF92120-70C8-7541-A377-3D2174A78A57}"/>
              </a:ext>
            </a:extLst>
          </p:cNvPr>
          <p:cNvSpPr txBox="1"/>
          <p:nvPr/>
        </p:nvSpPr>
        <p:spPr>
          <a:xfrm>
            <a:off x="4951574" y="2676845"/>
            <a:ext cx="864019" cy="369332"/>
          </a:xfrm>
          <a:prstGeom prst="rect">
            <a:avLst/>
          </a:prstGeom>
          <a:noFill/>
        </p:spPr>
        <p:txBody>
          <a:bodyPr wrap="none" rtlCol="0">
            <a:spAutoFit/>
          </a:bodyPr>
          <a:lstStyle/>
          <a:p>
            <a:r>
              <a:rPr lang="it-IT" dirty="0"/>
              <a:t>Legend</a:t>
            </a:r>
          </a:p>
        </p:txBody>
      </p:sp>
      <p:cxnSp>
        <p:nvCxnSpPr>
          <p:cNvPr id="4" name="Straight Arrow Connector 3">
            <a:extLst>
              <a:ext uri="{FF2B5EF4-FFF2-40B4-BE49-F238E27FC236}">
                <a16:creationId xmlns:a16="http://schemas.microsoft.com/office/drawing/2014/main" id="{E992D1E8-84AB-2E43-A619-DE3932FF3829}"/>
              </a:ext>
            </a:extLst>
          </p:cNvPr>
          <p:cNvCxnSpPr>
            <a:cxnSpLocks/>
          </p:cNvCxnSpPr>
          <p:nvPr/>
        </p:nvCxnSpPr>
        <p:spPr>
          <a:xfrm flipH="1" flipV="1">
            <a:off x="3706368" y="4803648"/>
            <a:ext cx="438912" cy="107289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D789B81-53AB-DF43-B0AD-CF366ACAD8AF}"/>
              </a:ext>
            </a:extLst>
          </p:cNvPr>
          <p:cNvPicPr>
            <a:picLocks noChangeAspect="1"/>
          </p:cNvPicPr>
          <p:nvPr/>
        </p:nvPicPr>
        <p:blipFill>
          <a:blip r:embed="rId5"/>
          <a:stretch>
            <a:fillRect/>
          </a:stretch>
        </p:blipFill>
        <p:spPr>
          <a:xfrm>
            <a:off x="3511296" y="6010657"/>
            <a:ext cx="2048256" cy="292608"/>
          </a:xfrm>
          <a:prstGeom prst="rect">
            <a:avLst/>
          </a:prstGeom>
        </p:spPr>
      </p:pic>
    </p:spTree>
    <p:extLst>
      <p:ext uri="{BB962C8B-B14F-4D97-AF65-F5344CB8AC3E}">
        <p14:creationId xmlns:p14="http://schemas.microsoft.com/office/powerpoint/2010/main" val="2441750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E09B04-2C38-4D46-9495-5F16B99D74EE}"/>
              </a:ext>
            </a:extLst>
          </p:cNvPr>
          <p:cNvSpPr txBox="1"/>
          <p:nvPr/>
        </p:nvSpPr>
        <p:spPr>
          <a:xfrm>
            <a:off x="658368" y="3200546"/>
            <a:ext cx="8217408" cy="1077218"/>
          </a:xfrm>
          <a:prstGeom prst="rect">
            <a:avLst/>
          </a:prstGeom>
          <a:noFill/>
        </p:spPr>
        <p:txBody>
          <a:bodyPr wrap="square" rtlCol="0">
            <a:spAutoFit/>
          </a:bodyPr>
          <a:lstStyle/>
          <a:p>
            <a:r>
              <a:rPr lang="it-IT" sz="3200" dirty="0" err="1"/>
              <a:t>What</a:t>
            </a:r>
            <a:r>
              <a:rPr lang="it-IT" sz="3200" dirty="0"/>
              <a:t> </a:t>
            </a:r>
            <a:r>
              <a:rPr lang="it-IT" sz="3200" dirty="0" err="1"/>
              <a:t>constitutes</a:t>
            </a:r>
            <a:r>
              <a:rPr lang="it-IT" sz="3200" dirty="0"/>
              <a:t> a </a:t>
            </a:r>
            <a:r>
              <a:rPr lang="it-IT" sz="3200" dirty="0" err="1"/>
              <a:t>good</a:t>
            </a:r>
            <a:r>
              <a:rPr lang="it-IT" sz="3200" dirty="0"/>
              <a:t> </a:t>
            </a:r>
            <a:r>
              <a:rPr lang="it-IT" sz="3200" dirty="0" err="1"/>
              <a:t>notion</a:t>
            </a:r>
            <a:r>
              <a:rPr lang="it-IT" sz="3200" dirty="0"/>
              <a:t> of </a:t>
            </a:r>
            <a:r>
              <a:rPr lang="it-IT" sz="3200" dirty="0" err="1"/>
              <a:t>classicality</a:t>
            </a:r>
            <a:r>
              <a:rPr lang="it-IT" sz="3200" dirty="0"/>
              <a:t>?</a:t>
            </a:r>
          </a:p>
          <a:p>
            <a:endParaRPr lang="it-IT" sz="3200" dirty="0"/>
          </a:p>
        </p:txBody>
      </p:sp>
    </p:spTree>
    <p:extLst>
      <p:ext uri="{BB962C8B-B14F-4D97-AF65-F5344CB8AC3E}">
        <p14:creationId xmlns:p14="http://schemas.microsoft.com/office/powerpoint/2010/main" val="3925190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259B86-174F-6C47-A22F-5B5B315BFD3E}"/>
              </a:ext>
            </a:extLst>
          </p:cNvPr>
          <p:cNvSpPr txBox="1"/>
          <p:nvPr/>
        </p:nvSpPr>
        <p:spPr>
          <a:xfrm>
            <a:off x="533589" y="2888875"/>
            <a:ext cx="8076822" cy="1569660"/>
          </a:xfrm>
          <a:prstGeom prst="rect">
            <a:avLst/>
          </a:prstGeom>
          <a:noFill/>
        </p:spPr>
        <p:txBody>
          <a:bodyPr wrap="square" rtlCol="0">
            <a:spAutoFit/>
          </a:bodyPr>
          <a:lstStyle/>
          <a:p>
            <a:pPr algn="ctr"/>
            <a:r>
              <a:rPr lang="en-US" sz="3200" dirty="0"/>
              <a:t>The functional form of an uncertainty relation can witness contextuality.</a:t>
            </a:r>
          </a:p>
          <a:p>
            <a:pPr algn="ctr"/>
            <a:endParaRPr lang="en-US" sz="3200" dirty="0"/>
          </a:p>
        </p:txBody>
      </p:sp>
      <p:sp>
        <p:nvSpPr>
          <p:cNvPr id="13" name="TextBox 12">
            <a:extLst>
              <a:ext uri="{FF2B5EF4-FFF2-40B4-BE49-F238E27FC236}">
                <a16:creationId xmlns:a16="http://schemas.microsoft.com/office/drawing/2014/main" id="{2F1BD7F3-BCCA-D84D-8249-CC6ACDB33026}"/>
              </a:ext>
            </a:extLst>
          </p:cNvPr>
          <p:cNvSpPr txBox="1">
            <a:spLocks noChangeArrowheads="1"/>
          </p:cNvSpPr>
          <p:nvPr/>
        </p:nvSpPr>
        <p:spPr bwMode="auto">
          <a:xfrm>
            <a:off x="26988" y="115888"/>
            <a:ext cx="68451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What is nonclassical about uncertainty relations?</a:t>
            </a:r>
          </a:p>
        </p:txBody>
      </p:sp>
    </p:spTree>
    <p:extLst>
      <p:ext uri="{BB962C8B-B14F-4D97-AF65-F5344CB8AC3E}">
        <p14:creationId xmlns:p14="http://schemas.microsoft.com/office/powerpoint/2010/main" val="873103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259B86-174F-6C47-A22F-5B5B315BFD3E}"/>
              </a:ext>
            </a:extLst>
          </p:cNvPr>
          <p:cNvSpPr txBox="1"/>
          <p:nvPr/>
        </p:nvSpPr>
        <p:spPr>
          <a:xfrm>
            <a:off x="693863" y="2776140"/>
            <a:ext cx="8107680" cy="1200329"/>
          </a:xfrm>
          <a:prstGeom prst="rect">
            <a:avLst/>
          </a:prstGeom>
          <a:noFill/>
        </p:spPr>
        <p:txBody>
          <a:bodyPr wrap="square" rtlCol="0">
            <a:spAutoFit/>
          </a:bodyPr>
          <a:lstStyle/>
          <a:p>
            <a:pPr algn="ctr"/>
            <a:r>
              <a:rPr lang="en-US" sz="2400" dirty="0"/>
              <a:t>It is not the lack of perfect joint predictability that witnesses </a:t>
            </a:r>
            <a:r>
              <a:rPr lang="en-US" sz="2400" dirty="0" err="1"/>
              <a:t>nonclassicality</a:t>
            </a:r>
            <a:r>
              <a:rPr lang="en-US" sz="2400" dirty="0"/>
              <a:t>, but the </a:t>
            </a:r>
            <a:r>
              <a:rPr lang="en-US" sz="2400" i="1" dirty="0"/>
              <a:t>greater</a:t>
            </a:r>
            <a:r>
              <a:rPr lang="en-US" sz="2400" dirty="0"/>
              <a:t> joint predictability for states satisfying                                       .</a:t>
            </a:r>
          </a:p>
        </p:txBody>
      </p:sp>
      <p:pic>
        <p:nvPicPr>
          <p:cNvPr id="11" name="Picture 10">
            <a:extLst>
              <a:ext uri="{FF2B5EF4-FFF2-40B4-BE49-F238E27FC236}">
                <a16:creationId xmlns:a16="http://schemas.microsoft.com/office/drawing/2014/main" id="{67AD81C1-8E15-4743-A365-F6411ECD5F45}"/>
              </a:ext>
            </a:extLst>
          </p:cNvPr>
          <p:cNvPicPr>
            <a:picLocks noChangeAspect="1"/>
          </p:cNvPicPr>
          <p:nvPr/>
        </p:nvPicPr>
        <p:blipFill>
          <a:blip r:embed="rId3"/>
          <a:stretch>
            <a:fillRect/>
          </a:stretch>
        </p:blipFill>
        <p:spPr>
          <a:xfrm>
            <a:off x="4052909" y="3586134"/>
            <a:ext cx="2560834" cy="315179"/>
          </a:xfrm>
          <a:prstGeom prst="rect">
            <a:avLst/>
          </a:prstGeom>
        </p:spPr>
      </p:pic>
      <p:sp>
        <p:nvSpPr>
          <p:cNvPr id="8" name="TextBox 7">
            <a:extLst>
              <a:ext uri="{FF2B5EF4-FFF2-40B4-BE49-F238E27FC236}">
                <a16:creationId xmlns:a16="http://schemas.microsoft.com/office/drawing/2014/main" id="{61DBAC15-55FD-3F42-A737-C4412B301C69}"/>
              </a:ext>
            </a:extLst>
          </p:cNvPr>
          <p:cNvSpPr txBox="1">
            <a:spLocks noChangeArrowheads="1"/>
          </p:cNvSpPr>
          <p:nvPr/>
        </p:nvSpPr>
        <p:spPr bwMode="auto">
          <a:xfrm>
            <a:off x="26988" y="115888"/>
            <a:ext cx="68451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What is nonclassical about uncertainty relations?</a:t>
            </a:r>
          </a:p>
        </p:txBody>
      </p:sp>
    </p:spTree>
    <p:extLst>
      <p:ext uri="{BB962C8B-B14F-4D97-AF65-F5344CB8AC3E}">
        <p14:creationId xmlns:p14="http://schemas.microsoft.com/office/powerpoint/2010/main" val="130030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a:extLst>
              <a:ext uri="{FF2B5EF4-FFF2-40B4-BE49-F238E27FC236}">
                <a16:creationId xmlns:a16="http://schemas.microsoft.com/office/drawing/2014/main" id="{CEBD7EB8-FD01-9347-A9DA-9061AF1D7BC9}"/>
              </a:ext>
            </a:extLst>
          </p:cNvPr>
          <p:cNvSpPr txBox="1">
            <a:spLocks/>
          </p:cNvSpPr>
          <p:nvPr/>
        </p:nvSpPr>
        <p:spPr>
          <a:xfrm>
            <a:off x="330200" y="1615857"/>
            <a:ext cx="8813800" cy="415864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defRPr/>
            </a:pPr>
            <a:r>
              <a:rPr lang="en-US" sz="2200" dirty="0">
                <a:solidFill>
                  <a:schemeClr val="bg1">
                    <a:lumMod val="50000"/>
                  </a:schemeClr>
                </a:solidFill>
              </a:rPr>
              <a:t>Uncertainty relations</a:t>
            </a:r>
          </a:p>
          <a:p>
            <a:pPr algn="l">
              <a:defRPr/>
            </a:pPr>
            <a:endParaRPr lang="en-US" sz="2200" dirty="0">
              <a:solidFill>
                <a:schemeClr val="bg1">
                  <a:lumMod val="50000"/>
                </a:schemeClr>
              </a:solidFill>
            </a:endParaRPr>
          </a:p>
          <a:p>
            <a:pPr algn="l">
              <a:defRPr/>
            </a:pPr>
            <a:endParaRPr lang="en-US" sz="2200" dirty="0">
              <a:solidFill>
                <a:schemeClr val="bg1">
                  <a:lumMod val="50000"/>
                </a:schemeClr>
              </a:solidFill>
            </a:endParaRPr>
          </a:p>
          <a:p>
            <a:pPr algn="l">
              <a:defRPr/>
            </a:pPr>
            <a:endParaRPr lang="en-US" sz="2200" dirty="0">
              <a:solidFill>
                <a:schemeClr val="bg1">
                  <a:lumMod val="50000"/>
                </a:schemeClr>
              </a:solidFill>
            </a:endParaRPr>
          </a:p>
          <a:p>
            <a:pPr marL="342900" indent="-342900" algn="l">
              <a:buFont typeface="Arial" panose="020B0604020202020204" pitchFamily="34" charset="0"/>
              <a:buChar char="•"/>
              <a:defRPr/>
            </a:pPr>
            <a:r>
              <a:rPr lang="en-US" sz="2200" dirty="0">
                <a:solidFill>
                  <a:schemeClr val="bg1">
                    <a:lumMod val="50000"/>
                  </a:schemeClr>
                </a:solidFill>
              </a:rPr>
              <a:t>What aspects of uncertainty relations witness contextuality</a:t>
            </a:r>
          </a:p>
          <a:p>
            <a:pPr marL="342900" indent="-342900" algn="l">
              <a:buFont typeface="Arial" panose="020B0604020202020204" pitchFamily="34" charset="0"/>
              <a:buChar char="•"/>
              <a:defRPr/>
            </a:pPr>
            <a:endParaRPr lang="en-US" sz="2200" dirty="0"/>
          </a:p>
          <a:p>
            <a:pPr marL="342900" indent="-342900" algn="l">
              <a:buFont typeface="Arial" panose="020B0604020202020204" pitchFamily="34" charset="0"/>
              <a:buChar char="•"/>
              <a:defRPr/>
            </a:pPr>
            <a:endParaRPr lang="en-US" sz="2200" dirty="0"/>
          </a:p>
          <a:p>
            <a:pPr marL="342900" indent="-342900" algn="l">
              <a:buFont typeface="Arial" panose="020B0604020202020204" pitchFamily="34" charset="0"/>
              <a:buChar char="•"/>
              <a:defRPr/>
            </a:pPr>
            <a:endParaRPr lang="en-US" sz="2200" dirty="0"/>
          </a:p>
          <a:p>
            <a:pPr marL="342900" indent="-342900" algn="l">
              <a:buFont typeface="Arial" panose="020B0604020202020204" pitchFamily="34" charset="0"/>
              <a:buChar char="•"/>
              <a:defRPr/>
            </a:pPr>
            <a:r>
              <a:rPr lang="en-US" sz="2200" dirty="0"/>
              <a:t>What aspects of quantum interference witness contextuality</a:t>
            </a:r>
          </a:p>
        </p:txBody>
      </p:sp>
      <p:sp>
        <p:nvSpPr>
          <p:cNvPr id="6" name="TextBox 5">
            <a:extLst>
              <a:ext uri="{FF2B5EF4-FFF2-40B4-BE49-F238E27FC236}">
                <a16:creationId xmlns:a16="http://schemas.microsoft.com/office/drawing/2014/main" id="{A04D22B9-8A4A-D442-9940-D6DF49789D59}"/>
              </a:ext>
            </a:extLst>
          </p:cNvPr>
          <p:cNvSpPr txBox="1">
            <a:spLocks noChangeArrowheads="1"/>
          </p:cNvSpPr>
          <p:nvPr/>
        </p:nvSpPr>
        <p:spPr bwMode="auto">
          <a:xfrm>
            <a:off x="26988" y="115888"/>
            <a:ext cx="14173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Contents</a:t>
            </a:r>
          </a:p>
        </p:txBody>
      </p:sp>
    </p:spTree>
    <p:extLst>
      <p:ext uri="{BB962C8B-B14F-4D97-AF65-F5344CB8AC3E}">
        <p14:creationId xmlns:p14="http://schemas.microsoft.com/office/powerpoint/2010/main" val="5394269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5">
            <a:extLst>
              <a:ext uri="{FF2B5EF4-FFF2-40B4-BE49-F238E27FC236}">
                <a16:creationId xmlns:a16="http://schemas.microsoft.com/office/drawing/2014/main" id="{21FB142A-04CD-8243-B698-37057EDDA054}"/>
              </a:ext>
            </a:extLst>
          </p:cNvPr>
          <p:cNvSpPr txBox="1">
            <a:spLocks noChangeArrowheads="1"/>
          </p:cNvSpPr>
          <p:nvPr/>
        </p:nvSpPr>
        <p:spPr bwMode="auto">
          <a:xfrm>
            <a:off x="26988" y="115888"/>
            <a:ext cx="42833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Wave-particle duality relations</a:t>
            </a:r>
          </a:p>
        </p:txBody>
      </p:sp>
      <p:sp>
        <p:nvSpPr>
          <p:cNvPr id="4" name="Rectangle 3">
            <a:extLst>
              <a:ext uri="{FF2B5EF4-FFF2-40B4-BE49-F238E27FC236}">
                <a16:creationId xmlns:a16="http://schemas.microsoft.com/office/drawing/2014/main" id="{8ADDD8FB-EC8F-0549-B3AA-BE9EBD30B098}"/>
              </a:ext>
            </a:extLst>
          </p:cNvPr>
          <p:cNvSpPr/>
          <p:nvPr/>
        </p:nvSpPr>
        <p:spPr>
          <a:xfrm>
            <a:off x="162426" y="2680877"/>
            <a:ext cx="8819148" cy="830997"/>
          </a:xfrm>
          <a:prstGeom prst="rect">
            <a:avLst/>
          </a:prstGeom>
        </p:spPr>
        <p:txBody>
          <a:bodyPr wrap="square">
            <a:spAutoFit/>
          </a:bodyPr>
          <a:lstStyle/>
          <a:p>
            <a:pPr algn="ctr"/>
            <a:r>
              <a:rPr lang="it-IT" sz="2400" dirty="0" err="1"/>
              <a:t>Wave-particle</a:t>
            </a:r>
            <a:r>
              <a:rPr lang="it-IT" sz="2400" dirty="0"/>
              <a:t> </a:t>
            </a:r>
            <a:r>
              <a:rPr lang="it-IT" sz="2400" dirty="0" err="1"/>
              <a:t>duality</a:t>
            </a:r>
            <a:r>
              <a:rPr lang="it-IT" sz="2400" dirty="0"/>
              <a:t> relations are </a:t>
            </a:r>
            <a:r>
              <a:rPr lang="it-IT" sz="2400" dirty="0" err="1"/>
              <a:t>trade</a:t>
            </a:r>
            <a:r>
              <a:rPr lang="it-IT" sz="2400" dirty="0"/>
              <a:t>-off relations </a:t>
            </a:r>
            <a:r>
              <a:rPr lang="it-IT" sz="2400" dirty="0" err="1"/>
              <a:t>between</a:t>
            </a:r>
            <a:endParaRPr lang="it-IT" sz="2400" dirty="0"/>
          </a:p>
          <a:p>
            <a:pPr algn="ctr"/>
            <a:r>
              <a:rPr lang="it-IT" sz="2400" dirty="0"/>
              <a:t>fringe </a:t>
            </a:r>
            <a:r>
              <a:rPr lang="it-IT" sz="2400" dirty="0" err="1"/>
              <a:t>visibility</a:t>
            </a:r>
            <a:r>
              <a:rPr lang="it-IT" sz="2400" dirty="0"/>
              <a:t>     and </a:t>
            </a:r>
            <a:r>
              <a:rPr lang="it-IT" sz="2400" dirty="0" err="1"/>
              <a:t>path</a:t>
            </a:r>
            <a:r>
              <a:rPr lang="it-IT" sz="2400" dirty="0"/>
              <a:t> </a:t>
            </a:r>
            <a:r>
              <a:rPr lang="it-IT" sz="2400" dirty="0" err="1"/>
              <a:t>distinguishability</a:t>
            </a:r>
            <a:r>
              <a:rPr lang="it-IT" sz="2400" dirty="0"/>
              <a:t>    .</a:t>
            </a:r>
            <a:endParaRPr lang="it-IT" sz="2400" dirty="0">
              <a:effectLst/>
            </a:endParaRPr>
          </a:p>
        </p:txBody>
      </p:sp>
      <p:pic>
        <p:nvPicPr>
          <p:cNvPr id="11" name="Picture 10">
            <a:extLst>
              <a:ext uri="{FF2B5EF4-FFF2-40B4-BE49-F238E27FC236}">
                <a16:creationId xmlns:a16="http://schemas.microsoft.com/office/drawing/2014/main" id="{0A8E73EB-6B43-2F44-A326-FA30EC893C97}"/>
              </a:ext>
            </a:extLst>
          </p:cNvPr>
          <p:cNvPicPr>
            <a:picLocks noChangeAspect="1"/>
          </p:cNvPicPr>
          <p:nvPr/>
        </p:nvPicPr>
        <p:blipFill rotWithShape="1">
          <a:blip r:embed="rId3"/>
          <a:srcRect t="-3672" r="78195"/>
          <a:stretch/>
        </p:blipFill>
        <p:spPr>
          <a:xfrm>
            <a:off x="3575537" y="3159005"/>
            <a:ext cx="265016" cy="312889"/>
          </a:xfrm>
          <a:prstGeom prst="rect">
            <a:avLst/>
          </a:prstGeom>
        </p:spPr>
      </p:pic>
      <p:pic>
        <p:nvPicPr>
          <p:cNvPr id="13" name="Picture 12">
            <a:extLst>
              <a:ext uri="{FF2B5EF4-FFF2-40B4-BE49-F238E27FC236}">
                <a16:creationId xmlns:a16="http://schemas.microsoft.com/office/drawing/2014/main" id="{07333A60-AD6A-744E-946E-C24B2FC4A2E4}"/>
              </a:ext>
            </a:extLst>
          </p:cNvPr>
          <p:cNvPicPr>
            <a:picLocks noChangeAspect="1"/>
          </p:cNvPicPr>
          <p:nvPr/>
        </p:nvPicPr>
        <p:blipFill>
          <a:blip r:embed="rId4"/>
          <a:stretch>
            <a:fillRect/>
          </a:stretch>
        </p:blipFill>
        <p:spPr>
          <a:xfrm>
            <a:off x="7153456" y="3190013"/>
            <a:ext cx="201200" cy="208938"/>
          </a:xfrm>
          <a:prstGeom prst="rect">
            <a:avLst/>
          </a:prstGeom>
        </p:spPr>
      </p:pic>
    </p:spTree>
    <p:extLst>
      <p:ext uri="{BB962C8B-B14F-4D97-AF65-F5344CB8AC3E}">
        <p14:creationId xmlns:p14="http://schemas.microsoft.com/office/powerpoint/2010/main" val="10193872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81EFDF4-6C2B-ED40-83A2-54EC42E46BE9}"/>
              </a:ext>
            </a:extLst>
          </p:cNvPr>
          <p:cNvSpPr txBox="1"/>
          <p:nvPr/>
        </p:nvSpPr>
        <p:spPr>
          <a:xfrm>
            <a:off x="378040" y="2523744"/>
            <a:ext cx="2163413" cy="461665"/>
          </a:xfrm>
          <a:prstGeom prst="rect">
            <a:avLst/>
          </a:prstGeom>
          <a:noFill/>
        </p:spPr>
        <p:txBody>
          <a:bodyPr wrap="none" rtlCol="0">
            <a:spAutoFit/>
          </a:bodyPr>
          <a:lstStyle/>
          <a:p>
            <a:r>
              <a:rPr lang="it-IT" sz="2400" dirty="0"/>
              <a:t>Fringe </a:t>
            </a:r>
            <a:r>
              <a:rPr lang="it-IT" sz="2400" dirty="0" err="1"/>
              <a:t>Visibility</a:t>
            </a:r>
            <a:r>
              <a:rPr lang="it-IT" sz="2400" dirty="0"/>
              <a:t>:</a:t>
            </a:r>
          </a:p>
        </p:txBody>
      </p:sp>
      <p:pic>
        <p:nvPicPr>
          <p:cNvPr id="15" name="Picture 14">
            <a:extLst>
              <a:ext uri="{FF2B5EF4-FFF2-40B4-BE49-F238E27FC236}">
                <a16:creationId xmlns:a16="http://schemas.microsoft.com/office/drawing/2014/main" id="{E31B8992-6860-3847-8456-8C32AF1AD33D}"/>
              </a:ext>
            </a:extLst>
          </p:cNvPr>
          <p:cNvPicPr>
            <a:picLocks noChangeAspect="1"/>
          </p:cNvPicPr>
          <p:nvPr/>
        </p:nvPicPr>
        <p:blipFill>
          <a:blip r:embed="rId3"/>
          <a:stretch>
            <a:fillRect/>
          </a:stretch>
        </p:blipFill>
        <p:spPr>
          <a:xfrm>
            <a:off x="2875986" y="2399605"/>
            <a:ext cx="2331031" cy="728447"/>
          </a:xfrm>
          <a:prstGeom prst="rect">
            <a:avLst/>
          </a:prstGeom>
        </p:spPr>
      </p:pic>
      <p:pic>
        <p:nvPicPr>
          <p:cNvPr id="16" name="Picture 15">
            <a:extLst>
              <a:ext uri="{FF2B5EF4-FFF2-40B4-BE49-F238E27FC236}">
                <a16:creationId xmlns:a16="http://schemas.microsoft.com/office/drawing/2014/main" id="{9D5E7543-1580-8641-B1B8-50BB58E220B7}"/>
              </a:ext>
            </a:extLst>
          </p:cNvPr>
          <p:cNvPicPr>
            <a:picLocks noChangeAspect="1"/>
          </p:cNvPicPr>
          <p:nvPr/>
        </p:nvPicPr>
        <p:blipFill>
          <a:blip r:embed="rId4"/>
          <a:stretch>
            <a:fillRect/>
          </a:stretch>
        </p:blipFill>
        <p:spPr>
          <a:xfrm>
            <a:off x="6145618" y="1569984"/>
            <a:ext cx="2600452" cy="2387688"/>
          </a:xfrm>
          <a:prstGeom prst="rect">
            <a:avLst/>
          </a:prstGeom>
        </p:spPr>
      </p:pic>
      <p:sp>
        <p:nvSpPr>
          <p:cNvPr id="8" name="TextBox 5">
            <a:extLst>
              <a:ext uri="{FF2B5EF4-FFF2-40B4-BE49-F238E27FC236}">
                <a16:creationId xmlns:a16="http://schemas.microsoft.com/office/drawing/2014/main" id="{331A5B1E-9C57-334F-B668-FA809D07FDC1}"/>
              </a:ext>
            </a:extLst>
          </p:cNvPr>
          <p:cNvSpPr txBox="1">
            <a:spLocks noChangeArrowheads="1"/>
          </p:cNvSpPr>
          <p:nvPr/>
        </p:nvSpPr>
        <p:spPr bwMode="auto">
          <a:xfrm>
            <a:off x="26988" y="115888"/>
            <a:ext cx="22060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Fringe visibility</a:t>
            </a:r>
          </a:p>
        </p:txBody>
      </p:sp>
    </p:spTree>
    <p:extLst>
      <p:ext uri="{BB962C8B-B14F-4D97-AF65-F5344CB8AC3E}">
        <p14:creationId xmlns:p14="http://schemas.microsoft.com/office/powerpoint/2010/main" val="139646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81EFDF4-6C2B-ED40-83A2-54EC42E46BE9}"/>
              </a:ext>
            </a:extLst>
          </p:cNvPr>
          <p:cNvSpPr txBox="1"/>
          <p:nvPr/>
        </p:nvSpPr>
        <p:spPr>
          <a:xfrm>
            <a:off x="378040" y="2523744"/>
            <a:ext cx="2163413" cy="461665"/>
          </a:xfrm>
          <a:prstGeom prst="rect">
            <a:avLst/>
          </a:prstGeom>
          <a:noFill/>
        </p:spPr>
        <p:txBody>
          <a:bodyPr wrap="none" rtlCol="0">
            <a:spAutoFit/>
          </a:bodyPr>
          <a:lstStyle/>
          <a:p>
            <a:r>
              <a:rPr lang="it-IT" sz="2400" dirty="0"/>
              <a:t>Fringe </a:t>
            </a:r>
            <a:r>
              <a:rPr lang="it-IT" sz="2400" dirty="0" err="1"/>
              <a:t>Visibility</a:t>
            </a:r>
            <a:r>
              <a:rPr lang="it-IT" sz="2400" dirty="0"/>
              <a:t>:</a:t>
            </a:r>
          </a:p>
        </p:txBody>
      </p:sp>
      <p:pic>
        <p:nvPicPr>
          <p:cNvPr id="7" name="Picture 6">
            <a:extLst>
              <a:ext uri="{FF2B5EF4-FFF2-40B4-BE49-F238E27FC236}">
                <a16:creationId xmlns:a16="http://schemas.microsoft.com/office/drawing/2014/main" id="{C2D18837-2533-4646-B7DE-AE5E0DD93634}"/>
              </a:ext>
            </a:extLst>
          </p:cNvPr>
          <p:cNvPicPr>
            <a:picLocks noChangeAspect="1"/>
          </p:cNvPicPr>
          <p:nvPr/>
        </p:nvPicPr>
        <p:blipFill>
          <a:blip r:embed="rId3"/>
          <a:stretch>
            <a:fillRect/>
          </a:stretch>
        </p:blipFill>
        <p:spPr>
          <a:xfrm>
            <a:off x="6145618" y="1569984"/>
            <a:ext cx="2600452" cy="2387688"/>
          </a:xfrm>
          <a:prstGeom prst="rect">
            <a:avLst/>
          </a:prstGeom>
        </p:spPr>
      </p:pic>
      <p:pic>
        <p:nvPicPr>
          <p:cNvPr id="3" name="Picture 2">
            <a:extLst>
              <a:ext uri="{FF2B5EF4-FFF2-40B4-BE49-F238E27FC236}">
                <a16:creationId xmlns:a16="http://schemas.microsoft.com/office/drawing/2014/main" id="{57A526FF-F2EE-F042-B62F-45227970D5D0}"/>
              </a:ext>
            </a:extLst>
          </p:cNvPr>
          <p:cNvPicPr>
            <a:picLocks noChangeAspect="1"/>
          </p:cNvPicPr>
          <p:nvPr/>
        </p:nvPicPr>
        <p:blipFill>
          <a:blip r:embed="rId4"/>
          <a:stretch>
            <a:fillRect/>
          </a:stretch>
        </p:blipFill>
        <p:spPr>
          <a:xfrm>
            <a:off x="2875986" y="2415296"/>
            <a:ext cx="2488494" cy="734611"/>
          </a:xfrm>
          <a:prstGeom prst="rect">
            <a:avLst/>
          </a:prstGeom>
        </p:spPr>
      </p:pic>
      <p:sp>
        <p:nvSpPr>
          <p:cNvPr id="8" name="TextBox 5">
            <a:extLst>
              <a:ext uri="{FF2B5EF4-FFF2-40B4-BE49-F238E27FC236}">
                <a16:creationId xmlns:a16="http://schemas.microsoft.com/office/drawing/2014/main" id="{FB6337CB-C3DD-0943-B913-13CEADB738EA}"/>
              </a:ext>
            </a:extLst>
          </p:cNvPr>
          <p:cNvSpPr txBox="1">
            <a:spLocks noChangeArrowheads="1"/>
          </p:cNvSpPr>
          <p:nvPr/>
        </p:nvSpPr>
        <p:spPr bwMode="auto">
          <a:xfrm>
            <a:off x="26988" y="115888"/>
            <a:ext cx="220605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Fringe visibility</a:t>
            </a:r>
          </a:p>
        </p:txBody>
      </p:sp>
    </p:spTree>
    <p:extLst>
      <p:ext uri="{BB962C8B-B14F-4D97-AF65-F5344CB8AC3E}">
        <p14:creationId xmlns:p14="http://schemas.microsoft.com/office/powerpoint/2010/main" val="37482203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E41FF9F-B0D8-8E42-9BBC-70EAF1862DB2}"/>
              </a:ext>
            </a:extLst>
          </p:cNvPr>
          <p:cNvPicPr>
            <a:picLocks noChangeAspect="1"/>
          </p:cNvPicPr>
          <p:nvPr/>
        </p:nvPicPr>
        <p:blipFill>
          <a:blip r:embed="rId3"/>
          <a:stretch>
            <a:fillRect/>
          </a:stretch>
        </p:blipFill>
        <p:spPr>
          <a:xfrm>
            <a:off x="2875986" y="2284753"/>
            <a:ext cx="2383991" cy="281003"/>
          </a:xfrm>
          <a:prstGeom prst="rect">
            <a:avLst/>
          </a:prstGeom>
        </p:spPr>
      </p:pic>
      <p:pic>
        <p:nvPicPr>
          <p:cNvPr id="10" name="Picture 9">
            <a:extLst>
              <a:ext uri="{FF2B5EF4-FFF2-40B4-BE49-F238E27FC236}">
                <a16:creationId xmlns:a16="http://schemas.microsoft.com/office/drawing/2014/main" id="{8A4BB0A6-A9F5-DB44-B645-9AEBB9D16949}"/>
              </a:ext>
            </a:extLst>
          </p:cNvPr>
          <p:cNvPicPr>
            <a:picLocks noChangeAspect="1"/>
          </p:cNvPicPr>
          <p:nvPr/>
        </p:nvPicPr>
        <p:blipFill rotWithShape="1">
          <a:blip r:embed="rId4"/>
          <a:srcRect l="8399" t="-786" r="57601" b="1467"/>
          <a:stretch/>
        </p:blipFill>
        <p:spPr>
          <a:xfrm>
            <a:off x="6531864" y="1763729"/>
            <a:ext cx="2348318" cy="3858610"/>
          </a:xfrm>
          <a:prstGeom prst="rect">
            <a:avLst/>
          </a:prstGeom>
        </p:spPr>
      </p:pic>
      <p:sp>
        <p:nvSpPr>
          <p:cNvPr id="13" name="Rectangle 12">
            <a:extLst>
              <a:ext uri="{FF2B5EF4-FFF2-40B4-BE49-F238E27FC236}">
                <a16:creationId xmlns:a16="http://schemas.microsoft.com/office/drawing/2014/main" id="{E6193822-24B9-AC4E-A904-E42B8825ECAC}"/>
              </a:ext>
            </a:extLst>
          </p:cNvPr>
          <p:cNvSpPr/>
          <p:nvPr/>
        </p:nvSpPr>
        <p:spPr>
          <a:xfrm>
            <a:off x="8133806" y="3938780"/>
            <a:ext cx="174171" cy="278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extBox 10">
            <a:extLst>
              <a:ext uri="{FF2B5EF4-FFF2-40B4-BE49-F238E27FC236}">
                <a16:creationId xmlns:a16="http://schemas.microsoft.com/office/drawing/2014/main" id="{8DBDA629-7F24-274C-8005-028CF2474737}"/>
              </a:ext>
            </a:extLst>
          </p:cNvPr>
          <p:cNvSpPr txBox="1"/>
          <p:nvPr/>
        </p:nvSpPr>
        <p:spPr>
          <a:xfrm>
            <a:off x="402390" y="2167150"/>
            <a:ext cx="2163413" cy="461665"/>
          </a:xfrm>
          <a:prstGeom prst="rect">
            <a:avLst/>
          </a:prstGeom>
          <a:noFill/>
        </p:spPr>
        <p:txBody>
          <a:bodyPr wrap="none" rtlCol="0">
            <a:spAutoFit/>
          </a:bodyPr>
          <a:lstStyle/>
          <a:p>
            <a:r>
              <a:rPr lang="it-IT" sz="2400" dirty="0"/>
              <a:t>Fringe </a:t>
            </a:r>
            <a:r>
              <a:rPr lang="it-IT" sz="2400" dirty="0" err="1"/>
              <a:t>Visibility</a:t>
            </a:r>
            <a:r>
              <a:rPr lang="it-IT" sz="2400" dirty="0"/>
              <a:t>:</a:t>
            </a:r>
          </a:p>
        </p:txBody>
      </p:sp>
      <p:sp>
        <p:nvSpPr>
          <p:cNvPr id="15" name="TextBox 5">
            <a:extLst>
              <a:ext uri="{FF2B5EF4-FFF2-40B4-BE49-F238E27FC236}">
                <a16:creationId xmlns:a16="http://schemas.microsoft.com/office/drawing/2014/main" id="{9F69CF83-56A3-B245-880A-9AC581EF3954}"/>
              </a:ext>
            </a:extLst>
          </p:cNvPr>
          <p:cNvSpPr txBox="1">
            <a:spLocks noChangeArrowheads="1"/>
          </p:cNvSpPr>
          <p:nvPr/>
        </p:nvSpPr>
        <p:spPr bwMode="auto">
          <a:xfrm>
            <a:off x="26988" y="115888"/>
            <a:ext cx="66223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Fringe visibility in Mach-Zehnder interferometer</a:t>
            </a:r>
          </a:p>
        </p:txBody>
      </p:sp>
    </p:spTree>
    <p:extLst>
      <p:ext uri="{BB962C8B-B14F-4D97-AF65-F5344CB8AC3E}">
        <p14:creationId xmlns:p14="http://schemas.microsoft.com/office/powerpoint/2010/main" val="250162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8A4BB0A6-A9F5-DB44-B645-9AEBB9D16949}"/>
              </a:ext>
            </a:extLst>
          </p:cNvPr>
          <p:cNvPicPr>
            <a:picLocks noChangeAspect="1"/>
          </p:cNvPicPr>
          <p:nvPr/>
        </p:nvPicPr>
        <p:blipFill rotWithShape="1">
          <a:blip r:embed="rId3"/>
          <a:srcRect l="8399" t="-786" r="57601" b="1467"/>
          <a:stretch/>
        </p:blipFill>
        <p:spPr>
          <a:xfrm>
            <a:off x="6531864" y="1763729"/>
            <a:ext cx="2348318" cy="3858610"/>
          </a:xfrm>
          <a:prstGeom prst="rect">
            <a:avLst/>
          </a:prstGeom>
        </p:spPr>
      </p:pic>
      <p:sp>
        <p:nvSpPr>
          <p:cNvPr id="13" name="Rectangle 12">
            <a:extLst>
              <a:ext uri="{FF2B5EF4-FFF2-40B4-BE49-F238E27FC236}">
                <a16:creationId xmlns:a16="http://schemas.microsoft.com/office/drawing/2014/main" id="{E6193822-24B9-AC4E-A904-E42B8825ECAC}"/>
              </a:ext>
            </a:extLst>
          </p:cNvPr>
          <p:cNvSpPr/>
          <p:nvPr/>
        </p:nvSpPr>
        <p:spPr>
          <a:xfrm>
            <a:off x="8133806" y="3938780"/>
            <a:ext cx="174171" cy="278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extBox 10">
            <a:extLst>
              <a:ext uri="{FF2B5EF4-FFF2-40B4-BE49-F238E27FC236}">
                <a16:creationId xmlns:a16="http://schemas.microsoft.com/office/drawing/2014/main" id="{8DBDA629-7F24-274C-8005-028CF2474737}"/>
              </a:ext>
            </a:extLst>
          </p:cNvPr>
          <p:cNvSpPr txBox="1"/>
          <p:nvPr/>
        </p:nvSpPr>
        <p:spPr>
          <a:xfrm>
            <a:off x="402390" y="2167150"/>
            <a:ext cx="3029868" cy="2677656"/>
          </a:xfrm>
          <a:prstGeom prst="rect">
            <a:avLst/>
          </a:prstGeom>
          <a:noFill/>
        </p:spPr>
        <p:txBody>
          <a:bodyPr wrap="none" rtlCol="0">
            <a:spAutoFit/>
          </a:bodyPr>
          <a:lstStyle/>
          <a:p>
            <a:endParaRPr lang="it-IT" sz="2400" dirty="0"/>
          </a:p>
          <a:p>
            <a:endParaRPr lang="it-IT" sz="2400" dirty="0"/>
          </a:p>
          <a:p>
            <a:endParaRPr lang="it-IT" sz="2400" dirty="0"/>
          </a:p>
          <a:p>
            <a:endParaRPr lang="it-IT" sz="2400" dirty="0"/>
          </a:p>
          <a:p>
            <a:endParaRPr lang="it-IT" sz="2400" dirty="0"/>
          </a:p>
          <a:p>
            <a:endParaRPr lang="it-IT" sz="2400" dirty="0"/>
          </a:p>
          <a:p>
            <a:r>
              <a:rPr lang="it-IT" sz="2400" dirty="0" err="1"/>
              <a:t>Path</a:t>
            </a:r>
            <a:r>
              <a:rPr lang="it-IT" sz="2400" dirty="0"/>
              <a:t> </a:t>
            </a:r>
            <a:r>
              <a:rPr lang="it-IT" sz="2400" dirty="0" err="1"/>
              <a:t>Distinguishability</a:t>
            </a:r>
            <a:r>
              <a:rPr lang="it-IT" sz="2400" dirty="0"/>
              <a:t>:</a:t>
            </a:r>
          </a:p>
        </p:txBody>
      </p:sp>
      <p:sp>
        <p:nvSpPr>
          <p:cNvPr id="15" name="TextBox 5">
            <a:extLst>
              <a:ext uri="{FF2B5EF4-FFF2-40B4-BE49-F238E27FC236}">
                <a16:creationId xmlns:a16="http://schemas.microsoft.com/office/drawing/2014/main" id="{9F69CF83-56A3-B245-880A-9AC581EF3954}"/>
              </a:ext>
            </a:extLst>
          </p:cNvPr>
          <p:cNvSpPr txBox="1">
            <a:spLocks noChangeArrowheads="1"/>
          </p:cNvSpPr>
          <p:nvPr/>
        </p:nvSpPr>
        <p:spPr bwMode="auto">
          <a:xfrm>
            <a:off x="26988" y="115888"/>
            <a:ext cx="7564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Path distinguishability in Mach-Zehnder interferometer</a:t>
            </a:r>
          </a:p>
        </p:txBody>
      </p:sp>
      <p:pic>
        <p:nvPicPr>
          <p:cNvPr id="12" name="Picture 11">
            <a:extLst>
              <a:ext uri="{FF2B5EF4-FFF2-40B4-BE49-F238E27FC236}">
                <a16:creationId xmlns:a16="http://schemas.microsoft.com/office/drawing/2014/main" id="{6A1462BB-6EB1-B343-BEC0-1508C60908F9}"/>
              </a:ext>
            </a:extLst>
          </p:cNvPr>
          <p:cNvPicPr>
            <a:picLocks noChangeAspect="1"/>
          </p:cNvPicPr>
          <p:nvPr/>
        </p:nvPicPr>
        <p:blipFill>
          <a:blip r:embed="rId4"/>
          <a:stretch>
            <a:fillRect/>
          </a:stretch>
        </p:blipFill>
        <p:spPr>
          <a:xfrm>
            <a:off x="3597584" y="4448191"/>
            <a:ext cx="2049039" cy="333985"/>
          </a:xfrm>
          <a:prstGeom prst="rect">
            <a:avLst/>
          </a:prstGeom>
        </p:spPr>
      </p:pic>
    </p:spTree>
    <p:extLst>
      <p:ext uri="{BB962C8B-B14F-4D97-AF65-F5344CB8AC3E}">
        <p14:creationId xmlns:p14="http://schemas.microsoft.com/office/powerpoint/2010/main" val="194148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E41FF9F-B0D8-8E42-9BBC-70EAF1862DB2}"/>
              </a:ext>
            </a:extLst>
          </p:cNvPr>
          <p:cNvPicPr>
            <a:picLocks noChangeAspect="1"/>
          </p:cNvPicPr>
          <p:nvPr/>
        </p:nvPicPr>
        <p:blipFill>
          <a:blip r:embed="rId3"/>
          <a:stretch>
            <a:fillRect/>
          </a:stretch>
        </p:blipFill>
        <p:spPr>
          <a:xfrm>
            <a:off x="2875986" y="2284753"/>
            <a:ext cx="2383991" cy="281003"/>
          </a:xfrm>
          <a:prstGeom prst="rect">
            <a:avLst/>
          </a:prstGeom>
        </p:spPr>
      </p:pic>
      <p:pic>
        <p:nvPicPr>
          <p:cNvPr id="10" name="Picture 9">
            <a:extLst>
              <a:ext uri="{FF2B5EF4-FFF2-40B4-BE49-F238E27FC236}">
                <a16:creationId xmlns:a16="http://schemas.microsoft.com/office/drawing/2014/main" id="{8A4BB0A6-A9F5-DB44-B645-9AEBB9D16949}"/>
              </a:ext>
            </a:extLst>
          </p:cNvPr>
          <p:cNvPicPr>
            <a:picLocks noChangeAspect="1"/>
          </p:cNvPicPr>
          <p:nvPr/>
        </p:nvPicPr>
        <p:blipFill rotWithShape="1">
          <a:blip r:embed="rId4"/>
          <a:srcRect l="8399" t="-786" r="57601" b="1467"/>
          <a:stretch/>
        </p:blipFill>
        <p:spPr>
          <a:xfrm>
            <a:off x="6531864" y="1763729"/>
            <a:ext cx="2348318" cy="3858610"/>
          </a:xfrm>
          <a:prstGeom prst="rect">
            <a:avLst/>
          </a:prstGeom>
        </p:spPr>
      </p:pic>
      <p:sp>
        <p:nvSpPr>
          <p:cNvPr id="13" name="Rectangle 12">
            <a:extLst>
              <a:ext uri="{FF2B5EF4-FFF2-40B4-BE49-F238E27FC236}">
                <a16:creationId xmlns:a16="http://schemas.microsoft.com/office/drawing/2014/main" id="{E6193822-24B9-AC4E-A904-E42B8825ECAC}"/>
              </a:ext>
            </a:extLst>
          </p:cNvPr>
          <p:cNvSpPr/>
          <p:nvPr/>
        </p:nvSpPr>
        <p:spPr>
          <a:xfrm>
            <a:off x="8133806" y="3938780"/>
            <a:ext cx="174171" cy="278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TextBox 10">
            <a:extLst>
              <a:ext uri="{FF2B5EF4-FFF2-40B4-BE49-F238E27FC236}">
                <a16:creationId xmlns:a16="http://schemas.microsoft.com/office/drawing/2014/main" id="{8DBDA629-7F24-274C-8005-028CF2474737}"/>
              </a:ext>
            </a:extLst>
          </p:cNvPr>
          <p:cNvSpPr txBox="1"/>
          <p:nvPr/>
        </p:nvSpPr>
        <p:spPr>
          <a:xfrm>
            <a:off x="402390" y="2167150"/>
            <a:ext cx="3029868" cy="2677656"/>
          </a:xfrm>
          <a:prstGeom prst="rect">
            <a:avLst/>
          </a:prstGeom>
          <a:noFill/>
        </p:spPr>
        <p:txBody>
          <a:bodyPr wrap="none" rtlCol="0">
            <a:spAutoFit/>
          </a:bodyPr>
          <a:lstStyle/>
          <a:p>
            <a:r>
              <a:rPr lang="it-IT" sz="2400" dirty="0"/>
              <a:t>Fringe </a:t>
            </a:r>
            <a:r>
              <a:rPr lang="it-IT" sz="2400" dirty="0" err="1"/>
              <a:t>Visibility</a:t>
            </a:r>
            <a:r>
              <a:rPr lang="it-IT" sz="2400" dirty="0"/>
              <a:t>:</a:t>
            </a:r>
          </a:p>
          <a:p>
            <a:endParaRPr lang="it-IT" sz="2400" dirty="0"/>
          </a:p>
          <a:p>
            <a:endParaRPr lang="it-IT" sz="2400" dirty="0"/>
          </a:p>
          <a:p>
            <a:endParaRPr lang="it-IT" sz="2400" dirty="0"/>
          </a:p>
          <a:p>
            <a:endParaRPr lang="it-IT" sz="2400" dirty="0"/>
          </a:p>
          <a:p>
            <a:endParaRPr lang="it-IT" sz="2400" dirty="0"/>
          </a:p>
          <a:p>
            <a:r>
              <a:rPr lang="it-IT" sz="2400" dirty="0" err="1"/>
              <a:t>Path</a:t>
            </a:r>
            <a:r>
              <a:rPr lang="it-IT" sz="2400" dirty="0"/>
              <a:t> </a:t>
            </a:r>
            <a:r>
              <a:rPr lang="it-IT" sz="2400" dirty="0" err="1"/>
              <a:t>Distinguishability</a:t>
            </a:r>
            <a:r>
              <a:rPr lang="it-IT" sz="2400" dirty="0"/>
              <a:t>:</a:t>
            </a:r>
          </a:p>
        </p:txBody>
      </p:sp>
      <p:pic>
        <p:nvPicPr>
          <p:cNvPr id="14" name="Picture 13">
            <a:extLst>
              <a:ext uri="{FF2B5EF4-FFF2-40B4-BE49-F238E27FC236}">
                <a16:creationId xmlns:a16="http://schemas.microsoft.com/office/drawing/2014/main" id="{3C86D80E-25C3-C248-803D-A6F1F36BC24D}"/>
              </a:ext>
            </a:extLst>
          </p:cNvPr>
          <p:cNvPicPr>
            <a:picLocks noChangeAspect="1"/>
          </p:cNvPicPr>
          <p:nvPr/>
        </p:nvPicPr>
        <p:blipFill>
          <a:blip r:embed="rId5"/>
          <a:stretch>
            <a:fillRect/>
          </a:stretch>
        </p:blipFill>
        <p:spPr>
          <a:xfrm>
            <a:off x="522707" y="6318618"/>
            <a:ext cx="1346204" cy="276720"/>
          </a:xfrm>
          <a:prstGeom prst="rect">
            <a:avLst/>
          </a:prstGeom>
        </p:spPr>
      </p:pic>
      <p:pic>
        <p:nvPicPr>
          <p:cNvPr id="9" name="Picture 8">
            <a:extLst>
              <a:ext uri="{FF2B5EF4-FFF2-40B4-BE49-F238E27FC236}">
                <a16:creationId xmlns:a16="http://schemas.microsoft.com/office/drawing/2014/main" id="{A404A14A-2408-844F-9855-9006378ADAA3}"/>
              </a:ext>
            </a:extLst>
          </p:cNvPr>
          <p:cNvPicPr>
            <a:picLocks noChangeAspect="1"/>
          </p:cNvPicPr>
          <p:nvPr/>
        </p:nvPicPr>
        <p:blipFill>
          <a:blip r:embed="rId6"/>
          <a:stretch>
            <a:fillRect/>
          </a:stretch>
        </p:blipFill>
        <p:spPr>
          <a:xfrm>
            <a:off x="3597584" y="4448191"/>
            <a:ext cx="2049039" cy="333985"/>
          </a:xfrm>
          <a:prstGeom prst="rect">
            <a:avLst/>
          </a:prstGeom>
        </p:spPr>
      </p:pic>
    </p:spTree>
    <p:extLst>
      <p:ext uri="{BB962C8B-B14F-4D97-AF65-F5344CB8AC3E}">
        <p14:creationId xmlns:p14="http://schemas.microsoft.com/office/powerpoint/2010/main" val="1452723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B222AA3-02E9-B940-91A5-4D19B4C72F96}"/>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Wave-particle duality relations in quantum theory</a:t>
            </a:r>
          </a:p>
        </p:txBody>
      </p:sp>
      <p:sp>
        <p:nvSpPr>
          <p:cNvPr id="8" name="Rectangle 7">
            <a:extLst>
              <a:ext uri="{FF2B5EF4-FFF2-40B4-BE49-F238E27FC236}">
                <a16:creationId xmlns:a16="http://schemas.microsoft.com/office/drawing/2014/main" id="{77E34DAF-8AD9-834C-B6D8-B768D90D5FE7}"/>
              </a:ext>
            </a:extLst>
          </p:cNvPr>
          <p:cNvSpPr/>
          <p:nvPr/>
        </p:nvSpPr>
        <p:spPr>
          <a:xfrm>
            <a:off x="60960" y="6471273"/>
            <a:ext cx="5833872" cy="276999"/>
          </a:xfrm>
          <a:prstGeom prst="rect">
            <a:avLst/>
          </a:prstGeom>
        </p:spPr>
        <p:txBody>
          <a:bodyPr wrap="square">
            <a:spAutoFit/>
          </a:bodyPr>
          <a:lstStyle/>
          <a:p>
            <a:r>
              <a:rPr lang="it-IT" sz="1200" dirty="0">
                <a:solidFill>
                  <a:srgbClr val="0070C0"/>
                </a:solidFill>
                <a:latin typeface="Helvetica" pitchFamily="2" charset="0"/>
              </a:rPr>
              <a:t>D. M. </a:t>
            </a:r>
            <a:r>
              <a:rPr lang="it-IT" sz="1200" dirty="0" err="1">
                <a:solidFill>
                  <a:srgbClr val="0070C0"/>
                </a:solidFill>
                <a:latin typeface="Helvetica" pitchFamily="2" charset="0"/>
              </a:rPr>
              <a:t>Greenberger</a:t>
            </a:r>
            <a:r>
              <a:rPr lang="it-IT" sz="1200" dirty="0">
                <a:solidFill>
                  <a:srgbClr val="0070C0"/>
                </a:solidFill>
                <a:latin typeface="Helvetica" pitchFamily="2" charset="0"/>
              </a:rPr>
              <a:t> and A. </a:t>
            </a:r>
            <a:r>
              <a:rPr lang="it-IT" sz="1200" dirty="0" err="1">
                <a:solidFill>
                  <a:srgbClr val="0070C0"/>
                </a:solidFill>
                <a:latin typeface="Helvetica" pitchFamily="2" charset="0"/>
              </a:rPr>
              <a:t>Yasin</a:t>
            </a:r>
            <a:r>
              <a:rPr lang="it-IT" sz="1200" dirty="0">
                <a:solidFill>
                  <a:srgbClr val="0070C0"/>
                </a:solidFill>
                <a:latin typeface="Helvetica" pitchFamily="2" charset="0"/>
              </a:rPr>
              <a:t>, PRA </a:t>
            </a:r>
            <a:r>
              <a:rPr lang="it-IT" sz="1200" b="1" dirty="0">
                <a:solidFill>
                  <a:srgbClr val="0070C0"/>
                </a:solidFill>
                <a:latin typeface="Helvetica" pitchFamily="2" charset="0"/>
              </a:rPr>
              <a:t>128</a:t>
            </a:r>
            <a:r>
              <a:rPr lang="it-IT" sz="1200" dirty="0">
                <a:solidFill>
                  <a:srgbClr val="0070C0"/>
                </a:solidFill>
                <a:latin typeface="Helvetica" pitchFamily="2" charset="0"/>
              </a:rPr>
              <a:t>, 8 391-394(1988).</a:t>
            </a:r>
            <a:endParaRPr lang="it-IT" sz="1200" dirty="0">
              <a:solidFill>
                <a:srgbClr val="0070C0"/>
              </a:solidFill>
              <a:effectLst/>
              <a:latin typeface="Helvetica" pitchFamily="2" charset="0"/>
            </a:endParaRPr>
          </a:p>
        </p:txBody>
      </p:sp>
      <p:sp>
        <p:nvSpPr>
          <p:cNvPr id="11" name="Rectangle 10">
            <a:extLst>
              <a:ext uri="{FF2B5EF4-FFF2-40B4-BE49-F238E27FC236}">
                <a16:creationId xmlns:a16="http://schemas.microsoft.com/office/drawing/2014/main" id="{6A177CAA-3C19-1B48-BECD-7EB19477B1D6}"/>
              </a:ext>
            </a:extLst>
          </p:cNvPr>
          <p:cNvSpPr/>
          <p:nvPr/>
        </p:nvSpPr>
        <p:spPr>
          <a:xfrm>
            <a:off x="3176016" y="3394313"/>
            <a:ext cx="2791968" cy="5507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 name="Picture 1">
            <a:extLst>
              <a:ext uri="{FF2B5EF4-FFF2-40B4-BE49-F238E27FC236}">
                <a16:creationId xmlns:a16="http://schemas.microsoft.com/office/drawing/2014/main" id="{18EAF1A5-1083-134E-AE1D-27749EFBA85C}"/>
              </a:ext>
            </a:extLst>
          </p:cNvPr>
          <p:cNvPicPr>
            <a:picLocks noChangeAspect="1"/>
          </p:cNvPicPr>
          <p:nvPr/>
        </p:nvPicPr>
        <p:blipFill>
          <a:blip r:embed="rId3"/>
          <a:stretch>
            <a:fillRect/>
          </a:stretch>
        </p:blipFill>
        <p:spPr>
          <a:xfrm>
            <a:off x="3473083" y="3456786"/>
            <a:ext cx="2197834" cy="425758"/>
          </a:xfrm>
          <a:prstGeom prst="rect">
            <a:avLst/>
          </a:prstGeom>
        </p:spPr>
      </p:pic>
    </p:spTree>
    <p:extLst>
      <p:ext uri="{BB962C8B-B14F-4D97-AF65-F5344CB8AC3E}">
        <p14:creationId xmlns:p14="http://schemas.microsoft.com/office/powerpoint/2010/main" val="366499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54745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Criteria for a good notion of classicality</a:t>
            </a:r>
          </a:p>
        </p:txBody>
      </p:sp>
      <p:sp>
        <p:nvSpPr>
          <p:cNvPr id="9" name="TextBox 8">
            <a:extLst>
              <a:ext uri="{FF2B5EF4-FFF2-40B4-BE49-F238E27FC236}">
                <a16:creationId xmlns:a16="http://schemas.microsoft.com/office/drawing/2014/main" id="{5C554548-49FB-5349-BB2D-2DBD02268761}"/>
              </a:ext>
            </a:extLst>
          </p:cNvPr>
          <p:cNvSpPr txBox="1"/>
          <p:nvPr/>
        </p:nvSpPr>
        <p:spPr>
          <a:xfrm>
            <a:off x="347472" y="1615686"/>
            <a:ext cx="8278368" cy="4093428"/>
          </a:xfrm>
          <a:prstGeom prst="rect">
            <a:avLst/>
          </a:prstGeom>
          <a:noFill/>
        </p:spPr>
        <p:txBody>
          <a:bodyPr wrap="square" rtlCol="0">
            <a:spAutoFit/>
          </a:bodyPr>
          <a:lstStyle/>
          <a:p>
            <a:pPr marL="285750" indent="-285750">
              <a:buFont typeface="Arial" panose="020B0604020202020204" pitchFamily="34" charset="0"/>
              <a:buChar char="•"/>
            </a:pPr>
            <a:r>
              <a:rPr lang="it-IT" sz="2000" dirty="0"/>
              <a:t>Mathematical </a:t>
            </a:r>
            <a:r>
              <a:rPr lang="it-IT" sz="2000" dirty="0" err="1"/>
              <a:t>notion</a:t>
            </a:r>
            <a:r>
              <a:rPr lang="it-IT" sz="2000" dirty="0"/>
              <a:t> </a:t>
            </a:r>
            <a:r>
              <a:rPr lang="it-IT" sz="2000" dirty="0" err="1"/>
              <a:t>establishing</a:t>
            </a:r>
            <a:r>
              <a:rPr lang="it-IT" sz="2000" dirty="0"/>
              <a:t> a </a:t>
            </a:r>
            <a:r>
              <a:rPr lang="it-IT" sz="2000" dirty="0" err="1"/>
              <a:t>boundary</a:t>
            </a:r>
            <a:r>
              <a:rPr lang="it-IT" sz="2000" dirty="0"/>
              <a:t> </a:t>
            </a:r>
            <a:r>
              <a:rPr lang="it-IT" sz="2000" dirty="0" err="1"/>
              <a:t>between</a:t>
            </a:r>
            <a:r>
              <a:rPr lang="it-IT" sz="2000" dirty="0"/>
              <a:t> </a:t>
            </a:r>
            <a:r>
              <a:rPr lang="it-IT" sz="2000" dirty="0" err="1"/>
              <a:t>what</a:t>
            </a:r>
            <a:r>
              <a:rPr lang="it-IT" sz="2000" dirty="0"/>
              <a:t> </a:t>
            </a:r>
            <a:r>
              <a:rPr lang="it-IT" sz="2000" dirty="0" err="1"/>
              <a:t>is</a:t>
            </a:r>
            <a:r>
              <a:rPr lang="it-IT" sz="2000" dirty="0"/>
              <a:t> </a:t>
            </a:r>
            <a:r>
              <a:rPr lang="it-IT" sz="2000" dirty="0" err="1"/>
              <a:t>interpretationally</a:t>
            </a:r>
            <a:r>
              <a:rPr lang="it-IT" sz="2000" dirty="0"/>
              <a:t> </a:t>
            </a:r>
            <a:r>
              <a:rPr lang="it-IT" sz="2000" dirty="0" err="1"/>
              <a:t>problematic</a:t>
            </a:r>
            <a:r>
              <a:rPr lang="it-IT" sz="2000" dirty="0"/>
              <a:t> and </a:t>
            </a:r>
            <a:r>
              <a:rPr lang="it-IT" sz="2000" dirty="0" err="1"/>
              <a:t>what</a:t>
            </a:r>
            <a:r>
              <a:rPr lang="it-IT" sz="2000" dirty="0"/>
              <a:t> </a:t>
            </a:r>
            <a:r>
              <a:rPr lang="it-IT" sz="2000" dirty="0" err="1"/>
              <a:t>is</a:t>
            </a:r>
            <a:r>
              <a:rPr lang="it-IT" sz="2000" dirty="0"/>
              <a:t> </a:t>
            </a:r>
            <a:r>
              <a:rPr lang="it-IT" sz="2000" dirty="0" err="1"/>
              <a:t>not</a:t>
            </a:r>
            <a:r>
              <a:rPr lang="it-IT" sz="2000" dirty="0"/>
              <a:t>.</a:t>
            </a:r>
          </a:p>
          <a:p>
            <a:pPr marL="285750" indent="-285750">
              <a:buFont typeface="Arial" panose="020B0604020202020204" pitchFamily="34" charset="0"/>
              <a:buChar char="•"/>
            </a:pPr>
            <a:endParaRPr lang="it-IT" sz="2000" dirty="0"/>
          </a:p>
          <a:p>
            <a:endParaRPr lang="it-IT" sz="2000" dirty="0"/>
          </a:p>
          <a:p>
            <a:pPr marL="285750" indent="-285750">
              <a:buFont typeface="Arial" panose="020B0604020202020204" pitchFamily="34" charset="0"/>
              <a:buChar char="•"/>
            </a:pPr>
            <a:r>
              <a:rPr lang="it-IT" sz="2000" dirty="0" err="1"/>
              <a:t>Applicable</a:t>
            </a:r>
            <a:r>
              <a:rPr lang="it-IT" sz="2000" dirty="0"/>
              <a:t> to a </a:t>
            </a:r>
            <a:r>
              <a:rPr lang="it-IT" sz="2000" dirty="0" err="1"/>
              <a:t>broad</a:t>
            </a:r>
            <a:r>
              <a:rPr lang="it-IT" sz="2000" dirty="0"/>
              <a:t> </a:t>
            </a:r>
            <a:r>
              <a:rPr lang="it-IT" sz="2000" dirty="0" err="1"/>
              <a:t>range</a:t>
            </a:r>
            <a:r>
              <a:rPr lang="it-IT" sz="2000" dirty="0"/>
              <a:t> of </a:t>
            </a:r>
            <a:r>
              <a:rPr lang="it-IT" sz="2000" dirty="0" err="1"/>
              <a:t>physical</a:t>
            </a:r>
            <a:r>
              <a:rPr lang="it-IT" sz="2000" dirty="0"/>
              <a:t> </a:t>
            </a:r>
            <a:r>
              <a:rPr lang="it-IT" sz="2000" dirty="0" err="1"/>
              <a:t>scenarios</a:t>
            </a:r>
            <a:r>
              <a:rPr lang="it-IT" sz="2000" dirty="0"/>
              <a:t>.</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err="1"/>
              <a:t>Subject</a:t>
            </a:r>
            <a:r>
              <a:rPr lang="it-IT" sz="2000" dirty="0"/>
              <a:t> to </a:t>
            </a:r>
            <a:r>
              <a:rPr lang="it-IT" sz="2000" dirty="0" err="1"/>
              <a:t>direct</a:t>
            </a:r>
            <a:r>
              <a:rPr lang="it-IT" sz="2000" dirty="0"/>
              <a:t> </a:t>
            </a:r>
            <a:r>
              <a:rPr lang="it-IT" sz="2000" dirty="0" err="1"/>
              <a:t>experimental</a:t>
            </a:r>
            <a:r>
              <a:rPr lang="it-IT" sz="2000" dirty="0"/>
              <a:t> test.</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r>
              <a:rPr lang="it-IT" sz="2000" dirty="0" err="1"/>
              <a:t>Constitutes</a:t>
            </a:r>
            <a:r>
              <a:rPr lang="it-IT" sz="2000" dirty="0"/>
              <a:t> a </a:t>
            </a:r>
            <a:r>
              <a:rPr lang="it-IT" sz="2000" dirty="0" err="1"/>
              <a:t>resource</a:t>
            </a:r>
            <a:r>
              <a:rPr lang="it-IT" sz="2000" dirty="0"/>
              <a:t>.</a:t>
            </a:r>
          </a:p>
        </p:txBody>
      </p:sp>
    </p:spTree>
    <p:extLst>
      <p:ext uri="{BB962C8B-B14F-4D97-AF65-F5344CB8AC3E}">
        <p14:creationId xmlns:p14="http://schemas.microsoft.com/office/powerpoint/2010/main" val="309876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2D31F085-3624-0440-B4A1-CE776C2049FF}"/>
              </a:ext>
            </a:extLst>
          </p:cNvPr>
          <p:cNvPicPr>
            <a:picLocks noChangeAspect="1"/>
          </p:cNvPicPr>
          <p:nvPr/>
        </p:nvPicPr>
        <p:blipFill rotWithShape="1">
          <a:blip r:embed="rId3"/>
          <a:srcRect l="8399" t="-786" r="57601" b="1467"/>
          <a:stretch/>
        </p:blipFill>
        <p:spPr>
          <a:xfrm>
            <a:off x="2963926" y="2708423"/>
            <a:ext cx="1720008" cy="2826208"/>
          </a:xfrm>
          <a:prstGeom prst="rect">
            <a:avLst/>
          </a:prstGeom>
        </p:spPr>
      </p:pic>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B222AA3-02E9-B940-91A5-4D19B4C72F96}"/>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Extreme cases</a:t>
            </a:r>
          </a:p>
        </p:txBody>
      </p:sp>
      <p:pic>
        <p:nvPicPr>
          <p:cNvPr id="6" name="Picture 5">
            <a:extLst>
              <a:ext uri="{FF2B5EF4-FFF2-40B4-BE49-F238E27FC236}">
                <a16:creationId xmlns:a16="http://schemas.microsoft.com/office/drawing/2014/main" id="{21E55889-D160-DF48-96CC-113D3CCD06D6}"/>
              </a:ext>
            </a:extLst>
          </p:cNvPr>
          <p:cNvPicPr>
            <a:picLocks noChangeAspect="1"/>
          </p:cNvPicPr>
          <p:nvPr/>
        </p:nvPicPr>
        <p:blipFill rotWithShape="1">
          <a:blip r:embed="rId3"/>
          <a:srcRect l="8399" t="-786" r="57601" b="1467"/>
          <a:stretch/>
        </p:blipFill>
        <p:spPr>
          <a:xfrm>
            <a:off x="540447" y="2708423"/>
            <a:ext cx="1720008" cy="2826208"/>
          </a:xfrm>
          <a:prstGeom prst="rect">
            <a:avLst/>
          </a:prstGeom>
        </p:spPr>
      </p:pic>
      <p:pic>
        <p:nvPicPr>
          <p:cNvPr id="7" name="Picture 6">
            <a:extLst>
              <a:ext uri="{FF2B5EF4-FFF2-40B4-BE49-F238E27FC236}">
                <a16:creationId xmlns:a16="http://schemas.microsoft.com/office/drawing/2014/main" id="{FA2371ED-F816-E147-8034-1166875EACC3}"/>
              </a:ext>
            </a:extLst>
          </p:cNvPr>
          <p:cNvPicPr>
            <a:picLocks noChangeAspect="1"/>
          </p:cNvPicPr>
          <p:nvPr/>
        </p:nvPicPr>
        <p:blipFill rotWithShape="1">
          <a:blip r:embed="rId4"/>
          <a:srcRect l="2635" r="26646" b="19707"/>
          <a:stretch/>
        </p:blipFill>
        <p:spPr>
          <a:xfrm>
            <a:off x="715750" y="2481955"/>
            <a:ext cx="226984" cy="257711"/>
          </a:xfrm>
          <a:prstGeom prst="rect">
            <a:avLst/>
          </a:prstGeom>
        </p:spPr>
      </p:pic>
      <p:sp>
        <p:nvSpPr>
          <p:cNvPr id="15" name="TextBox 14">
            <a:extLst>
              <a:ext uri="{FF2B5EF4-FFF2-40B4-BE49-F238E27FC236}">
                <a16:creationId xmlns:a16="http://schemas.microsoft.com/office/drawing/2014/main" id="{0002C415-447F-B54C-8ABF-794EEAFC6203}"/>
              </a:ext>
            </a:extLst>
          </p:cNvPr>
          <p:cNvSpPr txBox="1"/>
          <p:nvPr/>
        </p:nvSpPr>
        <p:spPr>
          <a:xfrm>
            <a:off x="1290031" y="1825610"/>
            <a:ext cx="2631204" cy="400110"/>
          </a:xfrm>
          <a:prstGeom prst="rect">
            <a:avLst/>
          </a:prstGeom>
          <a:noFill/>
          <a:ln>
            <a:noFill/>
          </a:ln>
        </p:spPr>
        <p:txBody>
          <a:bodyPr wrap="square" rtlCol="0">
            <a:spAutoFit/>
          </a:bodyPr>
          <a:lstStyle/>
          <a:p>
            <a:pPr algn="ctr"/>
            <a:r>
              <a:rPr lang="en-US" sz="2000" dirty="0"/>
              <a:t>Wave-like behavior</a:t>
            </a:r>
          </a:p>
        </p:txBody>
      </p:sp>
      <p:sp>
        <p:nvSpPr>
          <p:cNvPr id="16" name="TextBox 15">
            <a:extLst>
              <a:ext uri="{FF2B5EF4-FFF2-40B4-BE49-F238E27FC236}">
                <a16:creationId xmlns:a16="http://schemas.microsoft.com/office/drawing/2014/main" id="{AC9EA26A-DD53-0B47-942F-9FAA2ED437C9}"/>
              </a:ext>
            </a:extLst>
          </p:cNvPr>
          <p:cNvSpPr txBox="1"/>
          <p:nvPr/>
        </p:nvSpPr>
        <p:spPr>
          <a:xfrm>
            <a:off x="5719340" y="1825610"/>
            <a:ext cx="2917149" cy="400110"/>
          </a:xfrm>
          <a:prstGeom prst="rect">
            <a:avLst/>
          </a:prstGeom>
          <a:noFill/>
          <a:ln>
            <a:noFill/>
          </a:ln>
        </p:spPr>
        <p:txBody>
          <a:bodyPr wrap="square" rtlCol="0">
            <a:spAutoFit/>
          </a:bodyPr>
          <a:lstStyle/>
          <a:p>
            <a:pPr algn="ctr"/>
            <a:r>
              <a:rPr lang="en-US" sz="2000" dirty="0"/>
              <a:t>Particle-like behavior</a:t>
            </a:r>
          </a:p>
        </p:txBody>
      </p:sp>
      <p:pic>
        <p:nvPicPr>
          <p:cNvPr id="17" name="Picture 16">
            <a:extLst>
              <a:ext uri="{FF2B5EF4-FFF2-40B4-BE49-F238E27FC236}">
                <a16:creationId xmlns:a16="http://schemas.microsoft.com/office/drawing/2014/main" id="{D641D967-D525-3B40-AF2E-09588A4FE415}"/>
              </a:ext>
            </a:extLst>
          </p:cNvPr>
          <p:cNvPicPr>
            <a:picLocks noChangeAspect="1"/>
          </p:cNvPicPr>
          <p:nvPr/>
        </p:nvPicPr>
        <p:blipFill rotWithShape="1">
          <a:blip r:embed="rId3"/>
          <a:srcRect l="58133" r="7733" b="756"/>
          <a:stretch/>
        </p:blipFill>
        <p:spPr>
          <a:xfrm>
            <a:off x="6342651" y="2749933"/>
            <a:ext cx="1710720" cy="2797880"/>
          </a:xfrm>
          <a:prstGeom prst="rect">
            <a:avLst/>
          </a:prstGeom>
        </p:spPr>
      </p:pic>
      <p:pic>
        <p:nvPicPr>
          <p:cNvPr id="22" name="Picture 21">
            <a:extLst>
              <a:ext uri="{FF2B5EF4-FFF2-40B4-BE49-F238E27FC236}">
                <a16:creationId xmlns:a16="http://schemas.microsoft.com/office/drawing/2014/main" id="{CBA49236-43D3-4A44-A6A9-378B3632B984}"/>
              </a:ext>
            </a:extLst>
          </p:cNvPr>
          <p:cNvPicPr>
            <a:picLocks noChangeAspect="1"/>
          </p:cNvPicPr>
          <p:nvPr/>
        </p:nvPicPr>
        <p:blipFill rotWithShape="1">
          <a:blip r:embed="rId4"/>
          <a:srcRect l="2635" r="26646" b="19707"/>
          <a:stretch/>
        </p:blipFill>
        <p:spPr>
          <a:xfrm>
            <a:off x="4256045" y="2481955"/>
            <a:ext cx="226984" cy="257711"/>
          </a:xfrm>
          <a:prstGeom prst="rect">
            <a:avLst/>
          </a:prstGeom>
        </p:spPr>
      </p:pic>
      <p:sp>
        <p:nvSpPr>
          <p:cNvPr id="23" name="Rectangle 22">
            <a:extLst>
              <a:ext uri="{FF2B5EF4-FFF2-40B4-BE49-F238E27FC236}">
                <a16:creationId xmlns:a16="http://schemas.microsoft.com/office/drawing/2014/main" id="{9D22B317-1B5C-624F-B15D-97B99CBA6BB4}"/>
              </a:ext>
            </a:extLst>
          </p:cNvPr>
          <p:cNvSpPr/>
          <p:nvPr/>
        </p:nvSpPr>
        <p:spPr>
          <a:xfrm>
            <a:off x="1719309" y="4308669"/>
            <a:ext cx="125854" cy="195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238F1FE-0570-0948-BD47-37CE6A9BCBF0}"/>
              </a:ext>
            </a:extLst>
          </p:cNvPr>
          <p:cNvPicPr>
            <a:picLocks noChangeAspect="1"/>
          </p:cNvPicPr>
          <p:nvPr/>
        </p:nvPicPr>
        <p:blipFill>
          <a:blip r:embed="rId5"/>
          <a:stretch>
            <a:fillRect/>
          </a:stretch>
        </p:blipFill>
        <p:spPr>
          <a:xfrm>
            <a:off x="1719309" y="4308669"/>
            <a:ext cx="113230" cy="184000"/>
          </a:xfrm>
          <a:prstGeom prst="rect">
            <a:avLst/>
          </a:prstGeom>
        </p:spPr>
      </p:pic>
      <p:pic>
        <p:nvPicPr>
          <p:cNvPr id="25" name="Picture 24">
            <a:extLst>
              <a:ext uri="{FF2B5EF4-FFF2-40B4-BE49-F238E27FC236}">
                <a16:creationId xmlns:a16="http://schemas.microsoft.com/office/drawing/2014/main" id="{F385359C-5790-2C45-A3AF-CE2421A3DCD7}"/>
              </a:ext>
            </a:extLst>
          </p:cNvPr>
          <p:cNvPicPr>
            <a:picLocks noChangeAspect="1"/>
          </p:cNvPicPr>
          <p:nvPr/>
        </p:nvPicPr>
        <p:blipFill rotWithShape="1">
          <a:blip r:embed="rId4"/>
          <a:srcRect l="2635" r="26646" b="19707"/>
          <a:stretch/>
        </p:blipFill>
        <p:spPr>
          <a:xfrm>
            <a:off x="7651149" y="2481954"/>
            <a:ext cx="226984" cy="257711"/>
          </a:xfrm>
          <a:prstGeom prst="rect">
            <a:avLst/>
          </a:prstGeom>
        </p:spPr>
      </p:pic>
      <p:pic>
        <p:nvPicPr>
          <p:cNvPr id="26" name="Picture 25">
            <a:extLst>
              <a:ext uri="{FF2B5EF4-FFF2-40B4-BE49-F238E27FC236}">
                <a16:creationId xmlns:a16="http://schemas.microsoft.com/office/drawing/2014/main" id="{6246F264-37C3-4F48-A7B9-E11DE23D7833}"/>
              </a:ext>
            </a:extLst>
          </p:cNvPr>
          <p:cNvPicPr>
            <a:picLocks noChangeAspect="1"/>
          </p:cNvPicPr>
          <p:nvPr/>
        </p:nvPicPr>
        <p:blipFill rotWithShape="1">
          <a:blip r:embed="rId4"/>
          <a:srcRect l="2635" r="26646" b="19707"/>
          <a:stretch/>
        </p:blipFill>
        <p:spPr>
          <a:xfrm>
            <a:off x="6452764" y="2491239"/>
            <a:ext cx="226984" cy="257711"/>
          </a:xfrm>
          <a:prstGeom prst="rect">
            <a:avLst/>
          </a:prstGeom>
        </p:spPr>
      </p:pic>
      <p:cxnSp>
        <p:nvCxnSpPr>
          <p:cNvPr id="28" name="Straight Connector 27">
            <a:extLst>
              <a:ext uri="{FF2B5EF4-FFF2-40B4-BE49-F238E27FC236}">
                <a16:creationId xmlns:a16="http://schemas.microsoft.com/office/drawing/2014/main" id="{48DCE7FF-EB30-1948-BC9C-9B682FFA6630}"/>
              </a:ext>
            </a:extLst>
          </p:cNvPr>
          <p:cNvCxnSpPr>
            <a:cxnSpLocks/>
          </p:cNvCxnSpPr>
          <p:nvPr/>
        </p:nvCxnSpPr>
        <p:spPr>
          <a:xfrm>
            <a:off x="5334000" y="1825610"/>
            <a:ext cx="0" cy="4741445"/>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5D72EA0-F83B-3C4B-9A32-DE3596F49322}"/>
              </a:ext>
            </a:extLst>
          </p:cNvPr>
          <p:cNvCxnSpPr/>
          <p:nvPr/>
        </p:nvCxnSpPr>
        <p:spPr>
          <a:xfrm>
            <a:off x="1944220" y="6507680"/>
            <a:ext cx="158385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6385C4E-894C-D340-B6C9-F0C629389F5D}"/>
              </a:ext>
            </a:extLst>
          </p:cNvPr>
          <p:cNvCxnSpPr/>
          <p:nvPr/>
        </p:nvCxnSpPr>
        <p:spPr>
          <a:xfrm>
            <a:off x="6494606" y="6507680"/>
            <a:ext cx="158385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E4594694-8968-4248-9140-17CFD4DF7F6D}"/>
              </a:ext>
            </a:extLst>
          </p:cNvPr>
          <p:cNvSpPr/>
          <p:nvPr/>
        </p:nvSpPr>
        <p:spPr>
          <a:xfrm>
            <a:off x="4130191" y="4308669"/>
            <a:ext cx="125854" cy="1954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06031015-A3B6-5D4C-A8D1-5B28F46061E7}"/>
              </a:ext>
            </a:extLst>
          </p:cNvPr>
          <p:cNvPicPr>
            <a:picLocks noChangeAspect="1"/>
          </p:cNvPicPr>
          <p:nvPr/>
        </p:nvPicPr>
        <p:blipFill>
          <a:blip r:embed="rId6"/>
          <a:stretch>
            <a:fillRect/>
          </a:stretch>
        </p:blipFill>
        <p:spPr>
          <a:xfrm>
            <a:off x="4129352" y="4351180"/>
            <a:ext cx="162984" cy="130387"/>
          </a:xfrm>
          <a:prstGeom prst="rect">
            <a:avLst/>
          </a:prstGeom>
        </p:spPr>
      </p:pic>
      <p:sp>
        <p:nvSpPr>
          <p:cNvPr id="34" name="TextBox 5">
            <a:extLst>
              <a:ext uri="{FF2B5EF4-FFF2-40B4-BE49-F238E27FC236}">
                <a16:creationId xmlns:a16="http://schemas.microsoft.com/office/drawing/2014/main" id="{1106F9A3-4604-634A-A3BB-D02F43DC9C8A}"/>
              </a:ext>
            </a:extLst>
          </p:cNvPr>
          <p:cNvSpPr txBox="1">
            <a:spLocks noChangeArrowheads="1"/>
          </p:cNvSpPr>
          <p:nvPr/>
        </p:nvSpPr>
        <p:spPr bwMode="auto">
          <a:xfrm>
            <a:off x="26988" y="115888"/>
            <a:ext cx="42833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Wave-particle duality relations</a:t>
            </a:r>
          </a:p>
        </p:txBody>
      </p:sp>
      <p:pic>
        <p:nvPicPr>
          <p:cNvPr id="27" name="Picture 26">
            <a:extLst>
              <a:ext uri="{FF2B5EF4-FFF2-40B4-BE49-F238E27FC236}">
                <a16:creationId xmlns:a16="http://schemas.microsoft.com/office/drawing/2014/main" id="{47F516B8-D039-424D-8688-C1B2C5074B11}"/>
              </a:ext>
            </a:extLst>
          </p:cNvPr>
          <p:cNvPicPr>
            <a:picLocks noChangeAspect="1"/>
          </p:cNvPicPr>
          <p:nvPr/>
        </p:nvPicPr>
        <p:blipFill>
          <a:blip r:embed="rId7"/>
          <a:stretch>
            <a:fillRect/>
          </a:stretch>
        </p:blipFill>
        <p:spPr>
          <a:xfrm>
            <a:off x="319555" y="2801515"/>
            <a:ext cx="401813" cy="152587"/>
          </a:xfrm>
          <a:prstGeom prst="rect">
            <a:avLst/>
          </a:prstGeom>
        </p:spPr>
      </p:pic>
      <p:pic>
        <p:nvPicPr>
          <p:cNvPr id="29" name="Picture 28">
            <a:extLst>
              <a:ext uri="{FF2B5EF4-FFF2-40B4-BE49-F238E27FC236}">
                <a16:creationId xmlns:a16="http://schemas.microsoft.com/office/drawing/2014/main" id="{ABC6992E-B98B-2743-8351-F9B5A2BE4327}"/>
              </a:ext>
            </a:extLst>
          </p:cNvPr>
          <p:cNvPicPr>
            <a:picLocks noChangeAspect="1"/>
          </p:cNvPicPr>
          <p:nvPr/>
        </p:nvPicPr>
        <p:blipFill>
          <a:blip r:embed="rId8"/>
          <a:stretch>
            <a:fillRect/>
          </a:stretch>
        </p:blipFill>
        <p:spPr>
          <a:xfrm>
            <a:off x="6128035" y="2801514"/>
            <a:ext cx="341838" cy="162780"/>
          </a:xfrm>
          <a:prstGeom prst="rect">
            <a:avLst/>
          </a:prstGeom>
        </p:spPr>
      </p:pic>
      <p:pic>
        <p:nvPicPr>
          <p:cNvPr id="30" name="Picture 29">
            <a:extLst>
              <a:ext uri="{FF2B5EF4-FFF2-40B4-BE49-F238E27FC236}">
                <a16:creationId xmlns:a16="http://schemas.microsoft.com/office/drawing/2014/main" id="{E63EE1B6-F149-F34F-992B-8042A21E942F}"/>
              </a:ext>
            </a:extLst>
          </p:cNvPr>
          <p:cNvPicPr>
            <a:picLocks noChangeAspect="1"/>
          </p:cNvPicPr>
          <p:nvPr/>
        </p:nvPicPr>
        <p:blipFill>
          <a:blip r:embed="rId7"/>
          <a:stretch>
            <a:fillRect/>
          </a:stretch>
        </p:blipFill>
        <p:spPr>
          <a:xfrm>
            <a:off x="4523819" y="2801514"/>
            <a:ext cx="401813" cy="152587"/>
          </a:xfrm>
          <a:prstGeom prst="rect">
            <a:avLst/>
          </a:prstGeom>
        </p:spPr>
      </p:pic>
      <p:pic>
        <p:nvPicPr>
          <p:cNvPr id="35" name="Picture 34">
            <a:extLst>
              <a:ext uri="{FF2B5EF4-FFF2-40B4-BE49-F238E27FC236}">
                <a16:creationId xmlns:a16="http://schemas.microsoft.com/office/drawing/2014/main" id="{374BD302-1F3C-F44B-9C60-CDEE38795CCD}"/>
              </a:ext>
            </a:extLst>
          </p:cNvPr>
          <p:cNvPicPr>
            <a:picLocks noChangeAspect="1"/>
          </p:cNvPicPr>
          <p:nvPr/>
        </p:nvPicPr>
        <p:blipFill>
          <a:blip r:embed="rId8"/>
          <a:stretch>
            <a:fillRect/>
          </a:stretch>
        </p:blipFill>
        <p:spPr>
          <a:xfrm>
            <a:off x="7926986" y="2785316"/>
            <a:ext cx="341838" cy="162780"/>
          </a:xfrm>
          <a:prstGeom prst="rect">
            <a:avLst/>
          </a:prstGeom>
        </p:spPr>
      </p:pic>
      <p:pic>
        <p:nvPicPr>
          <p:cNvPr id="2" name="Picture 1">
            <a:extLst>
              <a:ext uri="{FF2B5EF4-FFF2-40B4-BE49-F238E27FC236}">
                <a16:creationId xmlns:a16="http://schemas.microsoft.com/office/drawing/2014/main" id="{0A9F72A2-2F58-934B-AEFB-6DAA0662D41C}"/>
              </a:ext>
            </a:extLst>
          </p:cNvPr>
          <p:cNvPicPr>
            <a:picLocks noChangeAspect="1"/>
          </p:cNvPicPr>
          <p:nvPr/>
        </p:nvPicPr>
        <p:blipFill>
          <a:blip r:embed="rId9"/>
          <a:stretch>
            <a:fillRect/>
          </a:stretch>
        </p:blipFill>
        <p:spPr>
          <a:xfrm>
            <a:off x="1963663" y="6187421"/>
            <a:ext cx="1564411" cy="265519"/>
          </a:xfrm>
          <a:prstGeom prst="rect">
            <a:avLst/>
          </a:prstGeom>
        </p:spPr>
      </p:pic>
      <p:pic>
        <p:nvPicPr>
          <p:cNvPr id="3" name="Picture 2">
            <a:extLst>
              <a:ext uri="{FF2B5EF4-FFF2-40B4-BE49-F238E27FC236}">
                <a16:creationId xmlns:a16="http://schemas.microsoft.com/office/drawing/2014/main" id="{F20E18D5-FBC3-954A-8721-DC0D37D8F178}"/>
              </a:ext>
            </a:extLst>
          </p:cNvPr>
          <p:cNvPicPr>
            <a:picLocks noChangeAspect="1"/>
          </p:cNvPicPr>
          <p:nvPr/>
        </p:nvPicPr>
        <p:blipFill>
          <a:blip r:embed="rId10"/>
          <a:stretch>
            <a:fillRect/>
          </a:stretch>
        </p:blipFill>
        <p:spPr>
          <a:xfrm>
            <a:off x="6472542" y="6165353"/>
            <a:ext cx="1577802" cy="267792"/>
          </a:xfrm>
          <a:prstGeom prst="rect">
            <a:avLst/>
          </a:prstGeom>
        </p:spPr>
      </p:pic>
    </p:spTree>
    <p:extLst>
      <p:ext uri="{BB962C8B-B14F-4D97-AF65-F5344CB8AC3E}">
        <p14:creationId xmlns:p14="http://schemas.microsoft.com/office/powerpoint/2010/main" val="170996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23" grpId="0" animBg="1"/>
      <p:bldP spid="3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B4985E3-0BF4-6544-9CE1-EA7085A804CE}"/>
              </a:ext>
            </a:extLst>
          </p:cNvPr>
          <p:cNvSpPr/>
          <p:nvPr/>
        </p:nvSpPr>
        <p:spPr>
          <a:xfrm>
            <a:off x="8133806" y="4302034"/>
            <a:ext cx="174171" cy="278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TextBox 5">
            <a:extLst>
              <a:ext uri="{FF2B5EF4-FFF2-40B4-BE49-F238E27FC236}">
                <a16:creationId xmlns:a16="http://schemas.microsoft.com/office/drawing/2014/main" id="{5CD9E0A4-5BFA-AF4D-8CB2-B5A38617BCD9}"/>
              </a:ext>
            </a:extLst>
          </p:cNvPr>
          <p:cNvSpPr txBox="1">
            <a:spLocks noChangeArrowheads="1"/>
          </p:cNvSpPr>
          <p:nvPr/>
        </p:nvSpPr>
        <p:spPr bwMode="auto">
          <a:xfrm>
            <a:off x="26988" y="115888"/>
            <a:ext cx="66223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Fringe visibility in Mach-Zehnder interferometer</a:t>
            </a:r>
          </a:p>
        </p:txBody>
      </p:sp>
      <p:pic>
        <p:nvPicPr>
          <p:cNvPr id="14" name="Picture 13">
            <a:extLst>
              <a:ext uri="{FF2B5EF4-FFF2-40B4-BE49-F238E27FC236}">
                <a16:creationId xmlns:a16="http://schemas.microsoft.com/office/drawing/2014/main" id="{94CB8E92-647A-CF4E-9157-91098F3AFEED}"/>
              </a:ext>
            </a:extLst>
          </p:cNvPr>
          <p:cNvPicPr>
            <a:picLocks noChangeAspect="1"/>
          </p:cNvPicPr>
          <p:nvPr/>
        </p:nvPicPr>
        <p:blipFill rotWithShape="1">
          <a:blip r:embed="rId3"/>
          <a:srcRect l="8399" t="-786" r="57601" b="1467"/>
          <a:stretch/>
        </p:blipFill>
        <p:spPr>
          <a:xfrm>
            <a:off x="6531864" y="1763729"/>
            <a:ext cx="2348318" cy="3858610"/>
          </a:xfrm>
          <a:prstGeom prst="rect">
            <a:avLst/>
          </a:prstGeom>
        </p:spPr>
      </p:pic>
      <p:sp>
        <p:nvSpPr>
          <p:cNvPr id="15" name="Rectangle 14">
            <a:extLst>
              <a:ext uri="{FF2B5EF4-FFF2-40B4-BE49-F238E27FC236}">
                <a16:creationId xmlns:a16="http://schemas.microsoft.com/office/drawing/2014/main" id="{E5350956-238E-E443-A0B4-3B3C7C98DC5F}"/>
              </a:ext>
            </a:extLst>
          </p:cNvPr>
          <p:cNvSpPr/>
          <p:nvPr/>
        </p:nvSpPr>
        <p:spPr>
          <a:xfrm>
            <a:off x="8133806" y="3938780"/>
            <a:ext cx="174171" cy="278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extBox 15">
            <a:extLst>
              <a:ext uri="{FF2B5EF4-FFF2-40B4-BE49-F238E27FC236}">
                <a16:creationId xmlns:a16="http://schemas.microsoft.com/office/drawing/2014/main" id="{7454510C-B2C9-E144-8A24-0558C25E84E3}"/>
              </a:ext>
            </a:extLst>
          </p:cNvPr>
          <p:cNvSpPr txBox="1"/>
          <p:nvPr/>
        </p:nvSpPr>
        <p:spPr>
          <a:xfrm>
            <a:off x="402390" y="2167150"/>
            <a:ext cx="2163413" cy="461665"/>
          </a:xfrm>
          <a:prstGeom prst="rect">
            <a:avLst/>
          </a:prstGeom>
          <a:noFill/>
        </p:spPr>
        <p:txBody>
          <a:bodyPr wrap="none" rtlCol="0">
            <a:spAutoFit/>
          </a:bodyPr>
          <a:lstStyle/>
          <a:p>
            <a:r>
              <a:rPr lang="it-IT" sz="2400" dirty="0"/>
              <a:t>Fringe </a:t>
            </a:r>
            <a:r>
              <a:rPr lang="it-IT" sz="2400" dirty="0" err="1"/>
              <a:t>Visibility</a:t>
            </a:r>
            <a:r>
              <a:rPr lang="it-IT" sz="2400" dirty="0"/>
              <a:t>:</a:t>
            </a:r>
          </a:p>
        </p:txBody>
      </p:sp>
      <p:pic>
        <p:nvPicPr>
          <p:cNvPr id="2" name="Picture 1">
            <a:extLst>
              <a:ext uri="{FF2B5EF4-FFF2-40B4-BE49-F238E27FC236}">
                <a16:creationId xmlns:a16="http://schemas.microsoft.com/office/drawing/2014/main" id="{A7278A3E-DC7E-764F-A907-15ABA71608CA}"/>
              </a:ext>
            </a:extLst>
          </p:cNvPr>
          <p:cNvPicPr>
            <a:picLocks noChangeAspect="1"/>
          </p:cNvPicPr>
          <p:nvPr/>
        </p:nvPicPr>
        <p:blipFill>
          <a:blip r:embed="rId4"/>
          <a:stretch>
            <a:fillRect/>
          </a:stretch>
        </p:blipFill>
        <p:spPr>
          <a:xfrm>
            <a:off x="2715485" y="2292263"/>
            <a:ext cx="3385556" cy="1265129"/>
          </a:xfrm>
          <a:prstGeom prst="rect">
            <a:avLst/>
          </a:prstGeom>
        </p:spPr>
      </p:pic>
    </p:spTree>
    <p:extLst>
      <p:ext uri="{BB962C8B-B14F-4D97-AF65-F5344CB8AC3E}">
        <p14:creationId xmlns:p14="http://schemas.microsoft.com/office/powerpoint/2010/main" val="11769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2559365-579E-DC47-A153-E918FC4DA52A}"/>
              </a:ext>
            </a:extLst>
          </p:cNvPr>
          <p:cNvSpPr txBox="1"/>
          <p:nvPr/>
        </p:nvSpPr>
        <p:spPr>
          <a:xfrm>
            <a:off x="378040" y="2523744"/>
            <a:ext cx="3029868" cy="2677656"/>
          </a:xfrm>
          <a:prstGeom prst="rect">
            <a:avLst/>
          </a:prstGeom>
          <a:noFill/>
        </p:spPr>
        <p:txBody>
          <a:bodyPr wrap="none" rtlCol="0">
            <a:spAutoFit/>
          </a:bodyPr>
          <a:lstStyle/>
          <a:p>
            <a:endParaRPr lang="it-IT" sz="2400" dirty="0"/>
          </a:p>
          <a:p>
            <a:endParaRPr lang="it-IT" sz="2400" dirty="0"/>
          </a:p>
          <a:p>
            <a:endParaRPr lang="it-IT" sz="2400" dirty="0"/>
          </a:p>
          <a:p>
            <a:endParaRPr lang="it-IT" sz="2400" dirty="0"/>
          </a:p>
          <a:p>
            <a:endParaRPr lang="it-IT" sz="2400" dirty="0"/>
          </a:p>
          <a:p>
            <a:endParaRPr lang="it-IT" sz="2400" dirty="0"/>
          </a:p>
          <a:p>
            <a:r>
              <a:rPr lang="it-IT" sz="2400" dirty="0" err="1"/>
              <a:t>Path</a:t>
            </a:r>
            <a:r>
              <a:rPr lang="it-IT" sz="2400" dirty="0"/>
              <a:t> </a:t>
            </a:r>
            <a:r>
              <a:rPr lang="it-IT" sz="2400" dirty="0" err="1"/>
              <a:t>Distinguishability</a:t>
            </a:r>
            <a:r>
              <a:rPr lang="it-IT" sz="2400" dirty="0"/>
              <a:t>:</a:t>
            </a:r>
          </a:p>
        </p:txBody>
      </p:sp>
      <p:sp>
        <p:nvSpPr>
          <p:cNvPr id="14" name="Rectangle 13">
            <a:extLst>
              <a:ext uri="{FF2B5EF4-FFF2-40B4-BE49-F238E27FC236}">
                <a16:creationId xmlns:a16="http://schemas.microsoft.com/office/drawing/2014/main" id="{BB4E8A1F-2126-894B-B75F-376F90564713}"/>
              </a:ext>
            </a:extLst>
          </p:cNvPr>
          <p:cNvSpPr/>
          <p:nvPr/>
        </p:nvSpPr>
        <p:spPr>
          <a:xfrm>
            <a:off x="8133806" y="4302034"/>
            <a:ext cx="174171" cy="278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TextBox 5">
            <a:extLst>
              <a:ext uri="{FF2B5EF4-FFF2-40B4-BE49-F238E27FC236}">
                <a16:creationId xmlns:a16="http://schemas.microsoft.com/office/drawing/2014/main" id="{9FDD4811-2C66-E44F-A618-1A21865B2563}"/>
              </a:ext>
            </a:extLst>
          </p:cNvPr>
          <p:cNvSpPr txBox="1">
            <a:spLocks noChangeArrowheads="1"/>
          </p:cNvSpPr>
          <p:nvPr/>
        </p:nvSpPr>
        <p:spPr bwMode="auto">
          <a:xfrm>
            <a:off x="26988" y="115888"/>
            <a:ext cx="66223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Fringe visibility in Mach-Zehnder interferometer</a:t>
            </a:r>
          </a:p>
        </p:txBody>
      </p:sp>
      <p:sp>
        <p:nvSpPr>
          <p:cNvPr id="18" name="Rectangle 17">
            <a:extLst>
              <a:ext uri="{FF2B5EF4-FFF2-40B4-BE49-F238E27FC236}">
                <a16:creationId xmlns:a16="http://schemas.microsoft.com/office/drawing/2014/main" id="{106469F8-8D39-E148-8679-75CF4947600C}"/>
              </a:ext>
            </a:extLst>
          </p:cNvPr>
          <p:cNvSpPr/>
          <p:nvPr/>
        </p:nvSpPr>
        <p:spPr>
          <a:xfrm>
            <a:off x="8133806" y="4302034"/>
            <a:ext cx="174171" cy="278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9" name="Picture 18">
            <a:extLst>
              <a:ext uri="{FF2B5EF4-FFF2-40B4-BE49-F238E27FC236}">
                <a16:creationId xmlns:a16="http://schemas.microsoft.com/office/drawing/2014/main" id="{F7534CDD-C2B5-464B-A222-8CBAFC267A8D}"/>
              </a:ext>
            </a:extLst>
          </p:cNvPr>
          <p:cNvPicPr>
            <a:picLocks noChangeAspect="1"/>
          </p:cNvPicPr>
          <p:nvPr/>
        </p:nvPicPr>
        <p:blipFill rotWithShape="1">
          <a:blip r:embed="rId3"/>
          <a:srcRect l="8399" t="-786" r="57601" b="1467"/>
          <a:stretch/>
        </p:blipFill>
        <p:spPr>
          <a:xfrm>
            <a:off x="6531864" y="1763729"/>
            <a:ext cx="2348318" cy="3858610"/>
          </a:xfrm>
          <a:prstGeom prst="rect">
            <a:avLst/>
          </a:prstGeom>
        </p:spPr>
      </p:pic>
      <p:sp>
        <p:nvSpPr>
          <p:cNvPr id="20" name="Rectangle 19">
            <a:extLst>
              <a:ext uri="{FF2B5EF4-FFF2-40B4-BE49-F238E27FC236}">
                <a16:creationId xmlns:a16="http://schemas.microsoft.com/office/drawing/2014/main" id="{C070636D-07C8-5D42-9093-94E8B87D3B1D}"/>
              </a:ext>
            </a:extLst>
          </p:cNvPr>
          <p:cNvSpPr/>
          <p:nvPr/>
        </p:nvSpPr>
        <p:spPr>
          <a:xfrm>
            <a:off x="8133806" y="3938780"/>
            <a:ext cx="174171" cy="278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Picture 2">
            <a:extLst>
              <a:ext uri="{FF2B5EF4-FFF2-40B4-BE49-F238E27FC236}">
                <a16:creationId xmlns:a16="http://schemas.microsoft.com/office/drawing/2014/main" id="{153358C2-9D56-3B40-BF35-782E92E23D1F}"/>
              </a:ext>
            </a:extLst>
          </p:cNvPr>
          <p:cNvPicPr>
            <a:picLocks noChangeAspect="1"/>
          </p:cNvPicPr>
          <p:nvPr/>
        </p:nvPicPr>
        <p:blipFill>
          <a:blip r:embed="rId4"/>
          <a:stretch>
            <a:fillRect/>
          </a:stretch>
        </p:blipFill>
        <p:spPr>
          <a:xfrm>
            <a:off x="3407908" y="4822521"/>
            <a:ext cx="3271882" cy="1265128"/>
          </a:xfrm>
          <a:prstGeom prst="rect">
            <a:avLst/>
          </a:prstGeom>
        </p:spPr>
      </p:pic>
    </p:spTree>
    <p:extLst>
      <p:ext uri="{BB962C8B-B14F-4D97-AF65-F5344CB8AC3E}">
        <p14:creationId xmlns:p14="http://schemas.microsoft.com/office/powerpoint/2010/main" val="1391909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B222AA3-02E9-B940-91A5-4D19B4C72F96}"/>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Fringe visibility and path distinguishability</a:t>
            </a:r>
          </a:p>
        </p:txBody>
      </p:sp>
      <p:pic>
        <p:nvPicPr>
          <p:cNvPr id="8" name="Picture 7">
            <a:extLst>
              <a:ext uri="{FF2B5EF4-FFF2-40B4-BE49-F238E27FC236}">
                <a16:creationId xmlns:a16="http://schemas.microsoft.com/office/drawing/2014/main" id="{CCBC10E0-9524-FA44-89C4-3981124C079E}"/>
              </a:ext>
            </a:extLst>
          </p:cNvPr>
          <p:cNvPicPr>
            <a:picLocks noChangeAspect="1"/>
          </p:cNvPicPr>
          <p:nvPr/>
        </p:nvPicPr>
        <p:blipFill rotWithShape="1">
          <a:blip r:embed="rId3"/>
          <a:srcRect l="8399" t="-786" r="57601" b="1467"/>
          <a:stretch/>
        </p:blipFill>
        <p:spPr>
          <a:xfrm>
            <a:off x="6531864" y="2126983"/>
            <a:ext cx="2348318" cy="3858610"/>
          </a:xfrm>
          <a:prstGeom prst="rect">
            <a:avLst/>
          </a:prstGeom>
        </p:spPr>
      </p:pic>
      <p:sp>
        <p:nvSpPr>
          <p:cNvPr id="10" name="TextBox 9">
            <a:extLst>
              <a:ext uri="{FF2B5EF4-FFF2-40B4-BE49-F238E27FC236}">
                <a16:creationId xmlns:a16="http://schemas.microsoft.com/office/drawing/2014/main" id="{E2559365-579E-DC47-A153-E918FC4DA52A}"/>
              </a:ext>
            </a:extLst>
          </p:cNvPr>
          <p:cNvSpPr txBox="1"/>
          <p:nvPr/>
        </p:nvSpPr>
        <p:spPr>
          <a:xfrm>
            <a:off x="402390" y="2530404"/>
            <a:ext cx="3029868" cy="2677656"/>
          </a:xfrm>
          <a:prstGeom prst="rect">
            <a:avLst/>
          </a:prstGeom>
          <a:noFill/>
        </p:spPr>
        <p:txBody>
          <a:bodyPr wrap="none" rtlCol="0">
            <a:spAutoFit/>
          </a:bodyPr>
          <a:lstStyle/>
          <a:p>
            <a:r>
              <a:rPr lang="it-IT" sz="2400" dirty="0"/>
              <a:t>Fringe </a:t>
            </a:r>
            <a:r>
              <a:rPr lang="it-IT" sz="2400" dirty="0" err="1"/>
              <a:t>Visibility</a:t>
            </a:r>
            <a:r>
              <a:rPr lang="it-IT" sz="2400" dirty="0"/>
              <a:t>:</a:t>
            </a:r>
          </a:p>
          <a:p>
            <a:endParaRPr lang="it-IT" sz="2400" dirty="0"/>
          </a:p>
          <a:p>
            <a:endParaRPr lang="it-IT" sz="2400" dirty="0"/>
          </a:p>
          <a:p>
            <a:endParaRPr lang="it-IT" sz="2400" dirty="0"/>
          </a:p>
          <a:p>
            <a:endParaRPr lang="it-IT" sz="2400" dirty="0"/>
          </a:p>
          <a:p>
            <a:endParaRPr lang="it-IT" sz="2400" dirty="0"/>
          </a:p>
          <a:p>
            <a:r>
              <a:rPr lang="it-IT" sz="2400" dirty="0" err="1"/>
              <a:t>Path</a:t>
            </a:r>
            <a:r>
              <a:rPr lang="it-IT" sz="2400" dirty="0"/>
              <a:t> </a:t>
            </a:r>
            <a:r>
              <a:rPr lang="it-IT" sz="2400" dirty="0" err="1"/>
              <a:t>Distinguishability</a:t>
            </a:r>
            <a:r>
              <a:rPr lang="it-IT" sz="2400" dirty="0"/>
              <a:t>:</a:t>
            </a:r>
          </a:p>
        </p:txBody>
      </p:sp>
      <p:pic>
        <p:nvPicPr>
          <p:cNvPr id="6" name="Picture 5">
            <a:extLst>
              <a:ext uri="{FF2B5EF4-FFF2-40B4-BE49-F238E27FC236}">
                <a16:creationId xmlns:a16="http://schemas.microsoft.com/office/drawing/2014/main" id="{B61DFD0C-0318-9D4B-8C79-8B39C910A715}"/>
              </a:ext>
            </a:extLst>
          </p:cNvPr>
          <p:cNvPicPr>
            <a:picLocks noChangeAspect="1"/>
          </p:cNvPicPr>
          <p:nvPr/>
        </p:nvPicPr>
        <p:blipFill>
          <a:blip r:embed="rId4"/>
          <a:stretch>
            <a:fillRect/>
          </a:stretch>
        </p:blipFill>
        <p:spPr>
          <a:xfrm>
            <a:off x="2912562" y="2605984"/>
            <a:ext cx="1430404" cy="355201"/>
          </a:xfrm>
          <a:prstGeom prst="rect">
            <a:avLst/>
          </a:prstGeom>
        </p:spPr>
      </p:pic>
      <p:sp>
        <p:nvSpPr>
          <p:cNvPr id="12" name="TextBox 5">
            <a:extLst>
              <a:ext uri="{FF2B5EF4-FFF2-40B4-BE49-F238E27FC236}">
                <a16:creationId xmlns:a16="http://schemas.microsoft.com/office/drawing/2014/main" id="{1841660A-12CC-2341-A67F-556CD0248C62}"/>
              </a:ext>
            </a:extLst>
          </p:cNvPr>
          <p:cNvSpPr txBox="1">
            <a:spLocks noChangeArrowheads="1"/>
          </p:cNvSpPr>
          <p:nvPr/>
        </p:nvSpPr>
        <p:spPr bwMode="auto">
          <a:xfrm>
            <a:off x="26988" y="115888"/>
            <a:ext cx="42833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Wave-particle duality relations</a:t>
            </a:r>
          </a:p>
        </p:txBody>
      </p:sp>
      <p:sp>
        <p:nvSpPr>
          <p:cNvPr id="11" name="Rectangle 10">
            <a:extLst>
              <a:ext uri="{FF2B5EF4-FFF2-40B4-BE49-F238E27FC236}">
                <a16:creationId xmlns:a16="http://schemas.microsoft.com/office/drawing/2014/main" id="{1F63CF6F-AC5C-884E-BDF2-CB24E98F6C98}"/>
              </a:ext>
            </a:extLst>
          </p:cNvPr>
          <p:cNvSpPr/>
          <p:nvPr/>
        </p:nvSpPr>
        <p:spPr>
          <a:xfrm>
            <a:off x="8133806" y="4302034"/>
            <a:ext cx="174171" cy="2786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Picture 3">
            <a:extLst>
              <a:ext uri="{FF2B5EF4-FFF2-40B4-BE49-F238E27FC236}">
                <a16:creationId xmlns:a16="http://schemas.microsoft.com/office/drawing/2014/main" id="{7922B09A-03E2-014D-8CE0-33FF4166022A}"/>
              </a:ext>
            </a:extLst>
          </p:cNvPr>
          <p:cNvPicPr>
            <a:picLocks noChangeAspect="1"/>
          </p:cNvPicPr>
          <p:nvPr/>
        </p:nvPicPr>
        <p:blipFill>
          <a:blip r:embed="rId5"/>
          <a:stretch>
            <a:fillRect/>
          </a:stretch>
        </p:blipFill>
        <p:spPr>
          <a:xfrm>
            <a:off x="522707" y="6318618"/>
            <a:ext cx="1346204" cy="276720"/>
          </a:xfrm>
          <a:prstGeom prst="rect">
            <a:avLst/>
          </a:prstGeom>
        </p:spPr>
      </p:pic>
      <p:pic>
        <p:nvPicPr>
          <p:cNvPr id="15" name="Picture 14">
            <a:extLst>
              <a:ext uri="{FF2B5EF4-FFF2-40B4-BE49-F238E27FC236}">
                <a16:creationId xmlns:a16="http://schemas.microsoft.com/office/drawing/2014/main" id="{BD3D154A-2F2A-B244-935D-3130A3056694}"/>
              </a:ext>
            </a:extLst>
          </p:cNvPr>
          <p:cNvPicPr>
            <a:picLocks noChangeAspect="1"/>
          </p:cNvPicPr>
          <p:nvPr/>
        </p:nvPicPr>
        <p:blipFill>
          <a:blip r:embed="rId6"/>
          <a:stretch>
            <a:fillRect/>
          </a:stretch>
        </p:blipFill>
        <p:spPr>
          <a:xfrm>
            <a:off x="3618305" y="4798998"/>
            <a:ext cx="1449322" cy="367294"/>
          </a:xfrm>
          <a:prstGeom prst="rect">
            <a:avLst/>
          </a:prstGeom>
        </p:spPr>
      </p:pic>
    </p:spTree>
    <p:extLst>
      <p:ext uri="{BB962C8B-B14F-4D97-AF65-F5344CB8AC3E}">
        <p14:creationId xmlns:p14="http://schemas.microsoft.com/office/powerpoint/2010/main" val="415653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3F84F940-D2F8-784A-82BD-EE2DC291DF94}"/>
              </a:ext>
            </a:extLst>
          </p:cNvPr>
          <p:cNvSpPr/>
          <p:nvPr/>
        </p:nvSpPr>
        <p:spPr>
          <a:xfrm>
            <a:off x="466106" y="3295840"/>
            <a:ext cx="8211788" cy="523220"/>
          </a:xfrm>
          <a:prstGeom prst="rect">
            <a:avLst/>
          </a:prstGeom>
        </p:spPr>
        <p:txBody>
          <a:bodyPr wrap="square">
            <a:spAutoFit/>
          </a:bodyPr>
          <a:lstStyle/>
          <a:p>
            <a:pPr>
              <a:defRPr/>
            </a:pPr>
            <a:r>
              <a:rPr lang="en-US" sz="2800" dirty="0"/>
              <a:t>Wave-particle duality relations are uncertainty relations</a:t>
            </a:r>
          </a:p>
        </p:txBody>
      </p:sp>
    </p:spTree>
    <p:extLst>
      <p:ext uri="{BB962C8B-B14F-4D97-AF65-F5344CB8AC3E}">
        <p14:creationId xmlns:p14="http://schemas.microsoft.com/office/powerpoint/2010/main" val="27542011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689E345-EE68-7F4A-B922-8E596230351E}"/>
              </a:ext>
            </a:extLst>
          </p:cNvPr>
          <p:cNvPicPr>
            <a:picLocks noChangeAspect="1"/>
          </p:cNvPicPr>
          <p:nvPr/>
        </p:nvPicPr>
        <p:blipFill rotWithShape="1">
          <a:blip r:embed="rId3"/>
          <a:srcRect l="-1" r="3286" b="3506"/>
          <a:stretch/>
        </p:blipFill>
        <p:spPr>
          <a:xfrm>
            <a:off x="3320650" y="2507070"/>
            <a:ext cx="2646459" cy="414782"/>
          </a:xfrm>
          <a:prstGeom prst="rect">
            <a:avLst/>
          </a:prstGeom>
        </p:spPr>
      </p:pic>
      <p:sp>
        <p:nvSpPr>
          <p:cNvPr id="6" name="Rectangle 5">
            <a:extLst>
              <a:ext uri="{FF2B5EF4-FFF2-40B4-BE49-F238E27FC236}">
                <a16:creationId xmlns:a16="http://schemas.microsoft.com/office/drawing/2014/main" id="{F510D0FC-0025-C54C-808B-3A782754CFD7}"/>
              </a:ext>
            </a:extLst>
          </p:cNvPr>
          <p:cNvSpPr/>
          <p:nvPr/>
        </p:nvSpPr>
        <p:spPr>
          <a:xfrm>
            <a:off x="3123049" y="2450984"/>
            <a:ext cx="3029000" cy="5507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ctangle 7">
            <a:extLst>
              <a:ext uri="{FF2B5EF4-FFF2-40B4-BE49-F238E27FC236}">
                <a16:creationId xmlns:a16="http://schemas.microsoft.com/office/drawing/2014/main" id="{41B05780-39B7-414D-84BC-CB49E4F78C44}"/>
              </a:ext>
            </a:extLst>
          </p:cNvPr>
          <p:cNvSpPr/>
          <p:nvPr/>
        </p:nvSpPr>
        <p:spPr>
          <a:xfrm>
            <a:off x="3229924" y="4017610"/>
            <a:ext cx="2791968" cy="55070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 name="Straight Arrow Connector 2">
            <a:extLst>
              <a:ext uri="{FF2B5EF4-FFF2-40B4-BE49-F238E27FC236}">
                <a16:creationId xmlns:a16="http://schemas.microsoft.com/office/drawing/2014/main" id="{711D7023-A3E1-7D4C-9B14-60F0017F116F}"/>
              </a:ext>
            </a:extLst>
          </p:cNvPr>
          <p:cNvCxnSpPr/>
          <p:nvPr/>
        </p:nvCxnSpPr>
        <p:spPr>
          <a:xfrm>
            <a:off x="4643878" y="3271495"/>
            <a:ext cx="0" cy="522515"/>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5">
            <a:extLst>
              <a:ext uri="{FF2B5EF4-FFF2-40B4-BE49-F238E27FC236}">
                <a16:creationId xmlns:a16="http://schemas.microsoft.com/office/drawing/2014/main" id="{780EED06-8B96-AC41-9C43-0AD1C2100B77}"/>
              </a:ext>
            </a:extLst>
          </p:cNvPr>
          <p:cNvSpPr txBox="1">
            <a:spLocks noChangeArrowheads="1"/>
          </p:cNvSpPr>
          <p:nvPr/>
        </p:nvSpPr>
        <p:spPr bwMode="auto">
          <a:xfrm>
            <a:off x="26988" y="115888"/>
            <a:ext cx="75358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Wave-particle duality relations as uncertainty relations</a:t>
            </a:r>
          </a:p>
        </p:txBody>
      </p:sp>
      <p:pic>
        <p:nvPicPr>
          <p:cNvPr id="12" name="Picture 11">
            <a:extLst>
              <a:ext uri="{FF2B5EF4-FFF2-40B4-BE49-F238E27FC236}">
                <a16:creationId xmlns:a16="http://schemas.microsoft.com/office/drawing/2014/main" id="{C77C3AE7-69BD-B840-AC65-E6E6B8C71D7F}"/>
              </a:ext>
            </a:extLst>
          </p:cNvPr>
          <p:cNvPicPr>
            <a:picLocks noChangeAspect="1"/>
          </p:cNvPicPr>
          <p:nvPr/>
        </p:nvPicPr>
        <p:blipFill>
          <a:blip r:embed="rId4"/>
          <a:stretch>
            <a:fillRect/>
          </a:stretch>
        </p:blipFill>
        <p:spPr>
          <a:xfrm>
            <a:off x="3603146" y="4075849"/>
            <a:ext cx="2081464" cy="403215"/>
          </a:xfrm>
          <a:prstGeom prst="rect">
            <a:avLst/>
          </a:prstGeom>
        </p:spPr>
      </p:pic>
    </p:spTree>
    <p:extLst>
      <p:ext uri="{BB962C8B-B14F-4D97-AF65-F5344CB8AC3E}">
        <p14:creationId xmlns:p14="http://schemas.microsoft.com/office/powerpoint/2010/main" val="32248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71897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Noncontextuality and wave-particle duality relations</a:t>
            </a:r>
          </a:p>
        </p:txBody>
      </p:sp>
      <p:pic>
        <p:nvPicPr>
          <p:cNvPr id="2" name="Picture 1">
            <a:extLst>
              <a:ext uri="{FF2B5EF4-FFF2-40B4-BE49-F238E27FC236}">
                <a16:creationId xmlns:a16="http://schemas.microsoft.com/office/drawing/2014/main" id="{6B49E6A5-C6A2-4F4B-B5B0-727C9A9B2E67}"/>
              </a:ext>
            </a:extLst>
          </p:cNvPr>
          <p:cNvPicPr>
            <a:picLocks noChangeAspect="1"/>
          </p:cNvPicPr>
          <p:nvPr/>
        </p:nvPicPr>
        <p:blipFill rotWithShape="1">
          <a:blip r:embed="rId3"/>
          <a:srcRect r="34555" b="-14798"/>
          <a:stretch/>
        </p:blipFill>
        <p:spPr>
          <a:xfrm>
            <a:off x="1530251" y="2680053"/>
            <a:ext cx="6083498" cy="477456"/>
          </a:xfrm>
          <a:prstGeom prst="rect">
            <a:avLst/>
          </a:prstGeom>
        </p:spPr>
      </p:pic>
      <p:pic>
        <p:nvPicPr>
          <p:cNvPr id="17" name="Picture 16">
            <a:extLst>
              <a:ext uri="{FF2B5EF4-FFF2-40B4-BE49-F238E27FC236}">
                <a16:creationId xmlns:a16="http://schemas.microsoft.com/office/drawing/2014/main" id="{B77F652B-A7C6-7846-BB27-BF68B66B9655}"/>
              </a:ext>
            </a:extLst>
          </p:cNvPr>
          <p:cNvPicPr>
            <a:picLocks noChangeAspect="1"/>
          </p:cNvPicPr>
          <p:nvPr/>
        </p:nvPicPr>
        <p:blipFill>
          <a:blip r:embed="rId4"/>
          <a:stretch>
            <a:fillRect/>
          </a:stretch>
        </p:blipFill>
        <p:spPr>
          <a:xfrm>
            <a:off x="740383" y="3961464"/>
            <a:ext cx="4169328" cy="339723"/>
          </a:xfrm>
          <a:prstGeom prst="rect">
            <a:avLst/>
          </a:prstGeom>
        </p:spPr>
      </p:pic>
      <p:cxnSp>
        <p:nvCxnSpPr>
          <p:cNvPr id="19" name="Straight Connector 18">
            <a:extLst>
              <a:ext uri="{FF2B5EF4-FFF2-40B4-BE49-F238E27FC236}">
                <a16:creationId xmlns:a16="http://schemas.microsoft.com/office/drawing/2014/main" id="{F2F877E9-2950-0E4A-9E2F-79B3AEF606F3}"/>
              </a:ext>
            </a:extLst>
          </p:cNvPr>
          <p:cNvCxnSpPr>
            <a:cxnSpLocks/>
          </p:cNvCxnSpPr>
          <p:nvPr/>
        </p:nvCxnSpPr>
        <p:spPr>
          <a:xfrm>
            <a:off x="5868538" y="4407275"/>
            <a:ext cx="1938318" cy="0"/>
          </a:xfrm>
          <a:prstGeom prst="line">
            <a:avLst/>
          </a:prstGeom>
          <a:ln w="28575">
            <a:solidFill>
              <a:srgbClr val="FF110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9B7132EA-5EEC-C644-9F48-A8D42B4F0CCC}"/>
              </a:ext>
            </a:extLst>
          </p:cNvPr>
          <p:cNvPicPr>
            <a:picLocks noChangeAspect="1"/>
          </p:cNvPicPr>
          <p:nvPr/>
        </p:nvPicPr>
        <p:blipFill>
          <a:blip r:embed="rId5"/>
          <a:stretch>
            <a:fillRect/>
          </a:stretch>
        </p:blipFill>
        <p:spPr>
          <a:xfrm>
            <a:off x="5931168" y="3961465"/>
            <a:ext cx="1800532" cy="339722"/>
          </a:xfrm>
          <a:prstGeom prst="rect">
            <a:avLst/>
          </a:prstGeom>
        </p:spPr>
      </p:pic>
    </p:spTree>
    <p:extLst>
      <p:ext uri="{BB962C8B-B14F-4D97-AF65-F5344CB8AC3E}">
        <p14:creationId xmlns:p14="http://schemas.microsoft.com/office/powerpoint/2010/main" val="41405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6259B86-174F-6C47-A22F-5B5B315BFD3E}"/>
              </a:ext>
            </a:extLst>
          </p:cNvPr>
          <p:cNvSpPr txBox="1"/>
          <p:nvPr/>
        </p:nvSpPr>
        <p:spPr>
          <a:xfrm>
            <a:off x="278038" y="2901401"/>
            <a:ext cx="8587923" cy="1200329"/>
          </a:xfrm>
          <a:prstGeom prst="rect">
            <a:avLst/>
          </a:prstGeom>
          <a:noFill/>
        </p:spPr>
        <p:txBody>
          <a:bodyPr wrap="square" rtlCol="0">
            <a:spAutoFit/>
          </a:bodyPr>
          <a:lstStyle/>
          <a:p>
            <a:pPr algn="ctr"/>
            <a:r>
              <a:rPr lang="en-US" sz="3600" dirty="0"/>
              <a:t>The functional form of wave-particle duality relations can witness contextuality.</a:t>
            </a:r>
          </a:p>
        </p:txBody>
      </p:sp>
      <p:sp>
        <p:nvSpPr>
          <p:cNvPr id="13" name="TextBox 12">
            <a:extLst>
              <a:ext uri="{FF2B5EF4-FFF2-40B4-BE49-F238E27FC236}">
                <a16:creationId xmlns:a16="http://schemas.microsoft.com/office/drawing/2014/main" id="{2F1BD7F3-BCCA-D84D-8249-CC6ACDB33026}"/>
              </a:ext>
            </a:extLst>
          </p:cNvPr>
          <p:cNvSpPr txBox="1">
            <a:spLocks noChangeArrowheads="1"/>
          </p:cNvSpPr>
          <p:nvPr/>
        </p:nvSpPr>
        <p:spPr bwMode="auto">
          <a:xfrm>
            <a:off x="26988" y="115888"/>
            <a:ext cx="69990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What is nonclassical about quantum interference?</a:t>
            </a:r>
          </a:p>
        </p:txBody>
      </p:sp>
    </p:spTree>
    <p:extLst>
      <p:ext uri="{BB962C8B-B14F-4D97-AF65-F5344CB8AC3E}">
        <p14:creationId xmlns:p14="http://schemas.microsoft.com/office/powerpoint/2010/main" val="1957227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FB2E2D4-BAC1-7442-BD9F-536F3565CA86}"/>
              </a:ext>
            </a:extLst>
          </p:cNvPr>
          <p:cNvPicPr>
            <a:picLocks noChangeAspect="1"/>
          </p:cNvPicPr>
          <p:nvPr/>
        </p:nvPicPr>
        <p:blipFill>
          <a:blip r:embed="rId3"/>
          <a:stretch>
            <a:fillRect/>
          </a:stretch>
        </p:blipFill>
        <p:spPr>
          <a:xfrm>
            <a:off x="1925878" y="1845762"/>
            <a:ext cx="4183596" cy="3878965"/>
          </a:xfrm>
          <a:prstGeom prst="rect">
            <a:avLst/>
          </a:prstGeom>
        </p:spPr>
      </p:pic>
      <p:cxnSp>
        <p:nvCxnSpPr>
          <p:cNvPr id="15" name="Straight Arrow Connector 14">
            <a:extLst>
              <a:ext uri="{FF2B5EF4-FFF2-40B4-BE49-F238E27FC236}">
                <a16:creationId xmlns:a16="http://schemas.microsoft.com/office/drawing/2014/main" id="{6BDAEEE9-8E2D-EB44-B5C0-9C44E11AE650}"/>
              </a:ext>
            </a:extLst>
          </p:cNvPr>
          <p:cNvCxnSpPr>
            <a:cxnSpLocks/>
          </p:cNvCxnSpPr>
          <p:nvPr/>
        </p:nvCxnSpPr>
        <p:spPr>
          <a:xfrm flipH="1">
            <a:off x="4910877" y="3717727"/>
            <a:ext cx="1311738" cy="59246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4421ACB-8357-654F-944C-F8BE87AC8834}"/>
              </a:ext>
            </a:extLst>
          </p:cNvPr>
          <p:cNvCxnSpPr>
            <a:cxnSpLocks/>
          </p:cNvCxnSpPr>
          <p:nvPr/>
        </p:nvCxnSpPr>
        <p:spPr>
          <a:xfrm flipH="1">
            <a:off x="4434366" y="2128677"/>
            <a:ext cx="1236533" cy="619104"/>
          </a:xfrm>
          <a:prstGeom prst="straightConnector1">
            <a:avLst/>
          </a:prstGeom>
          <a:ln w="19050">
            <a:solidFill>
              <a:srgbClr val="1F49E4"/>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4984F49A-50DF-F04E-BBBB-3740C5BAFB84}"/>
              </a:ext>
            </a:extLst>
          </p:cNvPr>
          <p:cNvPicPr>
            <a:picLocks noChangeAspect="1"/>
          </p:cNvPicPr>
          <p:nvPr/>
        </p:nvPicPr>
        <p:blipFill>
          <a:blip r:embed="rId4"/>
          <a:stretch>
            <a:fillRect/>
          </a:stretch>
        </p:blipFill>
        <p:spPr>
          <a:xfrm>
            <a:off x="3739610" y="5370929"/>
            <a:ext cx="228930" cy="257546"/>
          </a:xfrm>
          <a:prstGeom prst="rect">
            <a:avLst/>
          </a:prstGeom>
        </p:spPr>
      </p:pic>
      <p:pic>
        <p:nvPicPr>
          <p:cNvPr id="6" name="Picture 5">
            <a:extLst>
              <a:ext uri="{FF2B5EF4-FFF2-40B4-BE49-F238E27FC236}">
                <a16:creationId xmlns:a16="http://schemas.microsoft.com/office/drawing/2014/main" id="{ACD9A158-1275-D440-B902-0D660A230934}"/>
              </a:ext>
            </a:extLst>
          </p:cNvPr>
          <p:cNvPicPr>
            <a:picLocks noChangeAspect="1"/>
          </p:cNvPicPr>
          <p:nvPr/>
        </p:nvPicPr>
        <p:blipFill>
          <a:blip r:embed="rId5"/>
          <a:stretch>
            <a:fillRect/>
          </a:stretch>
        </p:blipFill>
        <p:spPr>
          <a:xfrm>
            <a:off x="5733046" y="3291637"/>
            <a:ext cx="2939457" cy="226783"/>
          </a:xfrm>
          <a:prstGeom prst="rect">
            <a:avLst/>
          </a:prstGeom>
        </p:spPr>
      </p:pic>
      <p:pic>
        <p:nvPicPr>
          <p:cNvPr id="8" name="Picture 7">
            <a:extLst>
              <a:ext uri="{FF2B5EF4-FFF2-40B4-BE49-F238E27FC236}">
                <a16:creationId xmlns:a16="http://schemas.microsoft.com/office/drawing/2014/main" id="{F2C48672-F607-F444-950F-5FDD3730488B}"/>
              </a:ext>
            </a:extLst>
          </p:cNvPr>
          <p:cNvPicPr>
            <a:picLocks noChangeAspect="1"/>
          </p:cNvPicPr>
          <p:nvPr/>
        </p:nvPicPr>
        <p:blipFill>
          <a:blip r:embed="rId6"/>
          <a:stretch>
            <a:fillRect/>
          </a:stretch>
        </p:blipFill>
        <p:spPr>
          <a:xfrm>
            <a:off x="5201344" y="1572650"/>
            <a:ext cx="2461653" cy="288065"/>
          </a:xfrm>
          <a:prstGeom prst="rect">
            <a:avLst/>
          </a:prstGeom>
        </p:spPr>
      </p:pic>
      <p:pic>
        <p:nvPicPr>
          <p:cNvPr id="3" name="Picture 2">
            <a:extLst>
              <a:ext uri="{FF2B5EF4-FFF2-40B4-BE49-F238E27FC236}">
                <a16:creationId xmlns:a16="http://schemas.microsoft.com/office/drawing/2014/main" id="{435977EB-D46C-7041-81F9-38220660BA79}"/>
              </a:ext>
            </a:extLst>
          </p:cNvPr>
          <p:cNvPicPr>
            <a:picLocks noChangeAspect="1"/>
          </p:cNvPicPr>
          <p:nvPr/>
        </p:nvPicPr>
        <p:blipFill>
          <a:blip r:embed="rId7"/>
          <a:stretch>
            <a:fillRect/>
          </a:stretch>
        </p:blipFill>
        <p:spPr>
          <a:xfrm>
            <a:off x="1812737" y="3464102"/>
            <a:ext cx="278150" cy="288848"/>
          </a:xfrm>
          <a:prstGeom prst="rect">
            <a:avLst/>
          </a:prstGeom>
        </p:spPr>
      </p:pic>
      <p:pic>
        <p:nvPicPr>
          <p:cNvPr id="4" name="Picture 3">
            <a:extLst>
              <a:ext uri="{FF2B5EF4-FFF2-40B4-BE49-F238E27FC236}">
                <a16:creationId xmlns:a16="http://schemas.microsoft.com/office/drawing/2014/main" id="{898B24EF-50C1-1E42-BA3B-72D004909297}"/>
              </a:ext>
            </a:extLst>
          </p:cNvPr>
          <p:cNvPicPr>
            <a:picLocks noChangeAspect="1"/>
          </p:cNvPicPr>
          <p:nvPr/>
        </p:nvPicPr>
        <p:blipFill>
          <a:blip r:embed="rId8"/>
          <a:stretch>
            <a:fillRect/>
          </a:stretch>
        </p:blipFill>
        <p:spPr>
          <a:xfrm>
            <a:off x="6042606" y="1922044"/>
            <a:ext cx="1424524" cy="275955"/>
          </a:xfrm>
          <a:prstGeom prst="rect">
            <a:avLst/>
          </a:prstGeom>
        </p:spPr>
      </p:pic>
      <p:pic>
        <p:nvPicPr>
          <p:cNvPr id="9" name="Picture 8">
            <a:extLst>
              <a:ext uri="{FF2B5EF4-FFF2-40B4-BE49-F238E27FC236}">
                <a16:creationId xmlns:a16="http://schemas.microsoft.com/office/drawing/2014/main" id="{3FAAA242-13E2-714B-B434-672FB67813E3}"/>
              </a:ext>
            </a:extLst>
          </p:cNvPr>
          <p:cNvPicPr>
            <a:picLocks noChangeAspect="1"/>
          </p:cNvPicPr>
          <p:nvPr/>
        </p:nvPicPr>
        <p:blipFill>
          <a:blip r:embed="rId9"/>
          <a:stretch>
            <a:fillRect/>
          </a:stretch>
        </p:blipFill>
        <p:spPr>
          <a:xfrm>
            <a:off x="6853164" y="3717727"/>
            <a:ext cx="1227931" cy="231685"/>
          </a:xfrm>
          <a:prstGeom prst="rect">
            <a:avLst/>
          </a:prstGeom>
        </p:spPr>
      </p:pic>
      <p:sp>
        <p:nvSpPr>
          <p:cNvPr id="17" name="Rectangle 16">
            <a:extLst>
              <a:ext uri="{FF2B5EF4-FFF2-40B4-BE49-F238E27FC236}">
                <a16:creationId xmlns:a16="http://schemas.microsoft.com/office/drawing/2014/main" id="{B39A5BB9-176C-5547-A416-87BC9E96F9AE}"/>
              </a:ext>
            </a:extLst>
          </p:cNvPr>
          <p:cNvSpPr/>
          <p:nvPr/>
        </p:nvSpPr>
        <p:spPr>
          <a:xfrm>
            <a:off x="105690" y="6405755"/>
            <a:ext cx="6608063" cy="307777"/>
          </a:xfrm>
          <a:prstGeom prst="rect">
            <a:avLst/>
          </a:prstGeom>
        </p:spPr>
        <p:txBody>
          <a:bodyPr wrap="square">
            <a:spAutoFit/>
          </a:bodyPr>
          <a:lstStyle/>
          <a:p>
            <a:r>
              <a:rPr lang="en-US" sz="1400" u="sng" dirty="0">
                <a:solidFill>
                  <a:srgbClr val="0070C0"/>
                </a:solidFill>
              </a:rPr>
              <a:t>L. Catani, M. S. </a:t>
            </a:r>
            <a:r>
              <a:rPr lang="en-US" sz="1400" u="sng" dirty="0" err="1">
                <a:solidFill>
                  <a:srgbClr val="0070C0"/>
                </a:solidFill>
              </a:rPr>
              <a:t>Leifer</a:t>
            </a:r>
            <a:r>
              <a:rPr lang="en-US" sz="1400" u="sng" dirty="0">
                <a:solidFill>
                  <a:srgbClr val="0070C0"/>
                </a:solidFill>
              </a:rPr>
              <a:t>, G. Scala,  D. Schmid, R. W. </a:t>
            </a:r>
            <a:r>
              <a:rPr lang="en-US" sz="1400" u="sng" dirty="0" err="1">
                <a:solidFill>
                  <a:srgbClr val="0070C0"/>
                </a:solidFill>
              </a:rPr>
              <a:t>Spekkens</a:t>
            </a:r>
            <a:r>
              <a:rPr lang="en-US" sz="1400" u="sng" dirty="0">
                <a:solidFill>
                  <a:srgbClr val="0070C0"/>
                </a:solidFill>
              </a:rPr>
              <a:t>, </a:t>
            </a:r>
            <a:r>
              <a:rPr lang="en-US" sz="1400" u="sng" dirty="0" err="1">
                <a:solidFill>
                  <a:srgbClr val="0070C0"/>
                </a:solidFill>
              </a:rPr>
              <a:t>arXiv</a:t>
            </a:r>
            <a:r>
              <a:rPr lang="en-US" sz="1400" u="sng" dirty="0">
                <a:solidFill>
                  <a:srgbClr val="0070C0"/>
                </a:solidFill>
              </a:rPr>
              <a:t>: 2211.09850 (2022).</a:t>
            </a:r>
          </a:p>
        </p:txBody>
      </p:sp>
      <p:sp>
        <p:nvSpPr>
          <p:cNvPr id="18" name="TextBox 17">
            <a:extLst>
              <a:ext uri="{FF2B5EF4-FFF2-40B4-BE49-F238E27FC236}">
                <a16:creationId xmlns:a16="http://schemas.microsoft.com/office/drawing/2014/main" id="{EB651A2D-5907-3E43-8918-DE678D9B12C7}"/>
              </a:ext>
            </a:extLst>
          </p:cNvPr>
          <p:cNvSpPr txBox="1">
            <a:spLocks noChangeArrowheads="1"/>
          </p:cNvSpPr>
          <p:nvPr/>
        </p:nvSpPr>
        <p:spPr bwMode="auto">
          <a:xfrm>
            <a:off x="26988" y="115888"/>
            <a:ext cx="80954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Witnessing contextuality via wave-particle duality relations</a:t>
            </a:r>
          </a:p>
        </p:txBody>
      </p:sp>
    </p:spTree>
    <p:extLst>
      <p:ext uri="{BB962C8B-B14F-4D97-AF65-F5344CB8AC3E}">
        <p14:creationId xmlns:p14="http://schemas.microsoft.com/office/powerpoint/2010/main" val="390710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E665CFE-7BC1-6C4E-A8D1-8845EEF2F854}"/>
              </a:ext>
            </a:extLst>
          </p:cNvPr>
          <p:cNvSpPr>
            <a:spLocks noChangeArrowheads="1"/>
          </p:cNvSpPr>
          <p:nvPr/>
        </p:nvSpPr>
        <p:spPr bwMode="auto">
          <a:xfrm>
            <a:off x="414529" y="4036123"/>
            <a:ext cx="38039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None/>
            </a:pPr>
            <a:r>
              <a:rPr lang="en-US" sz="1400" u="sng" dirty="0">
                <a:solidFill>
                  <a:srgbClr val="0070C0"/>
                </a:solidFill>
                <a:latin typeface="+mn-lt"/>
              </a:rPr>
              <a:t>R. W. </a:t>
            </a:r>
            <a:r>
              <a:rPr lang="en-US" sz="1400" u="sng" dirty="0" err="1">
                <a:solidFill>
                  <a:srgbClr val="0070C0"/>
                </a:solidFill>
                <a:latin typeface="+mn-lt"/>
              </a:rPr>
              <a:t>Spekkens</a:t>
            </a:r>
            <a:r>
              <a:rPr lang="en-US" altLang="en-US" sz="1400" dirty="0">
                <a:solidFill>
                  <a:srgbClr val="0070C0"/>
                </a:solidFill>
                <a:latin typeface="+mn-lt"/>
                <a:hlinkClick r:id="rId2">
                  <a:extLst>
                    <a:ext uri="{A12FA001-AC4F-418D-AE19-62706E023703}">
                      <ahyp:hlinkClr xmlns:ahyp="http://schemas.microsoft.com/office/drawing/2018/hyperlinkcolor" val="tx"/>
                    </a:ext>
                  </a:extLst>
                </a:hlinkClick>
              </a:rPr>
              <a:t> </a:t>
            </a:r>
            <a:r>
              <a:rPr lang="en-US" altLang="en-US" sz="1400" i="1" dirty="0">
                <a:solidFill>
                  <a:srgbClr val="0070C0"/>
                </a:solidFill>
                <a:latin typeface="+mn-lt"/>
                <a:hlinkClick r:id="rId2">
                  <a:extLst>
                    <a:ext uri="{A12FA001-AC4F-418D-AE19-62706E023703}">
                      <ahyp:hlinkClr xmlns:ahyp="http://schemas.microsoft.com/office/drawing/2018/hyperlinkcolor" val="tx"/>
                    </a:ext>
                  </a:extLst>
                </a:hlinkClick>
              </a:rPr>
              <a:t>Phys Rev A</a:t>
            </a:r>
            <a:r>
              <a:rPr lang="en-US" altLang="en-US" sz="1400" dirty="0">
                <a:solidFill>
                  <a:srgbClr val="0070C0"/>
                </a:solidFill>
                <a:latin typeface="+mn-lt"/>
                <a:hlinkClick r:id="rId2">
                  <a:extLst>
                    <a:ext uri="{A12FA001-AC4F-418D-AE19-62706E023703}">
                      <ahyp:hlinkClr xmlns:ahyp="http://schemas.microsoft.com/office/drawing/2018/hyperlinkcolor" val="tx"/>
                    </a:ext>
                  </a:extLst>
                </a:hlinkClick>
              </a:rPr>
              <a:t> </a:t>
            </a:r>
            <a:r>
              <a:rPr lang="en-US" altLang="en-US" sz="1400" b="1" dirty="0">
                <a:solidFill>
                  <a:srgbClr val="0070C0"/>
                </a:solidFill>
                <a:latin typeface="+mn-lt"/>
                <a:hlinkClick r:id="rId2">
                  <a:extLst>
                    <a:ext uri="{A12FA001-AC4F-418D-AE19-62706E023703}">
                      <ahyp:hlinkClr xmlns:ahyp="http://schemas.microsoft.com/office/drawing/2018/hyperlinkcolor" val="tx"/>
                    </a:ext>
                  </a:extLst>
                </a:hlinkClick>
              </a:rPr>
              <a:t>75</a:t>
            </a:r>
            <a:r>
              <a:rPr lang="en-US" altLang="en-US" sz="1400" dirty="0">
                <a:solidFill>
                  <a:srgbClr val="0070C0"/>
                </a:solidFill>
                <a:latin typeface="+mn-lt"/>
                <a:hlinkClick r:id="rId2">
                  <a:extLst>
                    <a:ext uri="{A12FA001-AC4F-418D-AE19-62706E023703}">
                      <ahyp:hlinkClr xmlns:ahyp="http://schemas.microsoft.com/office/drawing/2018/hyperlinkcolor" val="tx"/>
                    </a:ext>
                  </a:extLst>
                </a:hlinkClick>
              </a:rPr>
              <a:t> (3): 032110 (2007). </a:t>
            </a:r>
            <a:endParaRPr lang="en-US" altLang="it-IT" sz="1400" dirty="0">
              <a:solidFill>
                <a:srgbClr val="0070C0"/>
              </a:solidFill>
              <a:latin typeface="+mn-lt"/>
            </a:endParaRPr>
          </a:p>
        </p:txBody>
      </p:sp>
      <p:sp>
        <p:nvSpPr>
          <p:cNvPr id="5" name="Rectangle 4">
            <a:extLst>
              <a:ext uri="{FF2B5EF4-FFF2-40B4-BE49-F238E27FC236}">
                <a16:creationId xmlns:a16="http://schemas.microsoft.com/office/drawing/2014/main" id="{9CE32308-A520-9643-B3EC-1F38767FB24A}"/>
              </a:ext>
            </a:extLst>
          </p:cNvPr>
          <p:cNvSpPr/>
          <p:nvPr/>
        </p:nvSpPr>
        <p:spPr>
          <a:xfrm>
            <a:off x="414529" y="4469129"/>
            <a:ext cx="8355925" cy="307777"/>
          </a:xfrm>
          <a:prstGeom prst="rect">
            <a:avLst/>
          </a:prstGeom>
        </p:spPr>
        <p:txBody>
          <a:bodyPr wrap="square">
            <a:spAutoFit/>
          </a:bodyPr>
          <a:lstStyle/>
          <a:p>
            <a:r>
              <a:rPr lang="en-US" sz="1400" u="sng" dirty="0">
                <a:solidFill>
                  <a:srgbClr val="0070C0"/>
                </a:solidFill>
              </a:rPr>
              <a:t>R. W. </a:t>
            </a:r>
            <a:r>
              <a:rPr lang="en-US" sz="1400" u="sng" dirty="0" err="1">
                <a:solidFill>
                  <a:srgbClr val="0070C0"/>
                </a:solidFill>
              </a:rPr>
              <a:t>Spekkens</a:t>
            </a:r>
            <a:r>
              <a:rPr lang="en-US" sz="1400" u="sng" dirty="0">
                <a:solidFill>
                  <a:srgbClr val="0070C0"/>
                </a:solidFill>
              </a:rPr>
              <a:t>, in Quantum Theory: Informational Foundations and Foils, pp 83-135, Springer Dordrecht (2016).</a:t>
            </a:r>
          </a:p>
        </p:txBody>
      </p:sp>
      <p:sp>
        <p:nvSpPr>
          <p:cNvPr id="6" name="Rectangle 5">
            <a:extLst>
              <a:ext uri="{FF2B5EF4-FFF2-40B4-BE49-F238E27FC236}">
                <a16:creationId xmlns:a16="http://schemas.microsoft.com/office/drawing/2014/main" id="{E0208540-590D-524C-A991-7667DD7638EC}"/>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F408672-3871-7648-9D26-9D6B55F2A4C6}"/>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Some references</a:t>
            </a:r>
          </a:p>
        </p:txBody>
      </p:sp>
      <p:sp>
        <p:nvSpPr>
          <p:cNvPr id="8" name="TextBox 7">
            <a:extLst>
              <a:ext uri="{FF2B5EF4-FFF2-40B4-BE49-F238E27FC236}">
                <a16:creationId xmlns:a16="http://schemas.microsoft.com/office/drawing/2014/main" id="{8624325A-F047-E441-93F3-D940EFDA03B0}"/>
              </a:ext>
            </a:extLst>
          </p:cNvPr>
          <p:cNvSpPr txBox="1"/>
          <p:nvPr/>
        </p:nvSpPr>
        <p:spPr>
          <a:xfrm>
            <a:off x="414529" y="1633728"/>
            <a:ext cx="8034527" cy="5078313"/>
          </a:xfrm>
          <a:prstGeom prst="rect">
            <a:avLst/>
          </a:prstGeom>
          <a:noFill/>
        </p:spPr>
        <p:txBody>
          <a:bodyPr wrap="square" rtlCol="0">
            <a:spAutoFit/>
          </a:bodyPr>
          <a:lstStyle/>
          <a:p>
            <a:r>
              <a:rPr lang="en-US" dirty="0"/>
              <a:t>This presentation :</a:t>
            </a:r>
          </a:p>
          <a:p>
            <a:endParaRPr lang="en-US" dirty="0"/>
          </a:p>
          <a:p>
            <a:endParaRPr lang="en-US" dirty="0"/>
          </a:p>
          <a:p>
            <a:endParaRPr lang="en-US" dirty="0"/>
          </a:p>
          <a:p>
            <a:endParaRPr lang="en-US" dirty="0"/>
          </a:p>
          <a:p>
            <a:endParaRPr lang="en-US" dirty="0"/>
          </a:p>
          <a:p>
            <a:endParaRPr lang="en-US" dirty="0"/>
          </a:p>
          <a:p>
            <a:r>
              <a:rPr lang="en-US" dirty="0"/>
              <a:t>Epistemically restricted theories :</a:t>
            </a:r>
          </a:p>
          <a:p>
            <a:endParaRPr lang="en-US" dirty="0"/>
          </a:p>
          <a:p>
            <a:endParaRPr lang="en-US" dirty="0"/>
          </a:p>
          <a:p>
            <a:endParaRPr lang="en-US" dirty="0"/>
          </a:p>
          <a:p>
            <a:endParaRPr lang="en-US" dirty="0"/>
          </a:p>
          <a:p>
            <a:endParaRPr lang="en-US" dirty="0"/>
          </a:p>
          <a:p>
            <a:endParaRPr lang="en-US" dirty="0"/>
          </a:p>
          <a:p>
            <a:r>
              <a:rPr lang="en-US" dirty="0"/>
              <a:t>What is truly nonclassical about quantum theory :</a:t>
            </a:r>
          </a:p>
          <a:p>
            <a:endParaRPr lang="en-US" dirty="0"/>
          </a:p>
          <a:p>
            <a:endParaRPr lang="en-US" dirty="0"/>
          </a:p>
          <a:p>
            <a:endParaRPr lang="en-US" dirty="0"/>
          </a:p>
        </p:txBody>
      </p:sp>
      <p:sp>
        <p:nvSpPr>
          <p:cNvPr id="9" name="Rectangle 8">
            <a:extLst>
              <a:ext uri="{FF2B5EF4-FFF2-40B4-BE49-F238E27FC236}">
                <a16:creationId xmlns:a16="http://schemas.microsoft.com/office/drawing/2014/main" id="{D847A848-87AD-0D41-AFC5-2582833CDC6C}"/>
              </a:ext>
            </a:extLst>
          </p:cNvPr>
          <p:cNvSpPr/>
          <p:nvPr/>
        </p:nvSpPr>
        <p:spPr>
          <a:xfrm>
            <a:off x="414529" y="2128924"/>
            <a:ext cx="5888735" cy="307777"/>
          </a:xfrm>
          <a:prstGeom prst="rect">
            <a:avLst/>
          </a:prstGeom>
        </p:spPr>
        <p:txBody>
          <a:bodyPr wrap="square">
            <a:spAutoFit/>
          </a:bodyPr>
          <a:lstStyle/>
          <a:p>
            <a:r>
              <a:rPr lang="en-US" sz="1400" u="sng" dirty="0">
                <a:solidFill>
                  <a:srgbClr val="0070C0"/>
                </a:solidFill>
              </a:rPr>
              <a:t>L. Catani, M. S. </a:t>
            </a:r>
            <a:r>
              <a:rPr lang="en-US" sz="1400" u="sng" dirty="0" err="1">
                <a:solidFill>
                  <a:srgbClr val="0070C0"/>
                </a:solidFill>
              </a:rPr>
              <a:t>Leifer</a:t>
            </a:r>
            <a:r>
              <a:rPr lang="en-US" sz="1400" u="sng" dirty="0">
                <a:solidFill>
                  <a:srgbClr val="0070C0"/>
                </a:solidFill>
              </a:rPr>
              <a:t>, D. Schmid, R. W. </a:t>
            </a:r>
            <a:r>
              <a:rPr lang="en-US" sz="1400" u="sng" dirty="0" err="1">
                <a:solidFill>
                  <a:srgbClr val="0070C0"/>
                </a:solidFill>
              </a:rPr>
              <a:t>Spekkens</a:t>
            </a:r>
            <a:r>
              <a:rPr lang="en-US" sz="1400" u="sng" dirty="0">
                <a:solidFill>
                  <a:srgbClr val="0070C0"/>
                </a:solidFill>
              </a:rPr>
              <a:t>, </a:t>
            </a:r>
            <a:r>
              <a:rPr lang="en-US" sz="1400" u="sng" dirty="0" err="1">
                <a:solidFill>
                  <a:srgbClr val="0070C0"/>
                </a:solidFill>
              </a:rPr>
              <a:t>arXiv</a:t>
            </a:r>
            <a:r>
              <a:rPr lang="en-US" sz="1400" u="sng" dirty="0">
                <a:solidFill>
                  <a:srgbClr val="0070C0"/>
                </a:solidFill>
              </a:rPr>
              <a:t>: 2111.13727 (2021).</a:t>
            </a:r>
          </a:p>
        </p:txBody>
      </p:sp>
      <p:sp>
        <p:nvSpPr>
          <p:cNvPr id="10" name="Rectangle 9">
            <a:extLst>
              <a:ext uri="{FF2B5EF4-FFF2-40B4-BE49-F238E27FC236}">
                <a16:creationId xmlns:a16="http://schemas.microsoft.com/office/drawing/2014/main" id="{E844995C-E47C-2E45-82B7-DFD1D6CE233C}"/>
              </a:ext>
            </a:extLst>
          </p:cNvPr>
          <p:cNvSpPr/>
          <p:nvPr/>
        </p:nvSpPr>
        <p:spPr>
          <a:xfrm>
            <a:off x="414529" y="4887825"/>
            <a:ext cx="5522975" cy="307777"/>
          </a:xfrm>
          <a:prstGeom prst="rect">
            <a:avLst/>
          </a:prstGeom>
        </p:spPr>
        <p:txBody>
          <a:bodyPr wrap="square">
            <a:spAutoFit/>
          </a:bodyPr>
          <a:lstStyle/>
          <a:p>
            <a:r>
              <a:rPr lang="en-US" sz="1400" u="sng" dirty="0">
                <a:solidFill>
                  <a:srgbClr val="0070C0"/>
                </a:solidFill>
              </a:rPr>
              <a:t>L. Catani, D. E. Browne, New J. Phys. </a:t>
            </a:r>
            <a:r>
              <a:rPr lang="en-US" sz="1400" b="1" u="sng" dirty="0">
                <a:solidFill>
                  <a:srgbClr val="0070C0"/>
                </a:solidFill>
              </a:rPr>
              <a:t>19</a:t>
            </a:r>
            <a:r>
              <a:rPr lang="en-US" sz="1400" u="sng" dirty="0">
                <a:solidFill>
                  <a:srgbClr val="0070C0"/>
                </a:solidFill>
              </a:rPr>
              <a:t>, 073035 (2017). </a:t>
            </a:r>
          </a:p>
        </p:txBody>
      </p:sp>
      <p:sp>
        <p:nvSpPr>
          <p:cNvPr id="12" name="Rectangle 11">
            <a:extLst>
              <a:ext uri="{FF2B5EF4-FFF2-40B4-BE49-F238E27FC236}">
                <a16:creationId xmlns:a16="http://schemas.microsoft.com/office/drawing/2014/main" id="{62E464BF-A4C8-CE4F-BA8B-F23578D8EC21}"/>
              </a:ext>
            </a:extLst>
          </p:cNvPr>
          <p:cNvSpPr/>
          <p:nvPr/>
        </p:nvSpPr>
        <p:spPr>
          <a:xfrm>
            <a:off x="414528" y="5910365"/>
            <a:ext cx="6888640" cy="307777"/>
          </a:xfrm>
          <a:prstGeom prst="rect">
            <a:avLst/>
          </a:prstGeom>
        </p:spPr>
        <p:txBody>
          <a:bodyPr wrap="square">
            <a:spAutoFit/>
          </a:bodyPr>
          <a:lstStyle/>
          <a:p>
            <a:r>
              <a:rPr lang="en-US" sz="1400" u="sng" dirty="0">
                <a:solidFill>
                  <a:srgbClr val="0070C0"/>
                </a:solidFill>
              </a:rPr>
              <a:t>L. Catani, M. S. </a:t>
            </a:r>
            <a:r>
              <a:rPr lang="en-US" sz="1400" u="sng" dirty="0" err="1">
                <a:solidFill>
                  <a:srgbClr val="0070C0"/>
                </a:solidFill>
              </a:rPr>
              <a:t>Leifer</a:t>
            </a:r>
            <a:r>
              <a:rPr lang="en-US" sz="1400" u="sng" dirty="0">
                <a:solidFill>
                  <a:srgbClr val="0070C0"/>
                </a:solidFill>
              </a:rPr>
              <a:t>, Quantum 7, 948 (2023). </a:t>
            </a:r>
          </a:p>
        </p:txBody>
      </p:sp>
      <p:sp>
        <p:nvSpPr>
          <p:cNvPr id="13" name="Rectangle 12">
            <a:extLst>
              <a:ext uri="{FF2B5EF4-FFF2-40B4-BE49-F238E27FC236}">
                <a16:creationId xmlns:a16="http://schemas.microsoft.com/office/drawing/2014/main" id="{187D7414-BB78-4B41-B165-96058D4A4E8F}"/>
              </a:ext>
            </a:extLst>
          </p:cNvPr>
          <p:cNvSpPr/>
          <p:nvPr/>
        </p:nvSpPr>
        <p:spPr>
          <a:xfrm>
            <a:off x="414528" y="6329061"/>
            <a:ext cx="5522975" cy="307777"/>
          </a:xfrm>
          <a:prstGeom prst="rect">
            <a:avLst/>
          </a:prstGeom>
        </p:spPr>
        <p:txBody>
          <a:bodyPr wrap="square">
            <a:spAutoFit/>
          </a:bodyPr>
          <a:lstStyle/>
          <a:p>
            <a:r>
              <a:rPr lang="en-US" sz="1400" u="sng" dirty="0">
                <a:solidFill>
                  <a:srgbClr val="0070C0"/>
                </a:solidFill>
              </a:rPr>
              <a:t>D. Schmid, J. Selby, R. W. </a:t>
            </a:r>
            <a:r>
              <a:rPr lang="en-US" sz="1400" u="sng" dirty="0" err="1">
                <a:solidFill>
                  <a:srgbClr val="0070C0"/>
                </a:solidFill>
              </a:rPr>
              <a:t>Spekkens</a:t>
            </a:r>
            <a:r>
              <a:rPr lang="en-US" sz="1400" u="sng" dirty="0">
                <a:solidFill>
                  <a:srgbClr val="0070C0"/>
                </a:solidFill>
              </a:rPr>
              <a:t>, arXiv:2009.03297 (2020).</a:t>
            </a:r>
          </a:p>
        </p:txBody>
      </p:sp>
      <p:sp>
        <p:nvSpPr>
          <p:cNvPr id="14" name="Rectangle 13">
            <a:extLst>
              <a:ext uri="{FF2B5EF4-FFF2-40B4-BE49-F238E27FC236}">
                <a16:creationId xmlns:a16="http://schemas.microsoft.com/office/drawing/2014/main" id="{8228B649-41B7-ED42-886D-39392F6DD03C}"/>
              </a:ext>
            </a:extLst>
          </p:cNvPr>
          <p:cNvSpPr/>
          <p:nvPr/>
        </p:nvSpPr>
        <p:spPr>
          <a:xfrm>
            <a:off x="414529" y="2509853"/>
            <a:ext cx="6608063" cy="307777"/>
          </a:xfrm>
          <a:prstGeom prst="rect">
            <a:avLst/>
          </a:prstGeom>
        </p:spPr>
        <p:txBody>
          <a:bodyPr wrap="square">
            <a:spAutoFit/>
          </a:bodyPr>
          <a:lstStyle/>
          <a:p>
            <a:r>
              <a:rPr lang="en-US" sz="1400" u="sng" dirty="0">
                <a:solidFill>
                  <a:srgbClr val="0070C0"/>
                </a:solidFill>
              </a:rPr>
              <a:t>L. Catani, M. S. </a:t>
            </a:r>
            <a:r>
              <a:rPr lang="en-US" sz="1400" u="sng" dirty="0" err="1">
                <a:solidFill>
                  <a:srgbClr val="0070C0"/>
                </a:solidFill>
              </a:rPr>
              <a:t>Leifer</a:t>
            </a:r>
            <a:r>
              <a:rPr lang="en-US" sz="1400" u="sng" dirty="0">
                <a:solidFill>
                  <a:srgbClr val="0070C0"/>
                </a:solidFill>
              </a:rPr>
              <a:t>, G. Scala,  D. Schmid, R. W. </a:t>
            </a:r>
            <a:r>
              <a:rPr lang="en-US" sz="1400" u="sng" dirty="0" err="1">
                <a:solidFill>
                  <a:srgbClr val="0070C0"/>
                </a:solidFill>
              </a:rPr>
              <a:t>Spekkens</a:t>
            </a:r>
            <a:r>
              <a:rPr lang="en-US" sz="1400" u="sng" dirty="0">
                <a:solidFill>
                  <a:srgbClr val="0070C0"/>
                </a:solidFill>
              </a:rPr>
              <a:t>, PRL </a:t>
            </a:r>
            <a:r>
              <a:rPr lang="en-US" sz="1400" b="1" u="sng" dirty="0">
                <a:solidFill>
                  <a:srgbClr val="0070C0"/>
                </a:solidFill>
              </a:rPr>
              <a:t>29</a:t>
            </a:r>
            <a:r>
              <a:rPr lang="en-US" sz="1400" u="sng" dirty="0">
                <a:solidFill>
                  <a:srgbClr val="0070C0"/>
                </a:solidFill>
              </a:rPr>
              <a:t> 240401 (2022).</a:t>
            </a:r>
          </a:p>
        </p:txBody>
      </p:sp>
      <p:sp>
        <p:nvSpPr>
          <p:cNvPr id="16" name="Rectangle 15">
            <a:extLst>
              <a:ext uri="{FF2B5EF4-FFF2-40B4-BE49-F238E27FC236}">
                <a16:creationId xmlns:a16="http://schemas.microsoft.com/office/drawing/2014/main" id="{6792CB92-A30B-0B4A-8353-B3C2AF3263F8}"/>
              </a:ext>
            </a:extLst>
          </p:cNvPr>
          <p:cNvSpPr/>
          <p:nvPr/>
        </p:nvSpPr>
        <p:spPr>
          <a:xfrm>
            <a:off x="414529" y="2887451"/>
            <a:ext cx="6608063" cy="307777"/>
          </a:xfrm>
          <a:prstGeom prst="rect">
            <a:avLst/>
          </a:prstGeom>
        </p:spPr>
        <p:txBody>
          <a:bodyPr wrap="square">
            <a:spAutoFit/>
          </a:bodyPr>
          <a:lstStyle/>
          <a:p>
            <a:r>
              <a:rPr lang="en-US" sz="1400" u="sng" dirty="0">
                <a:solidFill>
                  <a:srgbClr val="0070C0"/>
                </a:solidFill>
              </a:rPr>
              <a:t>L. Catani, M. S. </a:t>
            </a:r>
            <a:r>
              <a:rPr lang="en-US" sz="1400" u="sng" dirty="0" err="1">
                <a:solidFill>
                  <a:srgbClr val="0070C0"/>
                </a:solidFill>
              </a:rPr>
              <a:t>Leifer</a:t>
            </a:r>
            <a:r>
              <a:rPr lang="en-US" sz="1400" u="sng" dirty="0">
                <a:solidFill>
                  <a:srgbClr val="0070C0"/>
                </a:solidFill>
              </a:rPr>
              <a:t>, G. Scala,  D. Schmid, R. W. </a:t>
            </a:r>
            <a:r>
              <a:rPr lang="en-US" sz="1400" u="sng" dirty="0" err="1">
                <a:solidFill>
                  <a:srgbClr val="0070C0"/>
                </a:solidFill>
              </a:rPr>
              <a:t>Spekkens</a:t>
            </a:r>
            <a:r>
              <a:rPr lang="en-US" sz="1400" u="sng" dirty="0">
                <a:solidFill>
                  <a:srgbClr val="0070C0"/>
                </a:solidFill>
              </a:rPr>
              <a:t>, </a:t>
            </a:r>
            <a:r>
              <a:rPr lang="en-US" sz="1400" u="sng" dirty="0" err="1">
                <a:solidFill>
                  <a:srgbClr val="0070C0"/>
                </a:solidFill>
              </a:rPr>
              <a:t>arXiv</a:t>
            </a:r>
            <a:r>
              <a:rPr lang="en-US" sz="1400" u="sng" dirty="0">
                <a:solidFill>
                  <a:srgbClr val="0070C0"/>
                </a:solidFill>
              </a:rPr>
              <a:t>: 2211.09850 (2022).</a:t>
            </a:r>
          </a:p>
        </p:txBody>
      </p:sp>
    </p:spTree>
    <p:extLst>
      <p:ext uri="{BB962C8B-B14F-4D97-AF65-F5344CB8AC3E}">
        <p14:creationId xmlns:p14="http://schemas.microsoft.com/office/powerpoint/2010/main" val="1267624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090540-DD5D-884E-932B-24A85F15ABEF}"/>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Preparation noncontextuality</a:t>
            </a:r>
            <a:endParaRPr lang="en-US" sz="2800" dirty="0"/>
          </a:p>
        </p:txBody>
      </p:sp>
      <p:sp>
        <p:nvSpPr>
          <p:cNvPr id="6" name="TextBox 5">
            <a:extLst>
              <a:ext uri="{FF2B5EF4-FFF2-40B4-BE49-F238E27FC236}">
                <a16:creationId xmlns:a16="http://schemas.microsoft.com/office/drawing/2014/main" id="{3A1D66D8-5B8C-4B49-949B-2F4761185F4F}"/>
              </a:ext>
            </a:extLst>
          </p:cNvPr>
          <p:cNvSpPr txBox="1"/>
          <p:nvPr/>
        </p:nvSpPr>
        <p:spPr>
          <a:xfrm>
            <a:off x="390144" y="2487168"/>
            <a:ext cx="7089185" cy="2554545"/>
          </a:xfrm>
          <a:prstGeom prst="rect">
            <a:avLst/>
          </a:prstGeom>
          <a:noFill/>
        </p:spPr>
        <p:txBody>
          <a:bodyPr wrap="none" rtlCol="0">
            <a:spAutoFit/>
          </a:bodyPr>
          <a:lstStyle/>
          <a:p>
            <a:pPr marL="342900" indent="-342900">
              <a:buFont typeface="Arial" panose="020B0604020202020204" pitchFamily="34" charset="0"/>
              <a:buChar char="•"/>
            </a:pPr>
            <a:r>
              <a:rPr lang="it-IT" sz="2000" dirty="0" err="1"/>
              <a:t>Two</a:t>
            </a:r>
            <a:r>
              <a:rPr lang="it-IT" sz="2000" dirty="0"/>
              <a:t> </a:t>
            </a:r>
            <a:r>
              <a:rPr lang="it-IT" sz="2000" dirty="0" err="1"/>
              <a:t>preparations</a:t>
            </a:r>
            <a:r>
              <a:rPr lang="it-IT" sz="2000" dirty="0"/>
              <a:t>           are </a:t>
            </a:r>
            <a:r>
              <a:rPr lang="it-IT" sz="2000" i="1" dirty="0" err="1"/>
              <a:t>operationally</a:t>
            </a:r>
            <a:r>
              <a:rPr lang="it-IT" sz="2000" i="1" dirty="0"/>
              <a:t> </a:t>
            </a:r>
            <a:r>
              <a:rPr lang="it-IT" sz="2000" i="1" dirty="0" err="1"/>
              <a:t>equivalent</a:t>
            </a:r>
            <a:r>
              <a:rPr lang="it-IT" sz="2000" dirty="0"/>
              <a:t>,               , </a:t>
            </a:r>
            <a:r>
              <a:rPr lang="it-IT" sz="2000" dirty="0" err="1"/>
              <a:t>if</a:t>
            </a: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In a </a:t>
            </a:r>
            <a:r>
              <a:rPr lang="it-IT" sz="2000" dirty="0" err="1"/>
              <a:t>preparation</a:t>
            </a:r>
            <a:r>
              <a:rPr lang="it-IT" sz="2000" dirty="0"/>
              <a:t> </a:t>
            </a:r>
            <a:r>
              <a:rPr lang="it-IT" sz="2000" dirty="0" err="1"/>
              <a:t>noncontextual</a:t>
            </a:r>
            <a:r>
              <a:rPr lang="it-IT" sz="2000" dirty="0"/>
              <a:t> </a:t>
            </a:r>
            <a:r>
              <a:rPr lang="it-IT" sz="2000" dirty="0" err="1"/>
              <a:t>ontological</a:t>
            </a:r>
            <a:r>
              <a:rPr lang="it-IT" sz="2000" dirty="0"/>
              <a:t> model,</a:t>
            </a:r>
          </a:p>
        </p:txBody>
      </p:sp>
      <p:pic>
        <p:nvPicPr>
          <p:cNvPr id="7" name="Picture 6">
            <a:extLst>
              <a:ext uri="{FF2B5EF4-FFF2-40B4-BE49-F238E27FC236}">
                <a16:creationId xmlns:a16="http://schemas.microsoft.com/office/drawing/2014/main" id="{1B02EE00-1556-3744-9761-352718FF6BB5}"/>
              </a:ext>
            </a:extLst>
          </p:cNvPr>
          <p:cNvPicPr>
            <a:picLocks noChangeAspect="1"/>
          </p:cNvPicPr>
          <p:nvPr/>
        </p:nvPicPr>
        <p:blipFill rotWithShape="1">
          <a:blip r:embed="rId3"/>
          <a:srcRect r="80395" b="-1243"/>
          <a:stretch/>
        </p:blipFill>
        <p:spPr>
          <a:xfrm>
            <a:off x="6273788" y="2593675"/>
            <a:ext cx="884592" cy="264925"/>
          </a:xfrm>
          <a:prstGeom prst="rect">
            <a:avLst/>
          </a:prstGeom>
        </p:spPr>
      </p:pic>
      <p:pic>
        <p:nvPicPr>
          <p:cNvPr id="8" name="Picture 7">
            <a:extLst>
              <a:ext uri="{FF2B5EF4-FFF2-40B4-BE49-F238E27FC236}">
                <a16:creationId xmlns:a16="http://schemas.microsoft.com/office/drawing/2014/main" id="{D3D7CBE9-1A50-3145-B5AE-F36623CB8A1C}"/>
              </a:ext>
            </a:extLst>
          </p:cNvPr>
          <p:cNvPicPr>
            <a:picLocks noChangeAspect="1"/>
          </p:cNvPicPr>
          <p:nvPr/>
        </p:nvPicPr>
        <p:blipFill rotWithShape="1">
          <a:blip r:embed="rId3"/>
          <a:srcRect l="27204" b="5243"/>
          <a:stretch/>
        </p:blipFill>
        <p:spPr>
          <a:xfrm>
            <a:off x="841248" y="2972701"/>
            <a:ext cx="3477022" cy="262476"/>
          </a:xfrm>
          <a:prstGeom prst="rect">
            <a:avLst/>
          </a:prstGeom>
        </p:spPr>
      </p:pic>
      <p:pic>
        <p:nvPicPr>
          <p:cNvPr id="9" name="Picture 8">
            <a:extLst>
              <a:ext uri="{FF2B5EF4-FFF2-40B4-BE49-F238E27FC236}">
                <a16:creationId xmlns:a16="http://schemas.microsoft.com/office/drawing/2014/main" id="{23610A6B-729C-B84A-8848-CB027CC2C95D}"/>
              </a:ext>
            </a:extLst>
          </p:cNvPr>
          <p:cNvPicPr>
            <a:picLocks noChangeAspect="1"/>
          </p:cNvPicPr>
          <p:nvPr/>
        </p:nvPicPr>
        <p:blipFill>
          <a:blip r:embed="rId4"/>
          <a:stretch>
            <a:fillRect/>
          </a:stretch>
        </p:blipFill>
        <p:spPr>
          <a:xfrm>
            <a:off x="2669487" y="2572591"/>
            <a:ext cx="537009" cy="264924"/>
          </a:xfrm>
          <a:prstGeom prst="rect">
            <a:avLst/>
          </a:prstGeom>
        </p:spPr>
      </p:pic>
      <p:pic>
        <p:nvPicPr>
          <p:cNvPr id="10" name="Picture 9">
            <a:extLst>
              <a:ext uri="{FF2B5EF4-FFF2-40B4-BE49-F238E27FC236}">
                <a16:creationId xmlns:a16="http://schemas.microsoft.com/office/drawing/2014/main" id="{223EAD35-3DEE-FC49-83A8-91478E2668FD}"/>
              </a:ext>
            </a:extLst>
          </p:cNvPr>
          <p:cNvPicPr>
            <a:picLocks noChangeAspect="1"/>
          </p:cNvPicPr>
          <p:nvPr/>
        </p:nvPicPr>
        <p:blipFill>
          <a:blip r:embed="rId5"/>
          <a:stretch>
            <a:fillRect/>
          </a:stretch>
        </p:blipFill>
        <p:spPr>
          <a:xfrm>
            <a:off x="2557156" y="5379940"/>
            <a:ext cx="3716632" cy="294611"/>
          </a:xfrm>
          <a:prstGeom prst="rect">
            <a:avLst/>
          </a:prstGeom>
        </p:spPr>
      </p:pic>
      <p:sp>
        <p:nvSpPr>
          <p:cNvPr id="11" name="Rectangle 18">
            <a:extLst>
              <a:ext uri="{FF2B5EF4-FFF2-40B4-BE49-F238E27FC236}">
                <a16:creationId xmlns:a16="http://schemas.microsoft.com/office/drawing/2014/main" id="{78B8B1D3-B581-EA47-A50F-4DDF22F55686}"/>
              </a:ext>
            </a:extLst>
          </p:cNvPr>
          <p:cNvSpPr>
            <a:spLocks noChangeArrowheads="1"/>
          </p:cNvSpPr>
          <p:nvPr/>
        </p:nvSpPr>
        <p:spPr bwMode="auto">
          <a:xfrm>
            <a:off x="334269" y="1416533"/>
            <a:ext cx="52562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400" dirty="0">
                <a:solidFill>
                  <a:schemeClr val="bg1">
                    <a:lumMod val="50000"/>
                  </a:schemeClr>
                </a:solidFill>
                <a:latin typeface="+mn-lt"/>
              </a:rPr>
              <a:t>R.W. </a:t>
            </a:r>
            <a:r>
              <a:rPr lang="en-US" altLang="en-US" sz="1400" dirty="0" err="1">
                <a:solidFill>
                  <a:schemeClr val="bg1">
                    <a:lumMod val="50000"/>
                  </a:schemeClr>
                </a:solidFill>
                <a:latin typeface="+mn-lt"/>
              </a:rPr>
              <a:t>Spekkens</a:t>
            </a:r>
            <a:r>
              <a:rPr lang="en-US" altLang="en-US" sz="1400" dirty="0">
                <a:solidFill>
                  <a:schemeClr val="bg1">
                    <a:lumMod val="50000"/>
                  </a:schemeClr>
                </a:solidFill>
                <a:latin typeface="+mn-lt"/>
              </a:rPr>
              <a:t>, Phys. Rev. A </a:t>
            </a:r>
            <a:r>
              <a:rPr lang="en-US" altLang="en-US" sz="1400" b="1" dirty="0">
                <a:solidFill>
                  <a:schemeClr val="bg1">
                    <a:lumMod val="50000"/>
                  </a:schemeClr>
                </a:solidFill>
                <a:latin typeface="+mn-lt"/>
              </a:rPr>
              <a:t>71</a:t>
            </a:r>
            <a:r>
              <a:rPr lang="en-US" altLang="en-US" sz="1400" dirty="0">
                <a:solidFill>
                  <a:schemeClr val="bg1">
                    <a:lumMod val="50000"/>
                  </a:schemeClr>
                </a:solidFill>
                <a:latin typeface="+mn-lt"/>
              </a:rPr>
              <a:t>, 052108 (2005)</a:t>
            </a:r>
          </a:p>
        </p:txBody>
      </p:sp>
    </p:spTree>
    <p:extLst>
      <p:ext uri="{BB962C8B-B14F-4D97-AF65-F5344CB8AC3E}">
        <p14:creationId xmlns:p14="http://schemas.microsoft.com/office/powerpoint/2010/main" val="352708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4E09B04-2C38-4D46-9495-5F16B99D74EE}"/>
              </a:ext>
            </a:extLst>
          </p:cNvPr>
          <p:cNvSpPr txBox="1"/>
          <p:nvPr/>
        </p:nvSpPr>
        <p:spPr>
          <a:xfrm>
            <a:off x="3178879" y="2787855"/>
            <a:ext cx="2182261" cy="1569660"/>
          </a:xfrm>
          <a:prstGeom prst="rect">
            <a:avLst/>
          </a:prstGeom>
          <a:noFill/>
        </p:spPr>
        <p:txBody>
          <a:bodyPr wrap="square" rtlCol="0">
            <a:spAutoFit/>
          </a:bodyPr>
          <a:lstStyle/>
          <a:p>
            <a:pPr algn="ctr"/>
            <a:r>
              <a:rPr lang="it-IT" sz="3200" dirty="0" err="1"/>
              <a:t>Menti.com</a:t>
            </a:r>
            <a:endParaRPr lang="it-IT" sz="3200" dirty="0"/>
          </a:p>
          <a:p>
            <a:pPr algn="ctr"/>
            <a:endParaRPr lang="it-IT" sz="3200" dirty="0"/>
          </a:p>
          <a:p>
            <a:pPr algn="ctr"/>
            <a:r>
              <a:rPr lang="it-IT" sz="3200" dirty="0"/>
              <a:t>Code:</a:t>
            </a:r>
          </a:p>
        </p:txBody>
      </p:sp>
    </p:spTree>
    <p:extLst>
      <p:ext uri="{BB962C8B-B14F-4D97-AF65-F5344CB8AC3E}">
        <p14:creationId xmlns:p14="http://schemas.microsoft.com/office/powerpoint/2010/main" val="20017545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B222AA3-02E9-B940-91A5-4D19B4C72F96}"/>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800" dirty="0"/>
              <a:t>Conclusion of second part</a:t>
            </a:r>
          </a:p>
        </p:txBody>
      </p:sp>
      <p:sp>
        <p:nvSpPr>
          <p:cNvPr id="13" name="TextBox 12">
            <a:extLst>
              <a:ext uri="{FF2B5EF4-FFF2-40B4-BE49-F238E27FC236}">
                <a16:creationId xmlns:a16="http://schemas.microsoft.com/office/drawing/2014/main" id="{1582958C-8C62-4744-B306-2AA2FC1F61A0}"/>
              </a:ext>
            </a:extLst>
          </p:cNvPr>
          <p:cNvSpPr txBox="1"/>
          <p:nvPr/>
        </p:nvSpPr>
        <p:spPr>
          <a:xfrm>
            <a:off x="409964" y="2259171"/>
            <a:ext cx="8107680"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t>Wave-particle duality relations are uncertainty relations.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For theories satisfying the condition of                            , the functional form of an uncertainty relation can witness contextuality.</a:t>
            </a:r>
          </a:p>
          <a:p>
            <a:endParaRPr lang="en-US" sz="2000" dirty="0"/>
          </a:p>
        </p:txBody>
      </p:sp>
      <p:sp>
        <p:nvSpPr>
          <p:cNvPr id="16" name="TextBox 15">
            <a:extLst>
              <a:ext uri="{FF2B5EF4-FFF2-40B4-BE49-F238E27FC236}">
                <a16:creationId xmlns:a16="http://schemas.microsoft.com/office/drawing/2014/main" id="{C754DE9D-10B3-A84C-9186-9879550FA1A7}"/>
              </a:ext>
            </a:extLst>
          </p:cNvPr>
          <p:cNvSpPr txBox="1">
            <a:spLocks noChangeArrowheads="1"/>
          </p:cNvSpPr>
          <p:nvPr/>
        </p:nvSpPr>
        <p:spPr bwMode="auto">
          <a:xfrm>
            <a:off x="26988" y="115888"/>
            <a:ext cx="80954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Witnessing contextuality via wave-particle duality relations</a:t>
            </a:r>
          </a:p>
        </p:txBody>
      </p:sp>
      <p:pic>
        <p:nvPicPr>
          <p:cNvPr id="10" name="Picture 9">
            <a:extLst>
              <a:ext uri="{FF2B5EF4-FFF2-40B4-BE49-F238E27FC236}">
                <a16:creationId xmlns:a16="http://schemas.microsoft.com/office/drawing/2014/main" id="{BAF88CDD-1899-874A-8D45-1320D73C91A3}"/>
              </a:ext>
            </a:extLst>
          </p:cNvPr>
          <p:cNvPicPr>
            <a:picLocks noChangeAspect="1"/>
          </p:cNvPicPr>
          <p:nvPr/>
        </p:nvPicPr>
        <p:blipFill>
          <a:blip r:embed="rId3"/>
          <a:stretch>
            <a:fillRect/>
          </a:stretch>
        </p:blipFill>
        <p:spPr>
          <a:xfrm>
            <a:off x="4870218" y="4143782"/>
            <a:ext cx="1572480" cy="278315"/>
          </a:xfrm>
          <a:prstGeom prst="rect">
            <a:avLst/>
          </a:prstGeom>
        </p:spPr>
      </p:pic>
    </p:spTree>
    <p:extLst>
      <p:ext uri="{BB962C8B-B14F-4D97-AF65-F5344CB8AC3E}">
        <p14:creationId xmlns:p14="http://schemas.microsoft.com/office/powerpoint/2010/main" val="217590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B222AA3-02E9-B940-91A5-4D19B4C72F96}"/>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2800" dirty="0"/>
              <a:t>Conclusion</a:t>
            </a:r>
          </a:p>
        </p:txBody>
      </p:sp>
      <p:sp>
        <p:nvSpPr>
          <p:cNvPr id="2" name="TextBox 1">
            <a:extLst>
              <a:ext uri="{FF2B5EF4-FFF2-40B4-BE49-F238E27FC236}">
                <a16:creationId xmlns:a16="http://schemas.microsoft.com/office/drawing/2014/main" id="{B6259B86-174F-6C47-A22F-5B5B315BFD3E}"/>
              </a:ext>
            </a:extLst>
          </p:cNvPr>
          <p:cNvSpPr txBox="1"/>
          <p:nvPr/>
        </p:nvSpPr>
        <p:spPr>
          <a:xfrm>
            <a:off x="280504" y="2349157"/>
            <a:ext cx="8744743" cy="2554545"/>
          </a:xfrm>
          <a:prstGeom prst="rect">
            <a:avLst/>
          </a:prstGeom>
          <a:noFill/>
        </p:spPr>
        <p:txBody>
          <a:bodyPr wrap="square" rtlCol="0">
            <a:spAutoFit/>
          </a:bodyPr>
          <a:lstStyle/>
          <a:p>
            <a:pPr marL="342900" indent="-342900">
              <a:buFont typeface="Arial" panose="020B0604020202020204" pitchFamily="34" charset="0"/>
              <a:buChar char="•"/>
            </a:pPr>
            <a:r>
              <a:rPr lang="en-US" sz="2000" dirty="0"/>
              <a:t>The TRAP phenomenology of quantum interference does not capture the essence of quantum theory.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endParaRPr lang="en-US" sz="2000" dirty="0"/>
          </a:p>
          <a:p>
            <a:pPr marL="342900" indent="-342900">
              <a:buFont typeface="Arial" panose="020B0604020202020204" pitchFamily="34" charset="0"/>
              <a:buChar char="•"/>
            </a:pPr>
            <a:r>
              <a:rPr lang="en-US" sz="2000" dirty="0"/>
              <a:t>The functional form of wave-particle duality relations (that are uncertainty relations) can witness </a:t>
            </a:r>
            <a:r>
              <a:rPr lang="en-US" sz="2000" dirty="0" err="1"/>
              <a:t>nonclassicality</a:t>
            </a:r>
            <a:r>
              <a:rPr lang="en-US" sz="2000" dirty="0"/>
              <a:t> in the form of contextuality.</a:t>
            </a:r>
          </a:p>
        </p:txBody>
      </p:sp>
      <p:sp>
        <p:nvSpPr>
          <p:cNvPr id="8" name="TextBox 7">
            <a:extLst>
              <a:ext uri="{FF2B5EF4-FFF2-40B4-BE49-F238E27FC236}">
                <a16:creationId xmlns:a16="http://schemas.microsoft.com/office/drawing/2014/main" id="{0F3DC6DD-6602-3544-8B79-B179554AFF4D}"/>
              </a:ext>
            </a:extLst>
          </p:cNvPr>
          <p:cNvSpPr txBox="1">
            <a:spLocks noChangeArrowheads="1"/>
          </p:cNvSpPr>
          <p:nvPr/>
        </p:nvSpPr>
        <p:spPr bwMode="auto">
          <a:xfrm>
            <a:off x="26988" y="115888"/>
            <a:ext cx="17107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Conclusion</a:t>
            </a:r>
          </a:p>
        </p:txBody>
      </p:sp>
      <p:sp>
        <p:nvSpPr>
          <p:cNvPr id="10" name="TextBox 9">
            <a:extLst>
              <a:ext uri="{FF2B5EF4-FFF2-40B4-BE49-F238E27FC236}">
                <a16:creationId xmlns:a16="http://schemas.microsoft.com/office/drawing/2014/main" id="{F05CFBC3-839C-1545-A7B6-C3828521F9C6}"/>
              </a:ext>
            </a:extLst>
          </p:cNvPr>
          <p:cNvSpPr txBox="1"/>
          <p:nvPr/>
        </p:nvSpPr>
        <p:spPr>
          <a:xfrm>
            <a:off x="2382939" y="6160996"/>
            <a:ext cx="4378122" cy="369332"/>
          </a:xfrm>
          <a:prstGeom prst="rect">
            <a:avLst/>
          </a:prstGeom>
          <a:noFill/>
        </p:spPr>
        <p:txBody>
          <a:bodyPr wrap="none" rtlCol="0">
            <a:spAutoFit/>
          </a:bodyPr>
          <a:lstStyle/>
          <a:p>
            <a:r>
              <a:rPr lang="en-US" u="sng" dirty="0">
                <a:solidFill>
                  <a:srgbClr val="0070C0"/>
                </a:solidFill>
                <a:hlinkClick r:id="rId3">
                  <a:extLst>
                    <a:ext uri="{A12FA001-AC4F-418D-AE19-62706E023703}">
                      <ahyp:hlinkClr xmlns:ahyp="http://schemas.microsoft.com/office/drawing/2018/hyperlinkcolor" val="tx"/>
                    </a:ext>
                  </a:extLst>
                </a:hlinkClick>
              </a:rPr>
              <a:t>arXiv:2111.13727, arXiv:</a:t>
            </a:r>
            <a:r>
              <a:rPr lang="en-US" u="sng" dirty="0">
                <a:solidFill>
                  <a:srgbClr val="0070C0"/>
                </a:solidFill>
              </a:rPr>
              <a:t>2207.11779, </a:t>
            </a:r>
            <a:r>
              <a:rPr lang="en-US" u="sng" dirty="0" err="1">
                <a:solidFill>
                  <a:srgbClr val="0070C0"/>
                </a:solidFill>
              </a:rPr>
              <a:t>arXiv</a:t>
            </a:r>
            <a:r>
              <a:rPr lang="en-US" u="sng" dirty="0">
                <a:solidFill>
                  <a:srgbClr val="0070C0"/>
                </a:solidFill>
              </a:rPr>
              <a:t>:…</a:t>
            </a:r>
          </a:p>
        </p:txBody>
      </p:sp>
    </p:spTree>
    <p:extLst>
      <p:ext uri="{BB962C8B-B14F-4D97-AF65-F5344CB8AC3E}">
        <p14:creationId xmlns:p14="http://schemas.microsoft.com/office/powerpoint/2010/main" val="121619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044FD-8BD0-6940-8733-134586586A3A}"/>
              </a:ext>
            </a:extLst>
          </p:cNvPr>
          <p:cNvSpPr>
            <a:spLocks noGrp="1"/>
          </p:cNvSpPr>
          <p:nvPr>
            <p:ph type="title"/>
          </p:nvPr>
        </p:nvSpPr>
        <p:spPr>
          <a:xfrm>
            <a:off x="3237738" y="2571878"/>
            <a:ext cx="2821686" cy="1325563"/>
          </a:xfrm>
        </p:spPr>
        <p:txBody>
          <a:bodyPr>
            <a:normAutofit/>
          </a:bodyPr>
          <a:lstStyle/>
          <a:p>
            <a:r>
              <a:rPr lang="en-US" dirty="0"/>
              <a:t>Extra slides</a:t>
            </a:r>
          </a:p>
        </p:txBody>
      </p:sp>
    </p:spTree>
    <p:extLst>
      <p:ext uri="{BB962C8B-B14F-4D97-AF65-F5344CB8AC3E}">
        <p14:creationId xmlns:p14="http://schemas.microsoft.com/office/powerpoint/2010/main" val="36051209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B10BC8E-CA9F-1F4E-9551-291CBDBF5A1D}"/>
              </a:ext>
            </a:extLst>
          </p:cNvPr>
          <p:cNvPicPr>
            <a:picLocks noChangeAspect="1"/>
          </p:cNvPicPr>
          <p:nvPr/>
        </p:nvPicPr>
        <p:blipFill>
          <a:blip r:embed="rId3"/>
          <a:stretch>
            <a:fillRect/>
          </a:stretch>
        </p:blipFill>
        <p:spPr>
          <a:xfrm>
            <a:off x="5680102" y="3934122"/>
            <a:ext cx="2569456" cy="367065"/>
          </a:xfrm>
          <a:prstGeom prst="rect">
            <a:avLst/>
          </a:prstGeom>
        </p:spPr>
      </p:pic>
      <p:pic>
        <p:nvPicPr>
          <p:cNvPr id="7" name="Picture 6">
            <a:extLst>
              <a:ext uri="{FF2B5EF4-FFF2-40B4-BE49-F238E27FC236}">
                <a16:creationId xmlns:a16="http://schemas.microsoft.com/office/drawing/2014/main" id="{B2ABF9DC-25A1-D640-9DA7-1BCF32D156E8}"/>
              </a:ext>
            </a:extLst>
          </p:cNvPr>
          <p:cNvPicPr>
            <a:picLocks noChangeAspect="1"/>
          </p:cNvPicPr>
          <p:nvPr/>
        </p:nvPicPr>
        <p:blipFill>
          <a:blip r:embed="rId4"/>
          <a:stretch>
            <a:fillRect/>
          </a:stretch>
        </p:blipFill>
        <p:spPr>
          <a:xfrm>
            <a:off x="740383" y="3961464"/>
            <a:ext cx="4169328" cy="339723"/>
          </a:xfrm>
          <a:prstGeom prst="rect">
            <a:avLst/>
          </a:prstGeom>
        </p:spPr>
      </p:pic>
      <p:pic>
        <p:nvPicPr>
          <p:cNvPr id="12" name="Picture 11">
            <a:extLst>
              <a:ext uri="{FF2B5EF4-FFF2-40B4-BE49-F238E27FC236}">
                <a16:creationId xmlns:a16="http://schemas.microsoft.com/office/drawing/2014/main" id="{FC58575F-0A73-5540-8505-3EBEC039DC7C}"/>
              </a:ext>
            </a:extLst>
          </p:cNvPr>
          <p:cNvPicPr>
            <a:picLocks noChangeAspect="1"/>
          </p:cNvPicPr>
          <p:nvPr/>
        </p:nvPicPr>
        <p:blipFill rotWithShape="1">
          <a:blip r:embed="rId5"/>
          <a:srcRect t="1" r="31563" b="-12958"/>
          <a:stretch/>
        </p:blipFill>
        <p:spPr>
          <a:xfrm>
            <a:off x="953325" y="2666578"/>
            <a:ext cx="6950598" cy="465879"/>
          </a:xfrm>
          <a:prstGeom prst="rect">
            <a:avLst/>
          </a:prstGeom>
        </p:spPr>
      </p:pic>
      <p:cxnSp>
        <p:nvCxnSpPr>
          <p:cNvPr id="16" name="Straight Connector 15">
            <a:extLst>
              <a:ext uri="{FF2B5EF4-FFF2-40B4-BE49-F238E27FC236}">
                <a16:creationId xmlns:a16="http://schemas.microsoft.com/office/drawing/2014/main" id="{56D13840-F5E3-594E-9786-ABAE779DB10D}"/>
              </a:ext>
            </a:extLst>
          </p:cNvPr>
          <p:cNvCxnSpPr/>
          <p:nvPr/>
        </p:nvCxnSpPr>
        <p:spPr>
          <a:xfrm>
            <a:off x="5680102" y="4407275"/>
            <a:ext cx="2569456" cy="0"/>
          </a:xfrm>
          <a:prstGeom prst="line">
            <a:avLst/>
          </a:prstGeom>
          <a:ln w="28575">
            <a:solidFill>
              <a:srgbClr val="FF11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4771AC81-230F-DF4F-91C7-49ED34A5BB93}"/>
              </a:ext>
            </a:extLst>
          </p:cNvPr>
          <p:cNvSpPr txBox="1">
            <a:spLocks noChangeArrowheads="1"/>
          </p:cNvSpPr>
          <p:nvPr/>
        </p:nvSpPr>
        <p:spPr bwMode="auto">
          <a:xfrm>
            <a:off x="26988" y="115888"/>
            <a:ext cx="169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Main result</a:t>
            </a:r>
          </a:p>
        </p:txBody>
      </p:sp>
    </p:spTree>
    <p:extLst>
      <p:ext uri="{BB962C8B-B14F-4D97-AF65-F5344CB8AC3E}">
        <p14:creationId xmlns:p14="http://schemas.microsoft.com/office/powerpoint/2010/main" val="458426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169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Main result</a:t>
            </a:r>
          </a:p>
        </p:txBody>
      </p:sp>
      <p:sp>
        <p:nvSpPr>
          <p:cNvPr id="17" name="Title 1">
            <a:extLst>
              <a:ext uri="{FF2B5EF4-FFF2-40B4-BE49-F238E27FC236}">
                <a16:creationId xmlns:a16="http://schemas.microsoft.com/office/drawing/2014/main" id="{1FEE517A-90BD-5946-B510-DFEB9CECCF8E}"/>
              </a:ext>
            </a:extLst>
          </p:cNvPr>
          <p:cNvSpPr txBox="1">
            <a:spLocks/>
          </p:cNvSpPr>
          <p:nvPr/>
        </p:nvSpPr>
        <p:spPr>
          <a:xfrm>
            <a:off x="280504" y="904461"/>
            <a:ext cx="8961032"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The </a:t>
            </a:r>
            <a:r>
              <a:rPr lang="en-US" sz="3200" dirty="0" err="1"/>
              <a:t>noncontextual</a:t>
            </a:r>
            <a:r>
              <a:rPr lang="en-US" sz="3200" dirty="0"/>
              <a:t> bound</a:t>
            </a:r>
          </a:p>
        </p:txBody>
      </p:sp>
      <p:pic>
        <p:nvPicPr>
          <p:cNvPr id="3" name="Picture 2">
            <a:extLst>
              <a:ext uri="{FF2B5EF4-FFF2-40B4-BE49-F238E27FC236}">
                <a16:creationId xmlns:a16="http://schemas.microsoft.com/office/drawing/2014/main" id="{C989DA3B-3BDE-5148-80B4-80560F49EA49}"/>
              </a:ext>
            </a:extLst>
          </p:cNvPr>
          <p:cNvPicPr>
            <a:picLocks noChangeAspect="1"/>
          </p:cNvPicPr>
          <p:nvPr/>
        </p:nvPicPr>
        <p:blipFill>
          <a:blip r:embed="rId3"/>
          <a:stretch>
            <a:fillRect/>
          </a:stretch>
        </p:blipFill>
        <p:spPr>
          <a:xfrm>
            <a:off x="2514600" y="2011313"/>
            <a:ext cx="4114800" cy="3886200"/>
          </a:xfrm>
          <a:prstGeom prst="rect">
            <a:avLst/>
          </a:prstGeom>
        </p:spPr>
      </p:pic>
    </p:spTree>
    <p:extLst>
      <p:ext uri="{BB962C8B-B14F-4D97-AF65-F5344CB8AC3E}">
        <p14:creationId xmlns:p14="http://schemas.microsoft.com/office/powerpoint/2010/main" val="17628719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090540-DD5D-884E-932B-24A85F15ABEF}"/>
              </a:ext>
            </a:extLst>
          </p:cNvPr>
          <p:cNvSpPr txBox="1">
            <a:spLocks/>
          </p:cNvSpPr>
          <p:nvPr/>
        </p:nvSpPr>
        <p:spPr>
          <a:xfrm>
            <a:off x="327024" y="916653"/>
            <a:ext cx="8658479"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The case of three measurements</a:t>
            </a:r>
            <a:endParaRPr lang="en-US" sz="2800" dirty="0"/>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169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Main result</a:t>
            </a:r>
          </a:p>
        </p:txBody>
      </p:sp>
      <p:pic>
        <p:nvPicPr>
          <p:cNvPr id="4" name="Picture 3">
            <a:extLst>
              <a:ext uri="{FF2B5EF4-FFF2-40B4-BE49-F238E27FC236}">
                <a16:creationId xmlns:a16="http://schemas.microsoft.com/office/drawing/2014/main" id="{0C0CC531-7EF5-8F4A-8980-7FBB7502984D}"/>
              </a:ext>
            </a:extLst>
          </p:cNvPr>
          <p:cNvPicPr>
            <a:picLocks noChangeAspect="1"/>
          </p:cNvPicPr>
          <p:nvPr/>
        </p:nvPicPr>
        <p:blipFill>
          <a:blip r:embed="rId3"/>
          <a:stretch>
            <a:fillRect/>
          </a:stretch>
        </p:blipFill>
        <p:spPr>
          <a:xfrm>
            <a:off x="1024128" y="2441824"/>
            <a:ext cx="2942844" cy="2961010"/>
          </a:xfrm>
          <a:prstGeom prst="rect">
            <a:avLst/>
          </a:prstGeom>
        </p:spPr>
      </p:pic>
      <p:pic>
        <p:nvPicPr>
          <p:cNvPr id="10" name="Picture 9">
            <a:extLst>
              <a:ext uri="{FF2B5EF4-FFF2-40B4-BE49-F238E27FC236}">
                <a16:creationId xmlns:a16="http://schemas.microsoft.com/office/drawing/2014/main" id="{F8D27714-8D94-7549-AB3A-39B214ED6C21}"/>
              </a:ext>
            </a:extLst>
          </p:cNvPr>
          <p:cNvPicPr>
            <a:picLocks noChangeAspect="1"/>
          </p:cNvPicPr>
          <p:nvPr/>
        </p:nvPicPr>
        <p:blipFill>
          <a:blip r:embed="rId4"/>
          <a:stretch>
            <a:fillRect/>
          </a:stretch>
        </p:blipFill>
        <p:spPr>
          <a:xfrm>
            <a:off x="4656263" y="2210562"/>
            <a:ext cx="3365500" cy="3314700"/>
          </a:xfrm>
          <a:prstGeom prst="rect">
            <a:avLst/>
          </a:prstGeom>
        </p:spPr>
      </p:pic>
    </p:spTree>
    <p:extLst>
      <p:ext uri="{BB962C8B-B14F-4D97-AF65-F5344CB8AC3E}">
        <p14:creationId xmlns:p14="http://schemas.microsoft.com/office/powerpoint/2010/main" val="18557742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5">
            <a:extLst>
              <a:ext uri="{FF2B5EF4-FFF2-40B4-BE49-F238E27FC236}">
                <a16:creationId xmlns:a16="http://schemas.microsoft.com/office/drawing/2014/main" id="{604F40CA-8AF0-FA49-8DA2-0BD505CD6E4F}"/>
              </a:ext>
            </a:extLst>
          </p:cNvPr>
          <p:cNvSpPr txBox="1">
            <a:spLocks noChangeArrowheads="1"/>
          </p:cNvSpPr>
          <p:nvPr/>
        </p:nvSpPr>
        <p:spPr bwMode="auto">
          <a:xfrm>
            <a:off x="26988" y="115888"/>
            <a:ext cx="15888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Motivation</a:t>
            </a:r>
          </a:p>
        </p:txBody>
      </p:sp>
      <p:sp>
        <p:nvSpPr>
          <p:cNvPr id="6" name="TextBox 5">
            <a:extLst>
              <a:ext uri="{FF2B5EF4-FFF2-40B4-BE49-F238E27FC236}">
                <a16:creationId xmlns:a16="http://schemas.microsoft.com/office/drawing/2014/main" id="{24E09B04-2C38-4D46-9495-5F16B99D74EE}"/>
              </a:ext>
            </a:extLst>
          </p:cNvPr>
          <p:cNvSpPr txBox="1"/>
          <p:nvPr/>
        </p:nvSpPr>
        <p:spPr>
          <a:xfrm>
            <a:off x="280504" y="2082130"/>
            <a:ext cx="8510015" cy="1631216"/>
          </a:xfrm>
          <a:prstGeom prst="rect">
            <a:avLst/>
          </a:prstGeom>
          <a:noFill/>
        </p:spPr>
        <p:txBody>
          <a:bodyPr wrap="square" rtlCol="0">
            <a:spAutoFit/>
          </a:bodyPr>
          <a:lstStyle/>
          <a:p>
            <a:pPr marL="285750" indent="-285750">
              <a:buFont typeface="Arial" panose="020B0604020202020204" pitchFamily="34" charset="0"/>
              <a:buChar char="•"/>
            </a:pPr>
            <a:r>
              <a:rPr lang="it-IT" sz="2000" dirty="0"/>
              <a:t>The </a:t>
            </a:r>
            <a:r>
              <a:rPr lang="it-IT" sz="2000" dirty="0" err="1"/>
              <a:t>basic</a:t>
            </a:r>
            <a:r>
              <a:rPr lang="it-IT" sz="2000" dirty="0"/>
              <a:t> </a:t>
            </a:r>
            <a:r>
              <a:rPr lang="it-IT" sz="2000" dirty="0" err="1"/>
              <a:t>phenomenology</a:t>
            </a:r>
            <a:r>
              <a:rPr lang="it-IT" sz="2000" dirty="0"/>
              <a:t> of </a:t>
            </a:r>
            <a:r>
              <a:rPr lang="it-IT" sz="2000" dirty="0" err="1"/>
              <a:t>features</a:t>
            </a:r>
            <a:r>
              <a:rPr lang="it-IT" sz="2000" dirty="0"/>
              <a:t> </a:t>
            </a:r>
            <a:r>
              <a:rPr lang="it-IT" sz="2000" dirty="0" err="1"/>
              <a:t>usually</a:t>
            </a:r>
            <a:r>
              <a:rPr lang="it-IT" sz="2000" dirty="0"/>
              <a:t> </a:t>
            </a:r>
            <a:r>
              <a:rPr lang="it-IT" sz="2000" dirty="0" err="1"/>
              <a:t>considered</a:t>
            </a:r>
            <a:r>
              <a:rPr lang="it-IT" sz="2000" dirty="0"/>
              <a:t> </a:t>
            </a:r>
            <a:r>
              <a:rPr lang="it-IT" sz="2000" dirty="0" err="1"/>
              <a:t>as</a:t>
            </a:r>
            <a:r>
              <a:rPr lang="it-IT" sz="2000" dirty="0"/>
              <a:t> </a:t>
            </a:r>
            <a:r>
              <a:rPr lang="it-IT" sz="2000" dirty="0" err="1"/>
              <a:t>truly</a:t>
            </a:r>
            <a:r>
              <a:rPr lang="it-IT" sz="2000" dirty="0"/>
              <a:t> </a:t>
            </a:r>
            <a:r>
              <a:rPr lang="it-IT" sz="2000" dirty="0" err="1"/>
              <a:t>nonclassical</a:t>
            </a:r>
            <a:r>
              <a:rPr lang="it-IT" sz="2000" dirty="0"/>
              <a:t> </a:t>
            </a:r>
            <a:r>
              <a:rPr lang="it-IT" sz="2000" dirty="0" err="1"/>
              <a:t>is</a:t>
            </a:r>
            <a:r>
              <a:rPr lang="it-IT" sz="2000" dirty="0"/>
              <a:t> </a:t>
            </a:r>
            <a:r>
              <a:rPr lang="it-IT" sz="2000" dirty="0" err="1"/>
              <a:t>exhibited</a:t>
            </a:r>
            <a:r>
              <a:rPr lang="it-IT" sz="2000" dirty="0"/>
              <a:t> in </a:t>
            </a:r>
            <a:r>
              <a:rPr lang="it-IT" sz="2000" dirty="0" err="1"/>
              <a:t>theories</a:t>
            </a:r>
            <a:r>
              <a:rPr lang="it-IT" sz="2000" dirty="0"/>
              <a:t> </a:t>
            </a:r>
            <a:r>
              <a:rPr lang="it-IT" sz="2000" dirty="0" err="1"/>
              <a:t>admitting</a:t>
            </a:r>
            <a:r>
              <a:rPr lang="it-IT" sz="2000" dirty="0"/>
              <a:t> of a </a:t>
            </a:r>
            <a:r>
              <a:rPr lang="it-IT" sz="2000" dirty="0" err="1"/>
              <a:t>noncontextual</a:t>
            </a:r>
            <a:r>
              <a:rPr lang="it-IT" sz="2000" dirty="0"/>
              <a:t> </a:t>
            </a:r>
            <a:r>
              <a:rPr lang="it-IT" sz="2000" dirty="0" err="1"/>
              <a:t>ontological</a:t>
            </a:r>
            <a:r>
              <a:rPr lang="it-IT" sz="2000" dirty="0"/>
              <a:t> model.</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endParaRPr lang="it-IT" sz="2000" dirty="0"/>
          </a:p>
          <a:p>
            <a:endParaRPr lang="it-IT" sz="2000" dirty="0"/>
          </a:p>
        </p:txBody>
      </p:sp>
    </p:spTree>
    <p:extLst>
      <p:ext uri="{BB962C8B-B14F-4D97-AF65-F5344CB8AC3E}">
        <p14:creationId xmlns:p14="http://schemas.microsoft.com/office/powerpoint/2010/main" val="97292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5">
            <a:extLst>
              <a:ext uri="{FF2B5EF4-FFF2-40B4-BE49-F238E27FC236}">
                <a16:creationId xmlns:a16="http://schemas.microsoft.com/office/drawing/2014/main" id="{604F40CA-8AF0-FA49-8DA2-0BD505CD6E4F}"/>
              </a:ext>
            </a:extLst>
          </p:cNvPr>
          <p:cNvSpPr txBox="1">
            <a:spLocks noChangeArrowheads="1"/>
          </p:cNvSpPr>
          <p:nvPr/>
        </p:nvSpPr>
        <p:spPr bwMode="auto">
          <a:xfrm>
            <a:off x="26988" y="115888"/>
            <a:ext cx="15888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Motivation</a:t>
            </a:r>
          </a:p>
        </p:txBody>
      </p:sp>
      <p:sp>
        <p:nvSpPr>
          <p:cNvPr id="14" name="Rectangle 13">
            <a:extLst>
              <a:ext uri="{FF2B5EF4-FFF2-40B4-BE49-F238E27FC236}">
                <a16:creationId xmlns:a16="http://schemas.microsoft.com/office/drawing/2014/main" id="{9D25C847-29D2-8642-89A1-849D62B24059}"/>
              </a:ext>
            </a:extLst>
          </p:cNvPr>
          <p:cNvSpPr/>
          <p:nvPr/>
        </p:nvSpPr>
        <p:spPr>
          <a:xfrm>
            <a:off x="481405" y="6306100"/>
            <a:ext cx="7260516" cy="276999"/>
          </a:xfrm>
          <a:prstGeom prst="rect">
            <a:avLst/>
          </a:prstGeom>
        </p:spPr>
        <p:txBody>
          <a:bodyPr wrap="square">
            <a:spAutoFit/>
          </a:bodyPr>
          <a:lstStyle/>
          <a:p>
            <a:r>
              <a:rPr lang="en-US" sz="1200" dirty="0">
                <a:solidFill>
                  <a:schemeClr val="bg1">
                    <a:lumMod val="50000"/>
                  </a:schemeClr>
                </a:solidFill>
              </a:rPr>
              <a:t>R. W. </a:t>
            </a:r>
            <a:r>
              <a:rPr lang="en-US" sz="1200" dirty="0" err="1">
                <a:solidFill>
                  <a:schemeClr val="bg1">
                    <a:lumMod val="50000"/>
                  </a:schemeClr>
                </a:solidFill>
              </a:rPr>
              <a:t>Spekkens</a:t>
            </a:r>
            <a:r>
              <a:rPr lang="en-US" sz="1200" dirty="0">
                <a:solidFill>
                  <a:schemeClr val="bg1">
                    <a:lumMod val="50000"/>
                  </a:schemeClr>
                </a:solidFill>
              </a:rPr>
              <a:t>, in Quantum Theory: Informational Foundations and Foils, pp 83-135, Springer Dordrecht (2016).</a:t>
            </a:r>
          </a:p>
        </p:txBody>
      </p:sp>
      <p:sp>
        <p:nvSpPr>
          <p:cNvPr id="15" name="Title 1">
            <a:extLst>
              <a:ext uri="{FF2B5EF4-FFF2-40B4-BE49-F238E27FC236}">
                <a16:creationId xmlns:a16="http://schemas.microsoft.com/office/drawing/2014/main" id="{8A17BDCE-3FEF-3547-AFA7-7C76DA8F48CB}"/>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Motivation</a:t>
            </a:r>
          </a:p>
        </p:txBody>
      </p:sp>
      <p:sp>
        <p:nvSpPr>
          <p:cNvPr id="10" name="Rectangle 9">
            <a:extLst>
              <a:ext uri="{FF2B5EF4-FFF2-40B4-BE49-F238E27FC236}">
                <a16:creationId xmlns:a16="http://schemas.microsoft.com/office/drawing/2014/main" id="{000DA639-A4BC-6D4E-A4AD-A5E8B52AC883}"/>
              </a:ext>
            </a:extLst>
          </p:cNvPr>
          <p:cNvSpPr/>
          <p:nvPr/>
        </p:nvSpPr>
        <p:spPr>
          <a:xfrm>
            <a:off x="481404" y="6536620"/>
            <a:ext cx="9918371" cy="276999"/>
          </a:xfrm>
          <a:prstGeom prst="rect">
            <a:avLst/>
          </a:prstGeom>
        </p:spPr>
        <p:txBody>
          <a:bodyPr wrap="square">
            <a:spAutoFit/>
          </a:bodyPr>
          <a:lstStyle/>
          <a:p>
            <a:r>
              <a:rPr lang="en-US" sz="1200" dirty="0">
                <a:solidFill>
                  <a:srgbClr val="FF0000"/>
                </a:solidFill>
              </a:rPr>
              <a:t>*</a:t>
            </a:r>
            <a:r>
              <a:rPr lang="en-US" sz="1200" dirty="0">
                <a:solidFill>
                  <a:schemeClr val="bg1">
                    <a:lumMod val="50000"/>
                  </a:schemeClr>
                </a:solidFill>
              </a:rPr>
              <a:t>L. Catani, M. </a:t>
            </a:r>
            <a:r>
              <a:rPr lang="en-US" sz="1200" dirty="0" err="1">
                <a:solidFill>
                  <a:schemeClr val="bg1">
                    <a:lumMod val="50000"/>
                  </a:schemeClr>
                </a:solidFill>
              </a:rPr>
              <a:t>Leifer</a:t>
            </a:r>
            <a:r>
              <a:rPr lang="en-US" sz="1200" dirty="0">
                <a:solidFill>
                  <a:schemeClr val="bg1">
                    <a:lumMod val="50000"/>
                  </a:schemeClr>
                </a:solidFill>
              </a:rPr>
              <a:t>, D. Schmid and R.W. </a:t>
            </a:r>
            <a:r>
              <a:rPr lang="en-US" sz="1200" dirty="0" err="1">
                <a:solidFill>
                  <a:schemeClr val="bg1">
                    <a:lumMod val="50000"/>
                  </a:schemeClr>
                </a:solidFill>
              </a:rPr>
              <a:t>Spekkens</a:t>
            </a:r>
            <a:r>
              <a:rPr lang="en-US" sz="1200" dirty="0">
                <a:solidFill>
                  <a:schemeClr val="bg1">
                    <a:lumMod val="50000"/>
                  </a:schemeClr>
                </a:solidFill>
              </a:rPr>
              <a:t>, arXiv:2111.13727 (2021).</a:t>
            </a:r>
          </a:p>
        </p:txBody>
      </p:sp>
      <p:pic>
        <p:nvPicPr>
          <p:cNvPr id="4" name="Picture 3">
            <a:extLst>
              <a:ext uri="{FF2B5EF4-FFF2-40B4-BE49-F238E27FC236}">
                <a16:creationId xmlns:a16="http://schemas.microsoft.com/office/drawing/2014/main" id="{C2F1D99A-6E99-E146-9B67-3E9ADB484BBE}"/>
              </a:ext>
            </a:extLst>
          </p:cNvPr>
          <p:cNvPicPr>
            <a:picLocks noChangeAspect="1"/>
          </p:cNvPicPr>
          <p:nvPr/>
        </p:nvPicPr>
        <p:blipFill>
          <a:blip r:embed="rId3"/>
          <a:stretch>
            <a:fillRect/>
          </a:stretch>
        </p:blipFill>
        <p:spPr>
          <a:xfrm>
            <a:off x="481404" y="1644659"/>
            <a:ext cx="6468036" cy="4546181"/>
          </a:xfrm>
          <a:prstGeom prst="rect">
            <a:avLst/>
          </a:prstGeom>
        </p:spPr>
      </p:pic>
    </p:spTree>
    <p:extLst>
      <p:ext uri="{BB962C8B-B14F-4D97-AF65-F5344CB8AC3E}">
        <p14:creationId xmlns:p14="http://schemas.microsoft.com/office/powerpoint/2010/main" val="81203690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5">
            <a:extLst>
              <a:ext uri="{FF2B5EF4-FFF2-40B4-BE49-F238E27FC236}">
                <a16:creationId xmlns:a16="http://schemas.microsoft.com/office/drawing/2014/main" id="{604F40CA-8AF0-FA49-8DA2-0BD505CD6E4F}"/>
              </a:ext>
            </a:extLst>
          </p:cNvPr>
          <p:cNvSpPr txBox="1">
            <a:spLocks noChangeArrowheads="1"/>
          </p:cNvSpPr>
          <p:nvPr/>
        </p:nvSpPr>
        <p:spPr bwMode="auto">
          <a:xfrm>
            <a:off x="26988" y="115888"/>
            <a:ext cx="15888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Motivation</a:t>
            </a:r>
          </a:p>
        </p:txBody>
      </p:sp>
      <p:sp>
        <p:nvSpPr>
          <p:cNvPr id="6" name="TextBox 5">
            <a:extLst>
              <a:ext uri="{FF2B5EF4-FFF2-40B4-BE49-F238E27FC236}">
                <a16:creationId xmlns:a16="http://schemas.microsoft.com/office/drawing/2014/main" id="{24E09B04-2C38-4D46-9495-5F16B99D74EE}"/>
              </a:ext>
            </a:extLst>
          </p:cNvPr>
          <p:cNvSpPr txBox="1"/>
          <p:nvPr/>
        </p:nvSpPr>
        <p:spPr>
          <a:xfrm>
            <a:off x="280503" y="2082130"/>
            <a:ext cx="8510015" cy="2246769"/>
          </a:xfrm>
          <a:prstGeom prst="rect">
            <a:avLst/>
          </a:prstGeom>
          <a:noFill/>
        </p:spPr>
        <p:txBody>
          <a:bodyPr wrap="square" rtlCol="0">
            <a:spAutoFit/>
          </a:bodyPr>
          <a:lstStyle/>
          <a:p>
            <a:pPr marL="285750" indent="-285750">
              <a:buFont typeface="Arial" panose="020B0604020202020204" pitchFamily="34" charset="0"/>
              <a:buChar char="•"/>
            </a:pPr>
            <a:r>
              <a:rPr lang="it-IT" sz="2000" dirty="0"/>
              <a:t>The </a:t>
            </a:r>
            <a:r>
              <a:rPr lang="it-IT" sz="2000" dirty="0" err="1"/>
              <a:t>basic</a:t>
            </a:r>
            <a:r>
              <a:rPr lang="it-IT" sz="2000" dirty="0"/>
              <a:t> </a:t>
            </a:r>
            <a:r>
              <a:rPr lang="it-IT" sz="2000" dirty="0" err="1"/>
              <a:t>phenomenology</a:t>
            </a:r>
            <a:r>
              <a:rPr lang="it-IT" sz="2000" dirty="0"/>
              <a:t> of </a:t>
            </a:r>
            <a:r>
              <a:rPr lang="it-IT" sz="2000" dirty="0" err="1"/>
              <a:t>features</a:t>
            </a:r>
            <a:r>
              <a:rPr lang="it-IT" sz="2000" dirty="0"/>
              <a:t> </a:t>
            </a:r>
            <a:r>
              <a:rPr lang="it-IT" sz="2000" dirty="0" err="1"/>
              <a:t>usually</a:t>
            </a:r>
            <a:r>
              <a:rPr lang="it-IT" sz="2000" dirty="0"/>
              <a:t> </a:t>
            </a:r>
            <a:r>
              <a:rPr lang="it-IT" sz="2000" dirty="0" err="1"/>
              <a:t>considered</a:t>
            </a:r>
            <a:r>
              <a:rPr lang="it-IT" sz="2000" dirty="0"/>
              <a:t> </a:t>
            </a:r>
            <a:r>
              <a:rPr lang="it-IT" sz="2000" dirty="0" err="1"/>
              <a:t>as</a:t>
            </a:r>
            <a:r>
              <a:rPr lang="it-IT" sz="2000" dirty="0"/>
              <a:t> </a:t>
            </a:r>
            <a:r>
              <a:rPr lang="it-IT" sz="2000" dirty="0" err="1"/>
              <a:t>truly</a:t>
            </a:r>
            <a:r>
              <a:rPr lang="it-IT" sz="2000" dirty="0"/>
              <a:t> </a:t>
            </a:r>
            <a:r>
              <a:rPr lang="it-IT" sz="2000" dirty="0" err="1"/>
              <a:t>nonclassical</a:t>
            </a:r>
            <a:r>
              <a:rPr lang="it-IT" sz="2000" dirty="0"/>
              <a:t> </a:t>
            </a:r>
            <a:r>
              <a:rPr lang="it-IT" sz="2000" dirty="0" err="1"/>
              <a:t>is</a:t>
            </a:r>
            <a:r>
              <a:rPr lang="it-IT" sz="2000" dirty="0"/>
              <a:t> </a:t>
            </a:r>
            <a:r>
              <a:rPr lang="it-IT" sz="2000" dirty="0" err="1"/>
              <a:t>exhibited</a:t>
            </a:r>
            <a:r>
              <a:rPr lang="it-IT" sz="2000" dirty="0"/>
              <a:t> in </a:t>
            </a:r>
            <a:r>
              <a:rPr lang="it-IT" sz="2000" dirty="0" err="1"/>
              <a:t>theories</a:t>
            </a:r>
            <a:r>
              <a:rPr lang="it-IT" sz="2000" dirty="0"/>
              <a:t> </a:t>
            </a:r>
            <a:r>
              <a:rPr lang="it-IT" sz="2000" dirty="0" err="1"/>
              <a:t>admitting</a:t>
            </a:r>
            <a:r>
              <a:rPr lang="it-IT" sz="2000" dirty="0"/>
              <a:t> of a </a:t>
            </a:r>
            <a:r>
              <a:rPr lang="it-IT" sz="2000" dirty="0" err="1"/>
              <a:t>noncontextual</a:t>
            </a:r>
            <a:r>
              <a:rPr lang="it-IT" sz="2000" dirty="0"/>
              <a:t> </a:t>
            </a:r>
            <a:r>
              <a:rPr lang="it-IT" sz="2000" dirty="0" err="1"/>
              <a:t>ontological</a:t>
            </a:r>
            <a:r>
              <a:rPr lang="it-IT" sz="2000" dirty="0"/>
              <a:t> model.</a:t>
            </a:r>
          </a:p>
          <a:p>
            <a:pPr marL="285750" indent="-285750">
              <a:buFont typeface="Arial" panose="020B0604020202020204" pitchFamily="34" charset="0"/>
              <a:buChar char="•"/>
            </a:pPr>
            <a:endParaRPr lang="it-IT" sz="2000" dirty="0"/>
          </a:p>
          <a:p>
            <a:endParaRPr lang="it-IT" sz="2000" dirty="0"/>
          </a:p>
          <a:p>
            <a:endParaRPr lang="it-IT" sz="2000" dirty="0"/>
          </a:p>
          <a:p>
            <a:pPr marL="285750" indent="-285750">
              <a:buFont typeface="Arial" panose="020B0604020202020204" pitchFamily="34" charset="0"/>
              <a:buChar char="•"/>
            </a:pPr>
            <a:r>
              <a:rPr lang="it-IT" sz="2000" dirty="0" err="1"/>
              <a:t>Which</a:t>
            </a:r>
            <a:r>
              <a:rPr lang="it-IT" sz="2000" dirty="0"/>
              <a:t> </a:t>
            </a:r>
            <a:r>
              <a:rPr lang="it-IT" sz="2000" dirty="0" err="1"/>
              <a:t>aspects</a:t>
            </a:r>
            <a:r>
              <a:rPr lang="it-IT" sz="2000" dirty="0"/>
              <a:t> of </a:t>
            </a:r>
            <a:r>
              <a:rPr lang="it-IT" sz="2000" dirty="0" err="1"/>
              <a:t>those</a:t>
            </a:r>
            <a:r>
              <a:rPr lang="it-IT" sz="2000" dirty="0"/>
              <a:t> </a:t>
            </a:r>
            <a:r>
              <a:rPr lang="it-IT" sz="2000" dirty="0" err="1"/>
              <a:t>phenomena</a:t>
            </a:r>
            <a:r>
              <a:rPr lang="it-IT" sz="2000" dirty="0"/>
              <a:t> </a:t>
            </a:r>
            <a:r>
              <a:rPr lang="it-IT" sz="2000" dirty="0" err="1"/>
              <a:t>witness</a:t>
            </a:r>
            <a:r>
              <a:rPr lang="it-IT" sz="2000" dirty="0"/>
              <a:t> </a:t>
            </a:r>
            <a:r>
              <a:rPr lang="it-IT" sz="2000" dirty="0" err="1"/>
              <a:t>contextuality</a:t>
            </a:r>
            <a:r>
              <a:rPr lang="it-IT" sz="2000" dirty="0"/>
              <a:t>?</a:t>
            </a:r>
          </a:p>
          <a:p>
            <a:pPr marL="285750" indent="-285750">
              <a:buFont typeface="Arial" panose="020B0604020202020204" pitchFamily="34" charset="0"/>
              <a:buChar char="•"/>
            </a:pPr>
            <a:endParaRPr lang="it-IT" sz="2000" dirty="0"/>
          </a:p>
        </p:txBody>
      </p:sp>
      <p:pic>
        <p:nvPicPr>
          <p:cNvPr id="4" name="Picture 3">
            <a:extLst>
              <a:ext uri="{FF2B5EF4-FFF2-40B4-BE49-F238E27FC236}">
                <a16:creationId xmlns:a16="http://schemas.microsoft.com/office/drawing/2014/main" id="{3AD09B61-DBDA-B147-99ED-215C23D675D8}"/>
              </a:ext>
            </a:extLst>
          </p:cNvPr>
          <p:cNvPicPr>
            <a:picLocks noChangeAspect="1"/>
          </p:cNvPicPr>
          <p:nvPr/>
        </p:nvPicPr>
        <p:blipFill>
          <a:blip r:embed="rId3"/>
          <a:stretch>
            <a:fillRect/>
          </a:stretch>
        </p:blipFill>
        <p:spPr>
          <a:xfrm>
            <a:off x="2567431" y="4167173"/>
            <a:ext cx="4009135" cy="2102351"/>
          </a:xfrm>
          <a:prstGeom prst="rect">
            <a:avLst/>
          </a:prstGeom>
          <a:ln>
            <a:solidFill>
              <a:schemeClr val="tx1">
                <a:lumMod val="50000"/>
                <a:lumOff val="50000"/>
              </a:schemeClr>
            </a:solidFill>
          </a:ln>
        </p:spPr>
      </p:pic>
    </p:spTree>
    <p:extLst>
      <p:ext uri="{BB962C8B-B14F-4D97-AF65-F5344CB8AC3E}">
        <p14:creationId xmlns:p14="http://schemas.microsoft.com/office/powerpoint/2010/main" val="143014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54745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Criteria for a good notion of classicality</a:t>
            </a:r>
          </a:p>
        </p:txBody>
      </p:sp>
      <p:sp>
        <p:nvSpPr>
          <p:cNvPr id="9" name="TextBox 8">
            <a:extLst>
              <a:ext uri="{FF2B5EF4-FFF2-40B4-BE49-F238E27FC236}">
                <a16:creationId xmlns:a16="http://schemas.microsoft.com/office/drawing/2014/main" id="{5C554548-49FB-5349-BB2D-2DBD02268761}"/>
              </a:ext>
            </a:extLst>
          </p:cNvPr>
          <p:cNvSpPr txBox="1"/>
          <p:nvPr/>
        </p:nvSpPr>
        <p:spPr>
          <a:xfrm>
            <a:off x="347472" y="1615686"/>
            <a:ext cx="8278368" cy="4093428"/>
          </a:xfrm>
          <a:prstGeom prst="rect">
            <a:avLst/>
          </a:prstGeom>
          <a:noFill/>
        </p:spPr>
        <p:txBody>
          <a:bodyPr wrap="square" rtlCol="0">
            <a:spAutoFit/>
          </a:bodyPr>
          <a:lstStyle/>
          <a:p>
            <a:pPr marL="285750" indent="-285750">
              <a:buFont typeface="Arial" panose="020B0604020202020204" pitchFamily="34" charset="0"/>
              <a:buChar char="•"/>
            </a:pPr>
            <a:r>
              <a:rPr lang="it-IT" sz="2000" dirty="0">
                <a:solidFill>
                  <a:schemeClr val="bg1">
                    <a:lumMod val="50000"/>
                  </a:schemeClr>
                </a:solidFill>
              </a:rPr>
              <a:t>Mathematical </a:t>
            </a:r>
            <a:r>
              <a:rPr lang="it-IT" sz="2000" dirty="0" err="1">
                <a:solidFill>
                  <a:schemeClr val="bg1">
                    <a:lumMod val="50000"/>
                  </a:schemeClr>
                </a:solidFill>
              </a:rPr>
              <a:t>notion</a:t>
            </a:r>
            <a:r>
              <a:rPr lang="it-IT" sz="2000" dirty="0">
                <a:solidFill>
                  <a:schemeClr val="bg1">
                    <a:lumMod val="50000"/>
                  </a:schemeClr>
                </a:solidFill>
              </a:rPr>
              <a:t> </a:t>
            </a:r>
            <a:r>
              <a:rPr lang="it-IT" sz="2000" dirty="0" err="1">
                <a:solidFill>
                  <a:schemeClr val="bg1">
                    <a:lumMod val="50000"/>
                  </a:schemeClr>
                </a:solidFill>
              </a:rPr>
              <a:t>establishing</a:t>
            </a:r>
            <a:r>
              <a:rPr lang="it-IT" sz="2000" dirty="0">
                <a:solidFill>
                  <a:schemeClr val="bg1">
                    <a:lumMod val="50000"/>
                  </a:schemeClr>
                </a:solidFill>
              </a:rPr>
              <a:t> a </a:t>
            </a:r>
            <a:r>
              <a:rPr lang="it-IT" sz="2000" dirty="0" err="1">
                <a:solidFill>
                  <a:schemeClr val="bg1">
                    <a:lumMod val="50000"/>
                  </a:schemeClr>
                </a:solidFill>
              </a:rPr>
              <a:t>boundary</a:t>
            </a:r>
            <a:r>
              <a:rPr lang="it-IT" sz="2000" dirty="0">
                <a:solidFill>
                  <a:schemeClr val="bg1">
                    <a:lumMod val="50000"/>
                  </a:schemeClr>
                </a:solidFill>
              </a:rPr>
              <a:t> </a:t>
            </a:r>
            <a:r>
              <a:rPr lang="it-IT" sz="2000" dirty="0" err="1">
                <a:solidFill>
                  <a:schemeClr val="bg1">
                    <a:lumMod val="50000"/>
                  </a:schemeClr>
                </a:solidFill>
              </a:rPr>
              <a:t>between</a:t>
            </a:r>
            <a:r>
              <a:rPr lang="it-IT" sz="2000" dirty="0">
                <a:solidFill>
                  <a:schemeClr val="bg1">
                    <a:lumMod val="50000"/>
                  </a:schemeClr>
                </a:solidFill>
              </a:rPr>
              <a:t> </a:t>
            </a:r>
            <a:r>
              <a:rPr lang="it-IT" sz="2000" dirty="0" err="1">
                <a:solidFill>
                  <a:schemeClr val="bg1">
                    <a:lumMod val="50000"/>
                  </a:schemeClr>
                </a:solidFill>
              </a:rPr>
              <a:t>what</a:t>
            </a:r>
            <a:r>
              <a:rPr lang="it-IT" sz="2000" dirty="0">
                <a:solidFill>
                  <a:schemeClr val="bg1">
                    <a:lumMod val="50000"/>
                  </a:schemeClr>
                </a:solidFill>
              </a:rPr>
              <a:t> </a:t>
            </a:r>
            <a:r>
              <a:rPr lang="it-IT" sz="2000" dirty="0" err="1">
                <a:solidFill>
                  <a:schemeClr val="bg1">
                    <a:lumMod val="50000"/>
                  </a:schemeClr>
                </a:solidFill>
              </a:rPr>
              <a:t>is</a:t>
            </a:r>
            <a:r>
              <a:rPr lang="it-IT" sz="2000" dirty="0">
                <a:solidFill>
                  <a:schemeClr val="bg1">
                    <a:lumMod val="50000"/>
                  </a:schemeClr>
                </a:solidFill>
              </a:rPr>
              <a:t> </a:t>
            </a:r>
            <a:r>
              <a:rPr lang="it-IT" sz="2000" dirty="0" err="1">
                <a:solidFill>
                  <a:schemeClr val="bg1">
                    <a:lumMod val="50000"/>
                  </a:schemeClr>
                </a:solidFill>
              </a:rPr>
              <a:t>interpretationally</a:t>
            </a:r>
            <a:r>
              <a:rPr lang="it-IT" sz="2000" dirty="0">
                <a:solidFill>
                  <a:schemeClr val="bg1">
                    <a:lumMod val="50000"/>
                  </a:schemeClr>
                </a:solidFill>
              </a:rPr>
              <a:t> </a:t>
            </a:r>
            <a:r>
              <a:rPr lang="it-IT" sz="2000" dirty="0" err="1">
                <a:solidFill>
                  <a:schemeClr val="bg1">
                    <a:lumMod val="50000"/>
                  </a:schemeClr>
                </a:solidFill>
              </a:rPr>
              <a:t>problematic</a:t>
            </a:r>
            <a:r>
              <a:rPr lang="it-IT" sz="2000" dirty="0">
                <a:solidFill>
                  <a:schemeClr val="bg1">
                    <a:lumMod val="50000"/>
                  </a:schemeClr>
                </a:solidFill>
              </a:rPr>
              <a:t> and </a:t>
            </a:r>
            <a:r>
              <a:rPr lang="it-IT" sz="2000" dirty="0" err="1">
                <a:solidFill>
                  <a:schemeClr val="bg1">
                    <a:lumMod val="50000"/>
                  </a:schemeClr>
                </a:solidFill>
              </a:rPr>
              <a:t>what</a:t>
            </a:r>
            <a:r>
              <a:rPr lang="it-IT" sz="2000" dirty="0">
                <a:solidFill>
                  <a:schemeClr val="bg1">
                    <a:lumMod val="50000"/>
                  </a:schemeClr>
                </a:solidFill>
              </a:rPr>
              <a:t> </a:t>
            </a:r>
            <a:r>
              <a:rPr lang="it-IT" sz="2000" dirty="0" err="1">
                <a:solidFill>
                  <a:schemeClr val="bg1">
                    <a:lumMod val="50000"/>
                  </a:schemeClr>
                </a:solidFill>
              </a:rPr>
              <a:t>is</a:t>
            </a:r>
            <a:r>
              <a:rPr lang="it-IT" sz="2000" dirty="0">
                <a:solidFill>
                  <a:schemeClr val="bg1">
                    <a:lumMod val="50000"/>
                  </a:schemeClr>
                </a:solidFill>
              </a:rPr>
              <a:t> </a:t>
            </a:r>
            <a:r>
              <a:rPr lang="it-IT" sz="2000" dirty="0" err="1">
                <a:solidFill>
                  <a:schemeClr val="bg1">
                    <a:lumMod val="50000"/>
                  </a:schemeClr>
                </a:solidFill>
              </a:rPr>
              <a:t>not</a:t>
            </a:r>
            <a:r>
              <a:rPr lang="it-IT" sz="2000" dirty="0">
                <a:solidFill>
                  <a:schemeClr val="bg1">
                    <a:lumMod val="50000"/>
                  </a:schemeClr>
                </a:solidFill>
              </a:rPr>
              <a:t>.</a:t>
            </a:r>
          </a:p>
          <a:p>
            <a:pPr marL="285750" indent="-285750">
              <a:buFont typeface="Arial" panose="020B0604020202020204" pitchFamily="34" charset="0"/>
              <a:buChar char="•"/>
            </a:pPr>
            <a:endParaRPr lang="it-IT" sz="2000" dirty="0">
              <a:solidFill>
                <a:schemeClr val="bg1">
                  <a:lumMod val="50000"/>
                </a:schemeClr>
              </a:solidFill>
            </a:endParaRPr>
          </a:p>
          <a:p>
            <a:endParaRPr lang="it-IT" sz="2000" dirty="0">
              <a:solidFill>
                <a:schemeClr val="bg1">
                  <a:lumMod val="50000"/>
                </a:schemeClr>
              </a:solidFill>
            </a:endParaRPr>
          </a:p>
          <a:p>
            <a:pPr marL="285750" indent="-285750">
              <a:buFont typeface="Arial" panose="020B0604020202020204" pitchFamily="34" charset="0"/>
              <a:buChar char="•"/>
            </a:pPr>
            <a:r>
              <a:rPr lang="it-IT" sz="2000" dirty="0" err="1">
                <a:solidFill>
                  <a:schemeClr val="bg1">
                    <a:lumMod val="50000"/>
                  </a:schemeClr>
                </a:solidFill>
              </a:rPr>
              <a:t>Applicable</a:t>
            </a:r>
            <a:r>
              <a:rPr lang="it-IT" sz="2000" dirty="0">
                <a:solidFill>
                  <a:schemeClr val="bg1">
                    <a:lumMod val="50000"/>
                  </a:schemeClr>
                </a:solidFill>
              </a:rPr>
              <a:t> to a </a:t>
            </a:r>
            <a:r>
              <a:rPr lang="it-IT" sz="2000" dirty="0" err="1">
                <a:solidFill>
                  <a:schemeClr val="bg1">
                    <a:lumMod val="50000"/>
                  </a:schemeClr>
                </a:solidFill>
              </a:rPr>
              <a:t>broad</a:t>
            </a:r>
            <a:r>
              <a:rPr lang="it-IT" sz="2000" dirty="0">
                <a:solidFill>
                  <a:schemeClr val="bg1">
                    <a:lumMod val="50000"/>
                  </a:schemeClr>
                </a:solidFill>
              </a:rPr>
              <a:t> </a:t>
            </a:r>
            <a:r>
              <a:rPr lang="it-IT" sz="2000" dirty="0" err="1">
                <a:solidFill>
                  <a:schemeClr val="bg1">
                    <a:lumMod val="50000"/>
                  </a:schemeClr>
                </a:solidFill>
              </a:rPr>
              <a:t>range</a:t>
            </a:r>
            <a:r>
              <a:rPr lang="it-IT" sz="2000" dirty="0">
                <a:solidFill>
                  <a:schemeClr val="bg1">
                    <a:lumMod val="50000"/>
                  </a:schemeClr>
                </a:solidFill>
              </a:rPr>
              <a:t> of </a:t>
            </a:r>
            <a:r>
              <a:rPr lang="it-IT" sz="2000" dirty="0" err="1">
                <a:solidFill>
                  <a:schemeClr val="bg1">
                    <a:lumMod val="50000"/>
                  </a:schemeClr>
                </a:solidFill>
              </a:rPr>
              <a:t>physical</a:t>
            </a:r>
            <a:r>
              <a:rPr lang="it-IT" sz="2000" dirty="0">
                <a:solidFill>
                  <a:schemeClr val="bg1">
                    <a:lumMod val="50000"/>
                  </a:schemeClr>
                </a:solidFill>
              </a:rPr>
              <a:t> </a:t>
            </a:r>
            <a:r>
              <a:rPr lang="it-IT" sz="2000" dirty="0" err="1">
                <a:solidFill>
                  <a:schemeClr val="bg1">
                    <a:lumMod val="50000"/>
                  </a:schemeClr>
                </a:solidFill>
              </a:rPr>
              <a:t>scenarios</a:t>
            </a:r>
            <a:r>
              <a:rPr lang="it-IT" sz="2000" dirty="0">
                <a:solidFill>
                  <a:schemeClr val="bg1">
                    <a:lumMod val="50000"/>
                  </a:schemeClr>
                </a:solidFill>
              </a:rPr>
              <a:t>.</a:t>
            </a: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r>
              <a:rPr lang="it-IT" sz="2000" dirty="0" err="1">
                <a:solidFill>
                  <a:schemeClr val="bg1">
                    <a:lumMod val="50000"/>
                  </a:schemeClr>
                </a:solidFill>
              </a:rPr>
              <a:t>Subject</a:t>
            </a:r>
            <a:r>
              <a:rPr lang="it-IT" sz="2000" dirty="0">
                <a:solidFill>
                  <a:schemeClr val="bg1">
                    <a:lumMod val="50000"/>
                  </a:schemeClr>
                </a:solidFill>
              </a:rPr>
              <a:t> to </a:t>
            </a:r>
            <a:r>
              <a:rPr lang="it-IT" sz="2000" dirty="0" err="1">
                <a:solidFill>
                  <a:schemeClr val="bg1">
                    <a:lumMod val="50000"/>
                  </a:schemeClr>
                </a:solidFill>
              </a:rPr>
              <a:t>direct</a:t>
            </a:r>
            <a:r>
              <a:rPr lang="it-IT" sz="2000" dirty="0">
                <a:solidFill>
                  <a:schemeClr val="bg1">
                    <a:lumMod val="50000"/>
                  </a:schemeClr>
                </a:solidFill>
              </a:rPr>
              <a:t> </a:t>
            </a:r>
            <a:r>
              <a:rPr lang="it-IT" sz="2000" dirty="0" err="1">
                <a:solidFill>
                  <a:schemeClr val="bg1">
                    <a:lumMod val="50000"/>
                  </a:schemeClr>
                </a:solidFill>
              </a:rPr>
              <a:t>experimental</a:t>
            </a:r>
            <a:r>
              <a:rPr lang="it-IT" sz="2000" dirty="0">
                <a:solidFill>
                  <a:schemeClr val="bg1">
                    <a:lumMod val="50000"/>
                  </a:schemeClr>
                </a:solidFill>
              </a:rPr>
              <a:t> test.</a:t>
            </a: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r>
              <a:rPr lang="it-IT" sz="2000" dirty="0" err="1">
                <a:solidFill>
                  <a:schemeClr val="bg1">
                    <a:lumMod val="50000"/>
                  </a:schemeClr>
                </a:solidFill>
              </a:rPr>
              <a:t>Constitutes</a:t>
            </a:r>
            <a:r>
              <a:rPr lang="it-IT" sz="2000" dirty="0">
                <a:solidFill>
                  <a:schemeClr val="bg1">
                    <a:lumMod val="50000"/>
                  </a:schemeClr>
                </a:solidFill>
              </a:rPr>
              <a:t> a </a:t>
            </a:r>
            <a:r>
              <a:rPr lang="it-IT" sz="2000" dirty="0" err="1">
                <a:solidFill>
                  <a:schemeClr val="bg1">
                    <a:lumMod val="50000"/>
                  </a:schemeClr>
                </a:solidFill>
              </a:rPr>
              <a:t>resource</a:t>
            </a:r>
            <a:r>
              <a:rPr lang="it-IT" sz="2000" dirty="0">
                <a:solidFill>
                  <a:schemeClr val="bg1">
                    <a:lumMod val="50000"/>
                  </a:schemeClr>
                </a:solidFill>
              </a:rPr>
              <a:t>.</a:t>
            </a:r>
          </a:p>
        </p:txBody>
      </p:sp>
    </p:spTree>
    <p:extLst>
      <p:ext uri="{BB962C8B-B14F-4D97-AF65-F5344CB8AC3E}">
        <p14:creationId xmlns:p14="http://schemas.microsoft.com/office/powerpoint/2010/main" val="15022671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5">
            <a:extLst>
              <a:ext uri="{FF2B5EF4-FFF2-40B4-BE49-F238E27FC236}">
                <a16:creationId xmlns:a16="http://schemas.microsoft.com/office/drawing/2014/main" id="{1106F9A3-4604-634A-A3BB-D02F43DC9C8A}"/>
              </a:ext>
            </a:extLst>
          </p:cNvPr>
          <p:cNvSpPr txBox="1">
            <a:spLocks noChangeArrowheads="1"/>
          </p:cNvSpPr>
          <p:nvPr/>
        </p:nvSpPr>
        <p:spPr bwMode="auto">
          <a:xfrm>
            <a:off x="26988" y="115888"/>
            <a:ext cx="6814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The TRAP phenomenology in the toy field theory</a:t>
            </a:r>
          </a:p>
        </p:txBody>
      </p:sp>
      <p:sp>
        <p:nvSpPr>
          <p:cNvPr id="24" name="Rectangle 23">
            <a:extLst>
              <a:ext uri="{FF2B5EF4-FFF2-40B4-BE49-F238E27FC236}">
                <a16:creationId xmlns:a16="http://schemas.microsoft.com/office/drawing/2014/main" id="{82B97CF4-4066-F248-A3CA-2E36DC760201}"/>
              </a:ext>
            </a:extLst>
          </p:cNvPr>
          <p:cNvSpPr/>
          <p:nvPr/>
        </p:nvSpPr>
        <p:spPr>
          <a:xfrm>
            <a:off x="1892601" y="6418872"/>
            <a:ext cx="5888735" cy="307777"/>
          </a:xfrm>
          <a:prstGeom prst="rect">
            <a:avLst/>
          </a:prstGeom>
        </p:spPr>
        <p:txBody>
          <a:bodyPr wrap="square">
            <a:spAutoFit/>
          </a:bodyPr>
          <a:lstStyle/>
          <a:p>
            <a:r>
              <a:rPr lang="en-US" sz="1400" u="sng" dirty="0">
                <a:solidFill>
                  <a:srgbClr val="0070C0"/>
                </a:solidFill>
              </a:rPr>
              <a:t>L. Catani, M. S. </a:t>
            </a:r>
            <a:r>
              <a:rPr lang="en-US" sz="1400" u="sng" dirty="0" err="1">
                <a:solidFill>
                  <a:srgbClr val="0070C0"/>
                </a:solidFill>
              </a:rPr>
              <a:t>Leifer</a:t>
            </a:r>
            <a:r>
              <a:rPr lang="en-US" sz="1400" u="sng" dirty="0">
                <a:solidFill>
                  <a:srgbClr val="0070C0"/>
                </a:solidFill>
              </a:rPr>
              <a:t>, D. Schmid, R. W. </a:t>
            </a:r>
            <a:r>
              <a:rPr lang="en-US" sz="1400" u="sng" dirty="0" err="1">
                <a:solidFill>
                  <a:srgbClr val="0070C0"/>
                </a:solidFill>
              </a:rPr>
              <a:t>Spekkens</a:t>
            </a:r>
            <a:r>
              <a:rPr lang="en-US" sz="1400" u="sng" dirty="0">
                <a:solidFill>
                  <a:srgbClr val="0070C0"/>
                </a:solidFill>
              </a:rPr>
              <a:t>, </a:t>
            </a:r>
            <a:r>
              <a:rPr lang="en-US" sz="1400" u="sng" dirty="0" err="1">
                <a:solidFill>
                  <a:srgbClr val="0070C0"/>
                </a:solidFill>
              </a:rPr>
              <a:t>arXiv</a:t>
            </a:r>
            <a:r>
              <a:rPr lang="en-US" sz="1400" u="sng" dirty="0">
                <a:solidFill>
                  <a:srgbClr val="0070C0"/>
                </a:solidFill>
              </a:rPr>
              <a:t>: 2111.13727 (2021).</a:t>
            </a:r>
          </a:p>
        </p:txBody>
      </p:sp>
      <p:pic>
        <p:nvPicPr>
          <p:cNvPr id="3" name="Picture 2">
            <a:extLst>
              <a:ext uri="{FF2B5EF4-FFF2-40B4-BE49-F238E27FC236}">
                <a16:creationId xmlns:a16="http://schemas.microsoft.com/office/drawing/2014/main" id="{CB8DC8C5-8697-9241-8541-CB8DFC5CAF08}"/>
              </a:ext>
            </a:extLst>
          </p:cNvPr>
          <p:cNvPicPr>
            <a:picLocks noChangeAspect="1"/>
          </p:cNvPicPr>
          <p:nvPr/>
        </p:nvPicPr>
        <p:blipFill>
          <a:blip r:embed="rId3"/>
          <a:stretch>
            <a:fillRect/>
          </a:stretch>
        </p:blipFill>
        <p:spPr>
          <a:xfrm>
            <a:off x="402044" y="1240077"/>
            <a:ext cx="8061195" cy="4534422"/>
          </a:xfrm>
          <a:prstGeom prst="rect">
            <a:avLst/>
          </a:prstGeom>
        </p:spPr>
      </p:pic>
    </p:spTree>
    <p:extLst>
      <p:ext uri="{BB962C8B-B14F-4D97-AF65-F5344CB8AC3E}">
        <p14:creationId xmlns:p14="http://schemas.microsoft.com/office/powerpoint/2010/main" val="211527625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5">
            <a:extLst>
              <a:ext uri="{FF2B5EF4-FFF2-40B4-BE49-F238E27FC236}">
                <a16:creationId xmlns:a16="http://schemas.microsoft.com/office/drawing/2014/main" id="{1106F9A3-4604-634A-A3BB-D02F43DC9C8A}"/>
              </a:ext>
            </a:extLst>
          </p:cNvPr>
          <p:cNvSpPr txBox="1">
            <a:spLocks noChangeArrowheads="1"/>
          </p:cNvSpPr>
          <p:nvPr/>
        </p:nvSpPr>
        <p:spPr bwMode="auto">
          <a:xfrm>
            <a:off x="26988" y="115888"/>
            <a:ext cx="68147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The TRAP phenomenology in the toy field theory</a:t>
            </a:r>
          </a:p>
        </p:txBody>
      </p:sp>
      <p:sp>
        <p:nvSpPr>
          <p:cNvPr id="24" name="Rectangle 23">
            <a:extLst>
              <a:ext uri="{FF2B5EF4-FFF2-40B4-BE49-F238E27FC236}">
                <a16:creationId xmlns:a16="http://schemas.microsoft.com/office/drawing/2014/main" id="{82B97CF4-4066-F248-A3CA-2E36DC760201}"/>
              </a:ext>
            </a:extLst>
          </p:cNvPr>
          <p:cNvSpPr/>
          <p:nvPr/>
        </p:nvSpPr>
        <p:spPr>
          <a:xfrm>
            <a:off x="1892601" y="6418872"/>
            <a:ext cx="5888735" cy="307777"/>
          </a:xfrm>
          <a:prstGeom prst="rect">
            <a:avLst/>
          </a:prstGeom>
        </p:spPr>
        <p:txBody>
          <a:bodyPr wrap="square">
            <a:spAutoFit/>
          </a:bodyPr>
          <a:lstStyle/>
          <a:p>
            <a:r>
              <a:rPr lang="en-US" sz="1400" u="sng" dirty="0">
                <a:solidFill>
                  <a:srgbClr val="0070C0"/>
                </a:solidFill>
              </a:rPr>
              <a:t>L. Catani, M. S. </a:t>
            </a:r>
            <a:r>
              <a:rPr lang="en-US" sz="1400" u="sng" dirty="0" err="1">
                <a:solidFill>
                  <a:srgbClr val="0070C0"/>
                </a:solidFill>
              </a:rPr>
              <a:t>Leifer</a:t>
            </a:r>
            <a:r>
              <a:rPr lang="en-US" sz="1400" u="sng" dirty="0">
                <a:solidFill>
                  <a:srgbClr val="0070C0"/>
                </a:solidFill>
              </a:rPr>
              <a:t>, D. Schmid, R. W. </a:t>
            </a:r>
            <a:r>
              <a:rPr lang="en-US" sz="1400" u="sng" dirty="0" err="1">
                <a:solidFill>
                  <a:srgbClr val="0070C0"/>
                </a:solidFill>
              </a:rPr>
              <a:t>Spekkens</a:t>
            </a:r>
            <a:r>
              <a:rPr lang="en-US" sz="1400" u="sng" dirty="0">
                <a:solidFill>
                  <a:srgbClr val="0070C0"/>
                </a:solidFill>
              </a:rPr>
              <a:t>, </a:t>
            </a:r>
            <a:r>
              <a:rPr lang="en-US" sz="1400" u="sng" dirty="0" err="1">
                <a:solidFill>
                  <a:srgbClr val="0070C0"/>
                </a:solidFill>
              </a:rPr>
              <a:t>arXiv</a:t>
            </a:r>
            <a:r>
              <a:rPr lang="en-US" sz="1400" u="sng" dirty="0">
                <a:solidFill>
                  <a:srgbClr val="0070C0"/>
                </a:solidFill>
              </a:rPr>
              <a:t>: 2111.13727 (2021).</a:t>
            </a:r>
          </a:p>
        </p:txBody>
      </p:sp>
      <p:pic>
        <p:nvPicPr>
          <p:cNvPr id="4" name="Picture 3">
            <a:extLst>
              <a:ext uri="{FF2B5EF4-FFF2-40B4-BE49-F238E27FC236}">
                <a16:creationId xmlns:a16="http://schemas.microsoft.com/office/drawing/2014/main" id="{D3568E4A-2976-6946-9D68-F1FB6F62B873}"/>
              </a:ext>
            </a:extLst>
          </p:cNvPr>
          <p:cNvPicPr>
            <a:picLocks noChangeAspect="1"/>
          </p:cNvPicPr>
          <p:nvPr/>
        </p:nvPicPr>
        <p:blipFill>
          <a:blip r:embed="rId3"/>
          <a:stretch>
            <a:fillRect/>
          </a:stretch>
        </p:blipFill>
        <p:spPr>
          <a:xfrm>
            <a:off x="1127290" y="883055"/>
            <a:ext cx="6889368" cy="5315472"/>
          </a:xfrm>
          <a:prstGeom prst="rect">
            <a:avLst/>
          </a:prstGeom>
        </p:spPr>
      </p:pic>
    </p:spTree>
    <p:extLst>
      <p:ext uri="{BB962C8B-B14F-4D97-AF65-F5344CB8AC3E}">
        <p14:creationId xmlns:p14="http://schemas.microsoft.com/office/powerpoint/2010/main" val="259421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54745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Criteria for a good notion of classicality</a:t>
            </a:r>
          </a:p>
        </p:txBody>
      </p:sp>
      <p:sp>
        <p:nvSpPr>
          <p:cNvPr id="9" name="TextBox 8">
            <a:extLst>
              <a:ext uri="{FF2B5EF4-FFF2-40B4-BE49-F238E27FC236}">
                <a16:creationId xmlns:a16="http://schemas.microsoft.com/office/drawing/2014/main" id="{5C554548-49FB-5349-BB2D-2DBD02268761}"/>
              </a:ext>
            </a:extLst>
          </p:cNvPr>
          <p:cNvSpPr txBox="1"/>
          <p:nvPr/>
        </p:nvSpPr>
        <p:spPr>
          <a:xfrm>
            <a:off x="347472" y="1615686"/>
            <a:ext cx="8278368" cy="4093428"/>
          </a:xfrm>
          <a:prstGeom prst="rect">
            <a:avLst/>
          </a:prstGeom>
          <a:noFill/>
        </p:spPr>
        <p:txBody>
          <a:bodyPr wrap="square" rtlCol="0">
            <a:spAutoFit/>
          </a:bodyPr>
          <a:lstStyle/>
          <a:p>
            <a:pPr marL="342900" indent="-342900">
              <a:buFont typeface="Arial" panose="020B0604020202020204" pitchFamily="34" charset="0"/>
              <a:buChar char="•"/>
            </a:pPr>
            <a:r>
              <a:rPr lang="it-IT" sz="2000" dirty="0" err="1"/>
              <a:t>Instance</a:t>
            </a:r>
            <a:r>
              <a:rPr lang="it-IT" sz="2000" dirty="0"/>
              <a:t> of </a:t>
            </a:r>
            <a:r>
              <a:rPr lang="it-IT" sz="2000" dirty="0" err="1"/>
              <a:t>Leibnizian</a:t>
            </a:r>
            <a:r>
              <a:rPr lang="it-IT" sz="2000" dirty="0"/>
              <a:t> </a:t>
            </a:r>
            <a:r>
              <a:rPr lang="it-IT" sz="2000" dirty="0" err="1"/>
              <a:t>methodological</a:t>
            </a:r>
            <a:r>
              <a:rPr lang="it-IT" sz="2000" dirty="0"/>
              <a:t> </a:t>
            </a:r>
            <a:r>
              <a:rPr lang="it-IT" sz="2000" dirty="0" err="1"/>
              <a:t>principle</a:t>
            </a:r>
            <a:r>
              <a:rPr lang="it-IT" sz="2000" dirty="0"/>
              <a:t> / no fine-</a:t>
            </a:r>
            <a:r>
              <a:rPr lang="it-IT" sz="2000" dirty="0" err="1"/>
              <a:t>tuning</a:t>
            </a:r>
            <a:r>
              <a:rPr lang="it-IT" sz="2000" dirty="0"/>
              <a:t>.</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endParaRPr lang="it-IT" sz="2000" dirty="0"/>
          </a:p>
          <a:p>
            <a:endParaRPr lang="it-IT" sz="2000" dirty="0"/>
          </a:p>
          <a:p>
            <a:pPr marL="285750" indent="-285750">
              <a:buFont typeface="Arial" panose="020B0604020202020204" pitchFamily="34" charset="0"/>
              <a:buChar char="•"/>
            </a:pPr>
            <a:r>
              <a:rPr lang="it-IT" sz="2000" dirty="0" err="1">
                <a:solidFill>
                  <a:schemeClr val="bg1">
                    <a:lumMod val="50000"/>
                  </a:schemeClr>
                </a:solidFill>
              </a:rPr>
              <a:t>Applicable</a:t>
            </a:r>
            <a:r>
              <a:rPr lang="it-IT" sz="2000" dirty="0">
                <a:solidFill>
                  <a:schemeClr val="bg1">
                    <a:lumMod val="50000"/>
                  </a:schemeClr>
                </a:solidFill>
              </a:rPr>
              <a:t> to a </a:t>
            </a:r>
            <a:r>
              <a:rPr lang="it-IT" sz="2000" dirty="0" err="1">
                <a:solidFill>
                  <a:schemeClr val="bg1">
                    <a:lumMod val="50000"/>
                  </a:schemeClr>
                </a:solidFill>
              </a:rPr>
              <a:t>broad</a:t>
            </a:r>
            <a:r>
              <a:rPr lang="it-IT" sz="2000" dirty="0">
                <a:solidFill>
                  <a:schemeClr val="bg1">
                    <a:lumMod val="50000"/>
                  </a:schemeClr>
                </a:solidFill>
              </a:rPr>
              <a:t> </a:t>
            </a:r>
            <a:r>
              <a:rPr lang="it-IT" sz="2000" dirty="0" err="1">
                <a:solidFill>
                  <a:schemeClr val="bg1">
                    <a:lumMod val="50000"/>
                  </a:schemeClr>
                </a:solidFill>
              </a:rPr>
              <a:t>range</a:t>
            </a:r>
            <a:r>
              <a:rPr lang="it-IT" sz="2000" dirty="0">
                <a:solidFill>
                  <a:schemeClr val="bg1">
                    <a:lumMod val="50000"/>
                  </a:schemeClr>
                </a:solidFill>
              </a:rPr>
              <a:t> of </a:t>
            </a:r>
            <a:r>
              <a:rPr lang="it-IT" sz="2000" dirty="0" err="1">
                <a:solidFill>
                  <a:schemeClr val="bg1">
                    <a:lumMod val="50000"/>
                  </a:schemeClr>
                </a:solidFill>
              </a:rPr>
              <a:t>physical</a:t>
            </a:r>
            <a:r>
              <a:rPr lang="it-IT" sz="2000" dirty="0">
                <a:solidFill>
                  <a:schemeClr val="bg1">
                    <a:lumMod val="50000"/>
                  </a:schemeClr>
                </a:solidFill>
              </a:rPr>
              <a:t> </a:t>
            </a:r>
            <a:r>
              <a:rPr lang="it-IT" sz="2000" dirty="0" err="1">
                <a:solidFill>
                  <a:schemeClr val="bg1">
                    <a:lumMod val="50000"/>
                  </a:schemeClr>
                </a:solidFill>
              </a:rPr>
              <a:t>scenarios</a:t>
            </a:r>
            <a:r>
              <a:rPr lang="it-IT" sz="2000" dirty="0">
                <a:solidFill>
                  <a:schemeClr val="bg1">
                    <a:lumMod val="50000"/>
                  </a:schemeClr>
                </a:solidFill>
              </a:rPr>
              <a:t>.</a:t>
            </a: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r>
              <a:rPr lang="it-IT" sz="2000" dirty="0" err="1">
                <a:solidFill>
                  <a:schemeClr val="bg1">
                    <a:lumMod val="50000"/>
                  </a:schemeClr>
                </a:solidFill>
              </a:rPr>
              <a:t>Subject</a:t>
            </a:r>
            <a:r>
              <a:rPr lang="it-IT" sz="2000" dirty="0">
                <a:solidFill>
                  <a:schemeClr val="bg1">
                    <a:lumMod val="50000"/>
                  </a:schemeClr>
                </a:solidFill>
              </a:rPr>
              <a:t> to </a:t>
            </a:r>
            <a:r>
              <a:rPr lang="it-IT" sz="2000" dirty="0" err="1">
                <a:solidFill>
                  <a:schemeClr val="bg1">
                    <a:lumMod val="50000"/>
                  </a:schemeClr>
                </a:solidFill>
              </a:rPr>
              <a:t>direct</a:t>
            </a:r>
            <a:r>
              <a:rPr lang="it-IT" sz="2000" dirty="0">
                <a:solidFill>
                  <a:schemeClr val="bg1">
                    <a:lumMod val="50000"/>
                  </a:schemeClr>
                </a:solidFill>
              </a:rPr>
              <a:t> </a:t>
            </a:r>
            <a:r>
              <a:rPr lang="it-IT" sz="2000" dirty="0" err="1">
                <a:solidFill>
                  <a:schemeClr val="bg1">
                    <a:lumMod val="50000"/>
                  </a:schemeClr>
                </a:solidFill>
              </a:rPr>
              <a:t>experimental</a:t>
            </a:r>
            <a:r>
              <a:rPr lang="it-IT" sz="2000" dirty="0">
                <a:solidFill>
                  <a:schemeClr val="bg1">
                    <a:lumMod val="50000"/>
                  </a:schemeClr>
                </a:solidFill>
              </a:rPr>
              <a:t> test.</a:t>
            </a: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r>
              <a:rPr lang="it-IT" sz="2000" dirty="0" err="1">
                <a:solidFill>
                  <a:schemeClr val="bg1">
                    <a:lumMod val="50000"/>
                  </a:schemeClr>
                </a:solidFill>
              </a:rPr>
              <a:t>Constitutes</a:t>
            </a:r>
            <a:r>
              <a:rPr lang="it-IT" sz="2000" dirty="0">
                <a:solidFill>
                  <a:schemeClr val="bg1">
                    <a:lumMod val="50000"/>
                  </a:schemeClr>
                </a:solidFill>
              </a:rPr>
              <a:t> a </a:t>
            </a:r>
            <a:r>
              <a:rPr lang="it-IT" sz="2000" dirty="0" err="1">
                <a:solidFill>
                  <a:schemeClr val="bg1">
                    <a:lumMod val="50000"/>
                  </a:schemeClr>
                </a:solidFill>
              </a:rPr>
              <a:t>resource</a:t>
            </a:r>
            <a:r>
              <a:rPr lang="it-IT" sz="2000" dirty="0">
                <a:solidFill>
                  <a:schemeClr val="bg1">
                    <a:lumMod val="50000"/>
                  </a:schemeClr>
                </a:solidFill>
              </a:rPr>
              <a:t>.</a:t>
            </a:r>
          </a:p>
        </p:txBody>
      </p:sp>
      <p:sp>
        <p:nvSpPr>
          <p:cNvPr id="6" name="Rectangle 5">
            <a:extLst>
              <a:ext uri="{FF2B5EF4-FFF2-40B4-BE49-F238E27FC236}">
                <a16:creationId xmlns:a16="http://schemas.microsoft.com/office/drawing/2014/main" id="{183ECB50-5B0C-B846-927F-152C68D167BE}"/>
              </a:ext>
            </a:extLst>
          </p:cNvPr>
          <p:cNvSpPr/>
          <p:nvPr/>
        </p:nvSpPr>
        <p:spPr>
          <a:xfrm>
            <a:off x="4460434" y="6171086"/>
            <a:ext cx="6888640" cy="307777"/>
          </a:xfrm>
          <a:prstGeom prst="rect">
            <a:avLst/>
          </a:prstGeom>
        </p:spPr>
        <p:txBody>
          <a:bodyPr wrap="square">
            <a:spAutoFit/>
          </a:bodyPr>
          <a:lstStyle/>
          <a:p>
            <a:r>
              <a:rPr lang="en-US" sz="1400" u="sng" dirty="0">
                <a:solidFill>
                  <a:srgbClr val="0070C0"/>
                </a:solidFill>
              </a:rPr>
              <a:t>L. Catani, M. S. </a:t>
            </a:r>
            <a:r>
              <a:rPr lang="en-US" sz="1400" u="sng" dirty="0" err="1">
                <a:solidFill>
                  <a:srgbClr val="0070C0"/>
                </a:solidFill>
              </a:rPr>
              <a:t>Leifer</a:t>
            </a:r>
            <a:r>
              <a:rPr lang="en-US" sz="1400" u="sng" dirty="0">
                <a:solidFill>
                  <a:srgbClr val="0070C0"/>
                </a:solidFill>
              </a:rPr>
              <a:t>, Quantum 7, 948 (2023). </a:t>
            </a:r>
          </a:p>
        </p:txBody>
      </p:sp>
      <p:sp>
        <p:nvSpPr>
          <p:cNvPr id="7" name="Rectangle 6">
            <a:extLst>
              <a:ext uri="{FF2B5EF4-FFF2-40B4-BE49-F238E27FC236}">
                <a16:creationId xmlns:a16="http://schemas.microsoft.com/office/drawing/2014/main" id="{0AF0BC63-414F-EE44-A0DB-5EABED7F23D4}"/>
              </a:ext>
            </a:extLst>
          </p:cNvPr>
          <p:cNvSpPr/>
          <p:nvPr/>
        </p:nvSpPr>
        <p:spPr>
          <a:xfrm>
            <a:off x="4460434" y="6439470"/>
            <a:ext cx="5522975" cy="307777"/>
          </a:xfrm>
          <a:prstGeom prst="rect">
            <a:avLst/>
          </a:prstGeom>
        </p:spPr>
        <p:txBody>
          <a:bodyPr wrap="square">
            <a:spAutoFit/>
          </a:bodyPr>
          <a:lstStyle/>
          <a:p>
            <a:r>
              <a:rPr lang="en-US" sz="1400" u="sng" dirty="0">
                <a:solidFill>
                  <a:srgbClr val="0070C0"/>
                </a:solidFill>
              </a:rPr>
              <a:t>D. Schmid, J. Selby, R. W. </a:t>
            </a:r>
            <a:r>
              <a:rPr lang="en-US" sz="1400" u="sng" dirty="0" err="1">
                <a:solidFill>
                  <a:srgbClr val="0070C0"/>
                </a:solidFill>
              </a:rPr>
              <a:t>Spekkens</a:t>
            </a:r>
            <a:r>
              <a:rPr lang="en-US" sz="1400" u="sng" dirty="0">
                <a:solidFill>
                  <a:srgbClr val="0070C0"/>
                </a:solidFill>
              </a:rPr>
              <a:t>, arXiv:2009.03297 (2020).</a:t>
            </a:r>
          </a:p>
        </p:txBody>
      </p:sp>
    </p:spTree>
    <p:extLst>
      <p:ext uri="{BB962C8B-B14F-4D97-AF65-F5344CB8AC3E}">
        <p14:creationId xmlns:p14="http://schemas.microsoft.com/office/powerpoint/2010/main" val="3263866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090540-DD5D-884E-932B-24A85F15ABEF}"/>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Operational theories</a:t>
            </a:r>
          </a:p>
        </p:txBody>
      </p:sp>
      <p:sp>
        <p:nvSpPr>
          <p:cNvPr id="2" name="TextBox 1">
            <a:extLst>
              <a:ext uri="{FF2B5EF4-FFF2-40B4-BE49-F238E27FC236}">
                <a16:creationId xmlns:a16="http://schemas.microsoft.com/office/drawing/2014/main" id="{5F74FAA1-FAF7-3F44-82DB-F748535A626A}"/>
              </a:ext>
            </a:extLst>
          </p:cNvPr>
          <p:cNvSpPr txBox="1"/>
          <p:nvPr/>
        </p:nvSpPr>
        <p:spPr>
          <a:xfrm>
            <a:off x="280504" y="1822658"/>
            <a:ext cx="5903667" cy="400110"/>
          </a:xfrm>
          <a:prstGeom prst="rect">
            <a:avLst/>
          </a:prstGeom>
          <a:noFill/>
        </p:spPr>
        <p:txBody>
          <a:bodyPr wrap="none" rtlCol="0">
            <a:spAutoFit/>
          </a:bodyPr>
          <a:lstStyle/>
          <a:p>
            <a:r>
              <a:rPr lang="it-IT" sz="2000" dirty="0" err="1"/>
              <a:t>Operational</a:t>
            </a:r>
            <a:r>
              <a:rPr lang="it-IT" sz="2000" dirty="0"/>
              <a:t> </a:t>
            </a:r>
            <a:r>
              <a:rPr lang="it-IT" sz="2000" dirty="0" err="1"/>
              <a:t>theory</a:t>
            </a:r>
            <a:r>
              <a:rPr lang="it-IT" sz="2000" dirty="0"/>
              <a:t> in a </a:t>
            </a:r>
            <a:r>
              <a:rPr lang="it-IT" sz="2000" dirty="0" err="1"/>
              <a:t>prepare</a:t>
            </a:r>
            <a:r>
              <a:rPr lang="it-IT" sz="2000" dirty="0"/>
              <a:t> and </a:t>
            </a:r>
            <a:r>
              <a:rPr lang="it-IT" sz="2000" dirty="0" err="1"/>
              <a:t>measure</a:t>
            </a:r>
            <a:r>
              <a:rPr lang="it-IT" sz="2000" dirty="0"/>
              <a:t> scenario:</a:t>
            </a:r>
          </a:p>
        </p:txBody>
      </p:sp>
      <p:sp>
        <p:nvSpPr>
          <p:cNvPr id="3" name="TextBox 2">
            <a:extLst>
              <a:ext uri="{FF2B5EF4-FFF2-40B4-BE49-F238E27FC236}">
                <a16:creationId xmlns:a16="http://schemas.microsoft.com/office/drawing/2014/main" id="{ECEE471A-E6C0-C848-ACFF-A9C7207A0164}"/>
              </a:ext>
            </a:extLst>
          </p:cNvPr>
          <p:cNvSpPr txBox="1"/>
          <p:nvPr/>
        </p:nvSpPr>
        <p:spPr>
          <a:xfrm>
            <a:off x="280504" y="2838537"/>
            <a:ext cx="1468864" cy="400110"/>
          </a:xfrm>
          <a:prstGeom prst="rect">
            <a:avLst/>
          </a:prstGeom>
          <a:noFill/>
        </p:spPr>
        <p:txBody>
          <a:bodyPr wrap="none" rtlCol="0">
            <a:spAutoFit/>
          </a:bodyPr>
          <a:lstStyle/>
          <a:p>
            <a:r>
              <a:rPr lang="it-IT" sz="2000" dirty="0" err="1"/>
              <a:t>Preparation</a:t>
            </a:r>
            <a:r>
              <a:rPr lang="it-IT" sz="2000" dirty="0"/>
              <a:t> </a:t>
            </a:r>
          </a:p>
        </p:txBody>
      </p:sp>
      <p:sp>
        <p:nvSpPr>
          <p:cNvPr id="8" name="TextBox 7">
            <a:extLst>
              <a:ext uri="{FF2B5EF4-FFF2-40B4-BE49-F238E27FC236}">
                <a16:creationId xmlns:a16="http://schemas.microsoft.com/office/drawing/2014/main" id="{E57E6F1B-55B4-824C-ACEB-0815CC3F9EB9}"/>
              </a:ext>
            </a:extLst>
          </p:cNvPr>
          <p:cNvSpPr txBox="1"/>
          <p:nvPr/>
        </p:nvSpPr>
        <p:spPr>
          <a:xfrm>
            <a:off x="277313" y="3854416"/>
            <a:ext cx="3152017" cy="400110"/>
          </a:xfrm>
          <a:prstGeom prst="rect">
            <a:avLst/>
          </a:prstGeom>
          <a:noFill/>
        </p:spPr>
        <p:txBody>
          <a:bodyPr wrap="none" rtlCol="0">
            <a:spAutoFit/>
          </a:bodyPr>
          <a:lstStyle/>
          <a:p>
            <a:r>
              <a:rPr lang="it-IT" sz="2000" dirty="0" err="1"/>
              <a:t>Measurement</a:t>
            </a:r>
            <a:r>
              <a:rPr lang="it-IT" sz="2000" dirty="0"/>
              <a:t> and </a:t>
            </a:r>
            <a:r>
              <a:rPr lang="it-IT" sz="2000" dirty="0" err="1"/>
              <a:t>outcome</a:t>
            </a:r>
            <a:r>
              <a:rPr lang="it-IT" sz="2000" dirty="0"/>
              <a:t> </a:t>
            </a:r>
          </a:p>
        </p:txBody>
      </p:sp>
      <p:sp>
        <p:nvSpPr>
          <p:cNvPr id="9" name="TextBox 8">
            <a:extLst>
              <a:ext uri="{FF2B5EF4-FFF2-40B4-BE49-F238E27FC236}">
                <a16:creationId xmlns:a16="http://schemas.microsoft.com/office/drawing/2014/main" id="{D043C9CC-9507-8B47-A51E-0923064576AF}"/>
              </a:ext>
            </a:extLst>
          </p:cNvPr>
          <p:cNvSpPr txBox="1"/>
          <p:nvPr/>
        </p:nvSpPr>
        <p:spPr>
          <a:xfrm>
            <a:off x="277313" y="4952742"/>
            <a:ext cx="2142125" cy="400110"/>
          </a:xfrm>
          <a:prstGeom prst="rect">
            <a:avLst/>
          </a:prstGeom>
          <a:noFill/>
        </p:spPr>
        <p:txBody>
          <a:bodyPr wrap="none" rtlCol="0">
            <a:spAutoFit/>
          </a:bodyPr>
          <a:lstStyle/>
          <a:p>
            <a:r>
              <a:rPr lang="it-IT" sz="2000" dirty="0" err="1"/>
              <a:t>Predicted</a:t>
            </a:r>
            <a:r>
              <a:rPr lang="it-IT" sz="2000" dirty="0"/>
              <a:t> </a:t>
            </a:r>
            <a:r>
              <a:rPr lang="it-IT" sz="2000" dirty="0" err="1"/>
              <a:t>statistics</a:t>
            </a:r>
            <a:endParaRPr lang="it-IT" sz="2000" dirty="0"/>
          </a:p>
        </p:txBody>
      </p:sp>
      <p:pic>
        <p:nvPicPr>
          <p:cNvPr id="4" name="Picture 3">
            <a:extLst>
              <a:ext uri="{FF2B5EF4-FFF2-40B4-BE49-F238E27FC236}">
                <a16:creationId xmlns:a16="http://schemas.microsoft.com/office/drawing/2014/main" id="{8438999C-4358-B34E-832D-8295F46BBD4C}"/>
              </a:ext>
            </a:extLst>
          </p:cNvPr>
          <p:cNvPicPr>
            <a:picLocks noChangeAspect="1"/>
          </p:cNvPicPr>
          <p:nvPr/>
        </p:nvPicPr>
        <p:blipFill>
          <a:blip r:embed="rId3"/>
          <a:stretch>
            <a:fillRect/>
          </a:stretch>
        </p:blipFill>
        <p:spPr>
          <a:xfrm>
            <a:off x="1755784" y="2928742"/>
            <a:ext cx="219319" cy="203074"/>
          </a:xfrm>
          <a:prstGeom prst="rect">
            <a:avLst/>
          </a:prstGeom>
        </p:spPr>
      </p:pic>
      <p:pic>
        <p:nvPicPr>
          <p:cNvPr id="6" name="Picture 5">
            <a:extLst>
              <a:ext uri="{FF2B5EF4-FFF2-40B4-BE49-F238E27FC236}">
                <a16:creationId xmlns:a16="http://schemas.microsoft.com/office/drawing/2014/main" id="{3F46AB42-2430-FD4D-8899-E40B55973E9A}"/>
              </a:ext>
            </a:extLst>
          </p:cNvPr>
          <p:cNvPicPr>
            <a:picLocks noChangeAspect="1"/>
          </p:cNvPicPr>
          <p:nvPr/>
        </p:nvPicPr>
        <p:blipFill>
          <a:blip r:embed="rId4"/>
          <a:stretch>
            <a:fillRect/>
          </a:stretch>
        </p:blipFill>
        <p:spPr>
          <a:xfrm>
            <a:off x="3429330" y="3949278"/>
            <a:ext cx="656266" cy="262506"/>
          </a:xfrm>
          <a:prstGeom prst="rect">
            <a:avLst/>
          </a:prstGeom>
        </p:spPr>
      </p:pic>
      <p:pic>
        <p:nvPicPr>
          <p:cNvPr id="10" name="Picture 9">
            <a:extLst>
              <a:ext uri="{FF2B5EF4-FFF2-40B4-BE49-F238E27FC236}">
                <a16:creationId xmlns:a16="http://schemas.microsoft.com/office/drawing/2014/main" id="{49A293AF-D97D-8249-960A-83A3F2DDEC79}"/>
              </a:ext>
            </a:extLst>
          </p:cNvPr>
          <p:cNvPicPr>
            <a:picLocks noChangeAspect="1"/>
          </p:cNvPicPr>
          <p:nvPr/>
        </p:nvPicPr>
        <p:blipFill>
          <a:blip r:embed="rId5"/>
          <a:stretch>
            <a:fillRect/>
          </a:stretch>
        </p:blipFill>
        <p:spPr>
          <a:xfrm>
            <a:off x="2590790" y="5007054"/>
            <a:ext cx="1283093" cy="304323"/>
          </a:xfrm>
          <a:prstGeom prst="rect">
            <a:avLst/>
          </a:prstGeom>
        </p:spPr>
      </p:pic>
      <p:cxnSp>
        <p:nvCxnSpPr>
          <p:cNvPr id="14" name="Straight Arrow Connector 13">
            <a:extLst>
              <a:ext uri="{FF2B5EF4-FFF2-40B4-BE49-F238E27FC236}">
                <a16:creationId xmlns:a16="http://schemas.microsoft.com/office/drawing/2014/main" id="{5E2DEBF6-D946-6243-9B5A-54521A5A0751}"/>
              </a:ext>
            </a:extLst>
          </p:cNvPr>
          <p:cNvCxnSpPr/>
          <p:nvPr/>
        </p:nvCxnSpPr>
        <p:spPr>
          <a:xfrm>
            <a:off x="4833454" y="3045255"/>
            <a:ext cx="100989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196919A-A5F3-6B48-AD67-44D547047941}"/>
              </a:ext>
            </a:extLst>
          </p:cNvPr>
          <p:cNvCxnSpPr/>
          <p:nvPr/>
        </p:nvCxnSpPr>
        <p:spPr>
          <a:xfrm>
            <a:off x="4833454" y="4080531"/>
            <a:ext cx="100989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12915DA-95A6-2843-B257-5FE7A4F69DFB}"/>
              </a:ext>
            </a:extLst>
          </p:cNvPr>
          <p:cNvCxnSpPr/>
          <p:nvPr/>
        </p:nvCxnSpPr>
        <p:spPr>
          <a:xfrm>
            <a:off x="4833454" y="5152797"/>
            <a:ext cx="100989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8E90AFA-7545-0245-8BD5-F64C215AEB94}"/>
              </a:ext>
            </a:extLst>
          </p:cNvPr>
          <p:cNvPicPr>
            <a:picLocks noChangeAspect="1"/>
          </p:cNvPicPr>
          <p:nvPr/>
        </p:nvPicPr>
        <p:blipFill>
          <a:blip r:embed="rId6"/>
          <a:stretch>
            <a:fillRect/>
          </a:stretch>
        </p:blipFill>
        <p:spPr>
          <a:xfrm>
            <a:off x="6513834" y="5000671"/>
            <a:ext cx="1221990" cy="353019"/>
          </a:xfrm>
          <a:prstGeom prst="rect">
            <a:avLst/>
          </a:prstGeom>
        </p:spPr>
      </p:pic>
      <p:pic>
        <p:nvPicPr>
          <p:cNvPr id="18" name="Picture 17">
            <a:extLst>
              <a:ext uri="{FF2B5EF4-FFF2-40B4-BE49-F238E27FC236}">
                <a16:creationId xmlns:a16="http://schemas.microsoft.com/office/drawing/2014/main" id="{2202E93B-C5E7-2A4B-A496-667F24A15669}"/>
              </a:ext>
            </a:extLst>
          </p:cNvPr>
          <p:cNvPicPr>
            <a:picLocks noChangeAspect="1"/>
          </p:cNvPicPr>
          <p:nvPr/>
        </p:nvPicPr>
        <p:blipFill>
          <a:blip r:embed="rId7"/>
          <a:stretch>
            <a:fillRect/>
          </a:stretch>
        </p:blipFill>
        <p:spPr>
          <a:xfrm>
            <a:off x="6513834" y="2882775"/>
            <a:ext cx="375734" cy="324959"/>
          </a:xfrm>
          <a:prstGeom prst="rect">
            <a:avLst/>
          </a:prstGeom>
        </p:spPr>
      </p:pic>
      <p:pic>
        <p:nvPicPr>
          <p:cNvPr id="19" name="Picture 18">
            <a:extLst>
              <a:ext uri="{FF2B5EF4-FFF2-40B4-BE49-F238E27FC236}">
                <a16:creationId xmlns:a16="http://schemas.microsoft.com/office/drawing/2014/main" id="{EA34DB84-28E5-3D4D-95FD-4438290026C5}"/>
              </a:ext>
            </a:extLst>
          </p:cNvPr>
          <p:cNvPicPr>
            <a:picLocks noChangeAspect="1"/>
          </p:cNvPicPr>
          <p:nvPr/>
        </p:nvPicPr>
        <p:blipFill>
          <a:blip r:embed="rId8"/>
          <a:stretch>
            <a:fillRect/>
          </a:stretch>
        </p:blipFill>
        <p:spPr>
          <a:xfrm>
            <a:off x="6494745" y="3919111"/>
            <a:ext cx="611796" cy="345798"/>
          </a:xfrm>
          <a:prstGeom prst="rect">
            <a:avLst/>
          </a:prstGeom>
        </p:spPr>
      </p:pic>
      <p:sp>
        <p:nvSpPr>
          <p:cNvPr id="20" name="TextBox 5">
            <a:extLst>
              <a:ext uri="{FF2B5EF4-FFF2-40B4-BE49-F238E27FC236}">
                <a16:creationId xmlns:a16="http://schemas.microsoft.com/office/drawing/2014/main" id="{33FB69A8-3D4E-1945-9122-1ABC67968FCB}"/>
              </a:ext>
            </a:extLst>
          </p:cNvPr>
          <p:cNvSpPr txBox="1">
            <a:spLocks noChangeArrowheads="1"/>
          </p:cNvSpPr>
          <p:nvPr/>
        </p:nvSpPr>
        <p:spPr bwMode="auto">
          <a:xfrm>
            <a:off x="26988" y="115888"/>
            <a:ext cx="29594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Operational theories</a:t>
            </a:r>
          </a:p>
        </p:txBody>
      </p:sp>
    </p:spTree>
    <p:extLst>
      <p:ext uri="{BB962C8B-B14F-4D97-AF65-F5344CB8AC3E}">
        <p14:creationId xmlns:p14="http://schemas.microsoft.com/office/powerpoint/2010/main" val="276051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P spid="9"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090540-DD5D-884E-932B-24A85F15ABEF}"/>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Ontological model of an operational theory</a:t>
            </a:r>
          </a:p>
        </p:txBody>
      </p:sp>
      <p:sp>
        <p:nvSpPr>
          <p:cNvPr id="6" name="TextBox 5">
            <a:extLst>
              <a:ext uri="{FF2B5EF4-FFF2-40B4-BE49-F238E27FC236}">
                <a16:creationId xmlns:a16="http://schemas.microsoft.com/office/drawing/2014/main" id="{8C2E751D-16C1-3547-B4E4-F7DA9B0413F1}"/>
              </a:ext>
            </a:extLst>
          </p:cNvPr>
          <p:cNvSpPr txBox="1">
            <a:spLocks noChangeArrowheads="1"/>
          </p:cNvSpPr>
          <p:nvPr/>
        </p:nvSpPr>
        <p:spPr bwMode="auto">
          <a:xfrm>
            <a:off x="26988" y="115888"/>
            <a:ext cx="5767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Ontological models and Noncontextuality</a:t>
            </a:r>
          </a:p>
        </p:txBody>
      </p:sp>
      <p:sp>
        <p:nvSpPr>
          <p:cNvPr id="8" name="TextBox 7">
            <a:extLst>
              <a:ext uri="{FF2B5EF4-FFF2-40B4-BE49-F238E27FC236}">
                <a16:creationId xmlns:a16="http://schemas.microsoft.com/office/drawing/2014/main" id="{48D1B9DE-9905-194F-9C8C-4CC7A8F1650F}"/>
              </a:ext>
            </a:extLst>
          </p:cNvPr>
          <p:cNvSpPr txBox="1"/>
          <p:nvPr/>
        </p:nvSpPr>
        <p:spPr>
          <a:xfrm>
            <a:off x="280504" y="3057993"/>
            <a:ext cx="1468864" cy="400110"/>
          </a:xfrm>
          <a:prstGeom prst="rect">
            <a:avLst/>
          </a:prstGeom>
          <a:noFill/>
        </p:spPr>
        <p:txBody>
          <a:bodyPr wrap="none" rtlCol="0">
            <a:spAutoFit/>
          </a:bodyPr>
          <a:lstStyle/>
          <a:p>
            <a:r>
              <a:rPr lang="it-IT" sz="2000" dirty="0" err="1"/>
              <a:t>Preparation</a:t>
            </a:r>
            <a:r>
              <a:rPr lang="it-IT" sz="2000" dirty="0"/>
              <a:t> </a:t>
            </a:r>
          </a:p>
        </p:txBody>
      </p:sp>
      <p:sp>
        <p:nvSpPr>
          <p:cNvPr id="9" name="TextBox 8">
            <a:extLst>
              <a:ext uri="{FF2B5EF4-FFF2-40B4-BE49-F238E27FC236}">
                <a16:creationId xmlns:a16="http://schemas.microsoft.com/office/drawing/2014/main" id="{B8F55BD4-9A03-C049-8983-44405ACDC35B}"/>
              </a:ext>
            </a:extLst>
          </p:cNvPr>
          <p:cNvSpPr txBox="1"/>
          <p:nvPr/>
        </p:nvSpPr>
        <p:spPr>
          <a:xfrm>
            <a:off x="277313" y="4183600"/>
            <a:ext cx="3152017" cy="400110"/>
          </a:xfrm>
          <a:prstGeom prst="rect">
            <a:avLst/>
          </a:prstGeom>
          <a:noFill/>
        </p:spPr>
        <p:txBody>
          <a:bodyPr wrap="none" rtlCol="0">
            <a:spAutoFit/>
          </a:bodyPr>
          <a:lstStyle/>
          <a:p>
            <a:r>
              <a:rPr lang="it-IT" sz="2000" dirty="0" err="1"/>
              <a:t>Measurement</a:t>
            </a:r>
            <a:r>
              <a:rPr lang="it-IT" sz="2000" dirty="0"/>
              <a:t> and </a:t>
            </a:r>
            <a:r>
              <a:rPr lang="it-IT" sz="2000" dirty="0" err="1"/>
              <a:t>outcome</a:t>
            </a:r>
            <a:r>
              <a:rPr lang="it-IT" sz="2000" dirty="0"/>
              <a:t> </a:t>
            </a:r>
          </a:p>
        </p:txBody>
      </p:sp>
      <p:sp>
        <p:nvSpPr>
          <p:cNvPr id="10" name="TextBox 9">
            <a:extLst>
              <a:ext uri="{FF2B5EF4-FFF2-40B4-BE49-F238E27FC236}">
                <a16:creationId xmlns:a16="http://schemas.microsoft.com/office/drawing/2014/main" id="{80CBA751-3E16-7A4B-B09C-77A044B9887D}"/>
              </a:ext>
            </a:extLst>
          </p:cNvPr>
          <p:cNvSpPr txBox="1"/>
          <p:nvPr/>
        </p:nvSpPr>
        <p:spPr>
          <a:xfrm>
            <a:off x="277313" y="5342886"/>
            <a:ext cx="2142125" cy="400110"/>
          </a:xfrm>
          <a:prstGeom prst="rect">
            <a:avLst/>
          </a:prstGeom>
          <a:noFill/>
        </p:spPr>
        <p:txBody>
          <a:bodyPr wrap="none" rtlCol="0">
            <a:spAutoFit/>
          </a:bodyPr>
          <a:lstStyle/>
          <a:p>
            <a:r>
              <a:rPr lang="it-IT" sz="2000" dirty="0" err="1"/>
              <a:t>Predicted</a:t>
            </a:r>
            <a:r>
              <a:rPr lang="it-IT" sz="2000" dirty="0"/>
              <a:t> </a:t>
            </a:r>
            <a:r>
              <a:rPr lang="it-IT" sz="2000" dirty="0" err="1"/>
              <a:t>statistics</a:t>
            </a:r>
            <a:endParaRPr lang="it-IT" sz="2000" dirty="0"/>
          </a:p>
        </p:txBody>
      </p:sp>
      <p:pic>
        <p:nvPicPr>
          <p:cNvPr id="11" name="Picture 10">
            <a:extLst>
              <a:ext uri="{FF2B5EF4-FFF2-40B4-BE49-F238E27FC236}">
                <a16:creationId xmlns:a16="http://schemas.microsoft.com/office/drawing/2014/main" id="{F906234E-DCFF-E649-9BF4-1CCB4D728EBF}"/>
              </a:ext>
            </a:extLst>
          </p:cNvPr>
          <p:cNvPicPr>
            <a:picLocks noChangeAspect="1"/>
          </p:cNvPicPr>
          <p:nvPr/>
        </p:nvPicPr>
        <p:blipFill>
          <a:blip r:embed="rId3"/>
          <a:stretch>
            <a:fillRect/>
          </a:stretch>
        </p:blipFill>
        <p:spPr>
          <a:xfrm>
            <a:off x="1694824" y="3148198"/>
            <a:ext cx="219319" cy="203074"/>
          </a:xfrm>
          <a:prstGeom prst="rect">
            <a:avLst/>
          </a:prstGeom>
        </p:spPr>
      </p:pic>
      <p:pic>
        <p:nvPicPr>
          <p:cNvPr id="14" name="Picture 13">
            <a:extLst>
              <a:ext uri="{FF2B5EF4-FFF2-40B4-BE49-F238E27FC236}">
                <a16:creationId xmlns:a16="http://schemas.microsoft.com/office/drawing/2014/main" id="{9423D527-8589-FB42-AAF0-29CFD5905193}"/>
              </a:ext>
            </a:extLst>
          </p:cNvPr>
          <p:cNvPicPr>
            <a:picLocks noChangeAspect="1"/>
          </p:cNvPicPr>
          <p:nvPr/>
        </p:nvPicPr>
        <p:blipFill>
          <a:blip r:embed="rId4"/>
          <a:stretch>
            <a:fillRect/>
          </a:stretch>
        </p:blipFill>
        <p:spPr>
          <a:xfrm>
            <a:off x="3368370" y="4278462"/>
            <a:ext cx="656266" cy="262506"/>
          </a:xfrm>
          <a:prstGeom prst="rect">
            <a:avLst/>
          </a:prstGeom>
        </p:spPr>
      </p:pic>
      <p:cxnSp>
        <p:nvCxnSpPr>
          <p:cNvPr id="16" name="Straight Arrow Connector 15">
            <a:extLst>
              <a:ext uri="{FF2B5EF4-FFF2-40B4-BE49-F238E27FC236}">
                <a16:creationId xmlns:a16="http://schemas.microsoft.com/office/drawing/2014/main" id="{45B3C7C7-C677-2E4A-9CC5-C8D6C12420BF}"/>
              </a:ext>
            </a:extLst>
          </p:cNvPr>
          <p:cNvCxnSpPr/>
          <p:nvPr/>
        </p:nvCxnSpPr>
        <p:spPr>
          <a:xfrm>
            <a:off x="6579682" y="3264711"/>
            <a:ext cx="100989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A467A9B-7234-134E-90D9-2F6192D8E5BD}"/>
              </a:ext>
            </a:extLst>
          </p:cNvPr>
          <p:cNvCxnSpPr/>
          <p:nvPr/>
        </p:nvCxnSpPr>
        <p:spPr>
          <a:xfrm>
            <a:off x="6579682" y="4423797"/>
            <a:ext cx="100989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AA59EDF-1453-0143-AB82-E0AB31A4ADB1}"/>
              </a:ext>
            </a:extLst>
          </p:cNvPr>
          <p:cNvCxnSpPr/>
          <p:nvPr/>
        </p:nvCxnSpPr>
        <p:spPr>
          <a:xfrm>
            <a:off x="6604066" y="5548294"/>
            <a:ext cx="1009892"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B2AEE6F8-4805-F946-8EF2-B2A09350A5AE}"/>
              </a:ext>
            </a:extLst>
          </p:cNvPr>
          <p:cNvSpPr txBox="1"/>
          <p:nvPr/>
        </p:nvSpPr>
        <p:spPr>
          <a:xfrm>
            <a:off x="277313" y="1917851"/>
            <a:ext cx="8664698" cy="400110"/>
          </a:xfrm>
          <a:prstGeom prst="rect">
            <a:avLst/>
          </a:prstGeom>
          <a:noFill/>
        </p:spPr>
        <p:txBody>
          <a:bodyPr wrap="square" rtlCol="0">
            <a:spAutoFit/>
          </a:bodyPr>
          <a:lstStyle/>
          <a:p>
            <a:r>
              <a:rPr lang="it-IT" sz="2000" dirty="0" err="1"/>
              <a:t>Each</a:t>
            </a:r>
            <a:r>
              <a:rPr lang="it-IT" sz="2000" dirty="0"/>
              <a:t> </a:t>
            </a:r>
            <a:r>
              <a:rPr lang="it-IT" sz="2000" dirty="0" err="1"/>
              <a:t>system</a:t>
            </a:r>
            <a:r>
              <a:rPr lang="it-IT" sz="2000" dirty="0"/>
              <a:t>                </a:t>
            </a:r>
            <a:r>
              <a:rPr lang="it-IT" sz="2000" dirty="0" err="1"/>
              <a:t>ontic</a:t>
            </a:r>
            <a:r>
              <a:rPr lang="it-IT" sz="2000" dirty="0"/>
              <a:t> state </a:t>
            </a:r>
            <a:r>
              <a:rPr lang="it-IT" sz="2000" dirty="0" err="1"/>
              <a:t>space</a:t>
            </a:r>
            <a:r>
              <a:rPr lang="it-IT" sz="2000" dirty="0"/>
              <a:t>      </a:t>
            </a:r>
            <a:r>
              <a:rPr lang="it-IT" sz="2000" dirty="0" err="1"/>
              <a:t>describing</a:t>
            </a:r>
            <a:r>
              <a:rPr lang="it-IT" sz="2000" dirty="0"/>
              <a:t> </a:t>
            </a:r>
            <a:r>
              <a:rPr lang="it-IT" sz="2000" dirty="0" err="1"/>
              <a:t>possible</a:t>
            </a:r>
            <a:r>
              <a:rPr lang="it-IT" sz="2000" dirty="0"/>
              <a:t> </a:t>
            </a:r>
            <a:r>
              <a:rPr lang="it-IT" sz="2000" dirty="0" err="1"/>
              <a:t>ontic</a:t>
            </a:r>
            <a:r>
              <a:rPr lang="it-IT" sz="2000" dirty="0"/>
              <a:t> </a:t>
            </a:r>
            <a:r>
              <a:rPr lang="it-IT" sz="2000" dirty="0" err="1"/>
              <a:t>states</a:t>
            </a:r>
            <a:r>
              <a:rPr lang="it-IT" sz="2000" dirty="0"/>
              <a:t>              . </a:t>
            </a:r>
          </a:p>
        </p:txBody>
      </p:sp>
      <p:pic>
        <p:nvPicPr>
          <p:cNvPr id="23" name="Picture 3">
            <a:extLst>
              <a:ext uri="{FF2B5EF4-FFF2-40B4-BE49-F238E27FC236}">
                <a16:creationId xmlns:a16="http://schemas.microsoft.com/office/drawing/2014/main" id="{6CE4B1E4-3D44-B144-8373-832B5A335593}"/>
              </a:ext>
            </a:extLst>
          </p:cNvPr>
          <p:cNvPicPr>
            <a:picLocks noChangeAspect="1"/>
          </p:cNvPicPr>
          <p:nvPr/>
        </p:nvPicPr>
        <p:blipFill rotWithShape="1">
          <a:blip r:embed="rId5">
            <a:extLst>
              <a:ext uri="{28A0092B-C50C-407E-A947-70E740481C1C}">
                <a14:useLocalDpi xmlns:a14="http://schemas.microsoft.com/office/drawing/2010/main" val="0"/>
              </a:ext>
            </a:extLst>
          </a:blip>
          <a:srcRect l="63929" t="-4846"/>
          <a:stretch/>
        </p:blipFill>
        <p:spPr bwMode="auto">
          <a:xfrm>
            <a:off x="4291584" y="2001551"/>
            <a:ext cx="237070" cy="22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
            <a:extLst>
              <a:ext uri="{FF2B5EF4-FFF2-40B4-BE49-F238E27FC236}">
                <a16:creationId xmlns:a16="http://schemas.microsoft.com/office/drawing/2014/main" id="{FCCBF736-61AB-2847-8C6F-2F745FE39542}"/>
              </a:ext>
            </a:extLst>
          </p:cNvPr>
          <p:cNvPicPr>
            <a:picLocks noChangeAspect="1"/>
          </p:cNvPicPr>
          <p:nvPr/>
        </p:nvPicPr>
        <p:blipFill rotWithShape="1">
          <a:blip r:embed="rId5">
            <a:extLst>
              <a:ext uri="{28A0092B-C50C-407E-A947-70E740481C1C}">
                <a14:useLocalDpi xmlns:a14="http://schemas.microsoft.com/office/drawing/2010/main" val="0"/>
              </a:ext>
            </a:extLst>
          </a:blip>
          <a:srcRect l="1" t="2" r="789" b="-5619"/>
          <a:stretch/>
        </p:blipFill>
        <p:spPr bwMode="auto">
          <a:xfrm>
            <a:off x="7902000" y="2011110"/>
            <a:ext cx="652038" cy="228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AE2145F-1C92-9E4F-9A05-42A8440F6303}"/>
              </a:ext>
            </a:extLst>
          </p:cNvPr>
          <p:cNvPicPr>
            <a:picLocks noChangeAspect="1"/>
          </p:cNvPicPr>
          <p:nvPr/>
        </p:nvPicPr>
        <p:blipFill>
          <a:blip r:embed="rId6"/>
          <a:stretch>
            <a:fillRect/>
          </a:stretch>
        </p:blipFill>
        <p:spPr>
          <a:xfrm>
            <a:off x="2905972" y="3119136"/>
            <a:ext cx="840885" cy="290449"/>
          </a:xfrm>
          <a:prstGeom prst="rect">
            <a:avLst/>
          </a:prstGeom>
        </p:spPr>
      </p:pic>
      <p:pic>
        <p:nvPicPr>
          <p:cNvPr id="3" name="Picture 2">
            <a:extLst>
              <a:ext uri="{FF2B5EF4-FFF2-40B4-BE49-F238E27FC236}">
                <a16:creationId xmlns:a16="http://schemas.microsoft.com/office/drawing/2014/main" id="{01ABC397-52DD-454A-ABB9-A9DA22212DBC}"/>
              </a:ext>
            </a:extLst>
          </p:cNvPr>
          <p:cNvPicPr>
            <a:picLocks noChangeAspect="1"/>
          </p:cNvPicPr>
          <p:nvPr/>
        </p:nvPicPr>
        <p:blipFill>
          <a:blip r:embed="rId7"/>
          <a:stretch>
            <a:fillRect/>
          </a:stretch>
        </p:blipFill>
        <p:spPr>
          <a:xfrm>
            <a:off x="8239801" y="3143520"/>
            <a:ext cx="367717" cy="297676"/>
          </a:xfrm>
          <a:prstGeom prst="rect">
            <a:avLst/>
          </a:prstGeom>
        </p:spPr>
      </p:pic>
      <p:pic>
        <p:nvPicPr>
          <p:cNvPr id="4" name="Picture 3">
            <a:extLst>
              <a:ext uri="{FF2B5EF4-FFF2-40B4-BE49-F238E27FC236}">
                <a16:creationId xmlns:a16="http://schemas.microsoft.com/office/drawing/2014/main" id="{4C61A3BC-9CB7-7D48-B674-FA7CE46A10E2}"/>
              </a:ext>
            </a:extLst>
          </p:cNvPr>
          <p:cNvPicPr>
            <a:picLocks noChangeAspect="1"/>
          </p:cNvPicPr>
          <p:nvPr/>
        </p:nvPicPr>
        <p:blipFill>
          <a:blip r:embed="rId8"/>
          <a:stretch>
            <a:fillRect/>
          </a:stretch>
        </p:blipFill>
        <p:spPr>
          <a:xfrm>
            <a:off x="8161819" y="4221852"/>
            <a:ext cx="555255" cy="400110"/>
          </a:xfrm>
          <a:prstGeom prst="rect">
            <a:avLst/>
          </a:prstGeom>
        </p:spPr>
      </p:pic>
      <p:pic>
        <p:nvPicPr>
          <p:cNvPr id="26" name="Picture 25">
            <a:extLst>
              <a:ext uri="{FF2B5EF4-FFF2-40B4-BE49-F238E27FC236}">
                <a16:creationId xmlns:a16="http://schemas.microsoft.com/office/drawing/2014/main" id="{7F60C8E6-C320-3340-AAB9-255A28988397}"/>
              </a:ext>
            </a:extLst>
          </p:cNvPr>
          <p:cNvPicPr>
            <a:picLocks noChangeAspect="1"/>
          </p:cNvPicPr>
          <p:nvPr/>
        </p:nvPicPr>
        <p:blipFill rotWithShape="1">
          <a:blip r:embed="rId9"/>
          <a:srcRect l="70870" t="-575"/>
          <a:stretch/>
        </p:blipFill>
        <p:spPr>
          <a:xfrm>
            <a:off x="7889808" y="5388601"/>
            <a:ext cx="1052203" cy="582688"/>
          </a:xfrm>
          <a:prstGeom prst="rect">
            <a:avLst/>
          </a:prstGeom>
        </p:spPr>
      </p:pic>
      <p:pic>
        <p:nvPicPr>
          <p:cNvPr id="28" name="Picture 27">
            <a:extLst>
              <a:ext uri="{FF2B5EF4-FFF2-40B4-BE49-F238E27FC236}">
                <a16:creationId xmlns:a16="http://schemas.microsoft.com/office/drawing/2014/main" id="{4D0C560D-2C7E-CB46-B9E2-670EF6091942}"/>
              </a:ext>
            </a:extLst>
          </p:cNvPr>
          <p:cNvPicPr>
            <a:picLocks noChangeAspect="1"/>
          </p:cNvPicPr>
          <p:nvPr/>
        </p:nvPicPr>
        <p:blipFill>
          <a:blip r:embed="rId10"/>
          <a:stretch>
            <a:fillRect/>
          </a:stretch>
        </p:blipFill>
        <p:spPr>
          <a:xfrm>
            <a:off x="2487168" y="5376409"/>
            <a:ext cx="3687382" cy="566201"/>
          </a:xfrm>
          <a:prstGeom prst="rect">
            <a:avLst/>
          </a:prstGeom>
        </p:spPr>
      </p:pic>
      <p:cxnSp>
        <p:nvCxnSpPr>
          <p:cNvPr id="30" name="Straight Arrow Connector 29">
            <a:extLst>
              <a:ext uri="{FF2B5EF4-FFF2-40B4-BE49-F238E27FC236}">
                <a16:creationId xmlns:a16="http://schemas.microsoft.com/office/drawing/2014/main" id="{5F123680-1ECC-8B44-BEAE-C4ABF9E65D27}"/>
              </a:ext>
            </a:extLst>
          </p:cNvPr>
          <p:cNvCxnSpPr/>
          <p:nvPr/>
        </p:nvCxnSpPr>
        <p:spPr>
          <a:xfrm>
            <a:off x="2072640" y="3264711"/>
            <a:ext cx="6705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89C694D7-DD6E-5846-B1BB-28D6D1DDEBDF}"/>
              </a:ext>
            </a:extLst>
          </p:cNvPr>
          <p:cNvCxnSpPr/>
          <p:nvPr/>
        </p:nvCxnSpPr>
        <p:spPr>
          <a:xfrm>
            <a:off x="4170940" y="4403733"/>
            <a:ext cx="6705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3573A852-1116-FA4E-A5FA-50F647FF23F1}"/>
              </a:ext>
            </a:extLst>
          </p:cNvPr>
          <p:cNvCxnSpPr/>
          <p:nvPr/>
        </p:nvCxnSpPr>
        <p:spPr>
          <a:xfrm>
            <a:off x="1725168" y="2149143"/>
            <a:ext cx="6705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D68E61B-7B56-6846-8D13-9CC65C8BEEE0}"/>
              </a:ext>
            </a:extLst>
          </p:cNvPr>
          <p:cNvPicPr>
            <a:picLocks noChangeAspect="1"/>
          </p:cNvPicPr>
          <p:nvPr/>
        </p:nvPicPr>
        <p:blipFill>
          <a:blip r:embed="rId11"/>
          <a:stretch>
            <a:fillRect/>
          </a:stretch>
        </p:blipFill>
        <p:spPr>
          <a:xfrm>
            <a:off x="4987804" y="4253740"/>
            <a:ext cx="1167509" cy="299985"/>
          </a:xfrm>
          <a:prstGeom prst="rect">
            <a:avLst/>
          </a:prstGeom>
        </p:spPr>
      </p:pic>
    </p:spTree>
    <p:extLst>
      <p:ext uri="{BB962C8B-B14F-4D97-AF65-F5344CB8AC3E}">
        <p14:creationId xmlns:p14="http://schemas.microsoft.com/office/powerpoint/2010/main" val="388874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090540-DD5D-884E-932B-24A85F15ABEF}"/>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Preparation noncontextuality</a:t>
            </a:r>
          </a:p>
        </p:txBody>
      </p:sp>
      <p:sp>
        <p:nvSpPr>
          <p:cNvPr id="8" name="TextBox 7">
            <a:extLst>
              <a:ext uri="{FF2B5EF4-FFF2-40B4-BE49-F238E27FC236}">
                <a16:creationId xmlns:a16="http://schemas.microsoft.com/office/drawing/2014/main" id="{688C7596-4A82-1E46-898E-6D13A703130D}"/>
              </a:ext>
            </a:extLst>
          </p:cNvPr>
          <p:cNvSpPr txBox="1">
            <a:spLocks noChangeArrowheads="1"/>
          </p:cNvSpPr>
          <p:nvPr/>
        </p:nvSpPr>
        <p:spPr bwMode="auto">
          <a:xfrm>
            <a:off x="26988" y="115888"/>
            <a:ext cx="57679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Ontological models and Noncontextuality</a:t>
            </a:r>
          </a:p>
        </p:txBody>
      </p:sp>
      <p:sp>
        <p:nvSpPr>
          <p:cNvPr id="2" name="TextBox 1">
            <a:extLst>
              <a:ext uri="{FF2B5EF4-FFF2-40B4-BE49-F238E27FC236}">
                <a16:creationId xmlns:a16="http://schemas.microsoft.com/office/drawing/2014/main" id="{70E94117-4084-E14B-9472-CD92CC1C832E}"/>
              </a:ext>
            </a:extLst>
          </p:cNvPr>
          <p:cNvSpPr txBox="1"/>
          <p:nvPr/>
        </p:nvSpPr>
        <p:spPr>
          <a:xfrm>
            <a:off x="390144" y="1853184"/>
            <a:ext cx="7089185" cy="3477875"/>
          </a:xfrm>
          <a:prstGeom prst="rect">
            <a:avLst/>
          </a:prstGeom>
          <a:noFill/>
        </p:spPr>
        <p:txBody>
          <a:bodyPr wrap="none" rtlCol="0">
            <a:spAutoFit/>
          </a:bodyPr>
          <a:lstStyle/>
          <a:p>
            <a:pPr marL="342900" indent="-342900">
              <a:buFont typeface="Arial" panose="020B0604020202020204" pitchFamily="34" charset="0"/>
              <a:buChar char="•"/>
            </a:pPr>
            <a:r>
              <a:rPr lang="it-IT" sz="2000" dirty="0" err="1"/>
              <a:t>Two</a:t>
            </a:r>
            <a:r>
              <a:rPr lang="it-IT" sz="2000" dirty="0"/>
              <a:t> </a:t>
            </a:r>
            <a:r>
              <a:rPr lang="it-IT" sz="2000" dirty="0" err="1"/>
              <a:t>preparations</a:t>
            </a:r>
            <a:r>
              <a:rPr lang="it-IT" sz="2000" dirty="0"/>
              <a:t>           are </a:t>
            </a:r>
            <a:r>
              <a:rPr lang="it-IT" sz="2000" i="1" dirty="0" err="1"/>
              <a:t>operationally</a:t>
            </a:r>
            <a:r>
              <a:rPr lang="it-IT" sz="2000" i="1" dirty="0"/>
              <a:t> </a:t>
            </a:r>
            <a:r>
              <a:rPr lang="it-IT" sz="2000" i="1" dirty="0" err="1"/>
              <a:t>equivalent</a:t>
            </a:r>
            <a:r>
              <a:rPr lang="it-IT" sz="2000" dirty="0"/>
              <a:t>,               , </a:t>
            </a:r>
            <a:r>
              <a:rPr lang="it-IT" sz="2000" dirty="0" err="1"/>
              <a:t>if</a:t>
            </a: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In a </a:t>
            </a:r>
            <a:r>
              <a:rPr lang="it-IT" sz="2000" dirty="0" err="1"/>
              <a:t>preparation</a:t>
            </a:r>
            <a:r>
              <a:rPr lang="it-IT" sz="2000" dirty="0"/>
              <a:t> </a:t>
            </a:r>
            <a:r>
              <a:rPr lang="it-IT" sz="2000" dirty="0" err="1"/>
              <a:t>noncontextual</a:t>
            </a:r>
            <a:r>
              <a:rPr lang="it-IT" sz="2000" dirty="0"/>
              <a:t> </a:t>
            </a:r>
            <a:r>
              <a:rPr lang="it-IT" sz="2000" dirty="0" err="1"/>
              <a:t>ontological</a:t>
            </a:r>
            <a:r>
              <a:rPr lang="it-IT" sz="2000" dirty="0"/>
              <a:t> model,</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a:t>In </a:t>
            </a:r>
            <a:r>
              <a:rPr lang="it-IT" sz="2000" dirty="0" err="1"/>
              <a:t>particular</a:t>
            </a:r>
            <a:r>
              <a:rPr lang="it-IT" sz="2000" dirty="0"/>
              <a:t>, </a:t>
            </a:r>
          </a:p>
        </p:txBody>
      </p:sp>
      <p:pic>
        <p:nvPicPr>
          <p:cNvPr id="3" name="Picture 2">
            <a:extLst>
              <a:ext uri="{FF2B5EF4-FFF2-40B4-BE49-F238E27FC236}">
                <a16:creationId xmlns:a16="http://schemas.microsoft.com/office/drawing/2014/main" id="{22F3FAF3-3FE1-934A-B1DD-4FC229908ADB}"/>
              </a:ext>
            </a:extLst>
          </p:cNvPr>
          <p:cNvPicPr>
            <a:picLocks noChangeAspect="1"/>
          </p:cNvPicPr>
          <p:nvPr/>
        </p:nvPicPr>
        <p:blipFill rotWithShape="1">
          <a:blip r:embed="rId3"/>
          <a:srcRect r="80395" b="-1243"/>
          <a:stretch/>
        </p:blipFill>
        <p:spPr>
          <a:xfrm>
            <a:off x="6273788" y="1959691"/>
            <a:ext cx="884592" cy="264925"/>
          </a:xfrm>
          <a:prstGeom prst="rect">
            <a:avLst/>
          </a:prstGeom>
        </p:spPr>
      </p:pic>
      <p:pic>
        <p:nvPicPr>
          <p:cNvPr id="10" name="Picture 9">
            <a:extLst>
              <a:ext uri="{FF2B5EF4-FFF2-40B4-BE49-F238E27FC236}">
                <a16:creationId xmlns:a16="http://schemas.microsoft.com/office/drawing/2014/main" id="{4A31BE62-6826-F544-969F-D028D8696C13}"/>
              </a:ext>
            </a:extLst>
          </p:cNvPr>
          <p:cNvPicPr>
            <a:picLocks noChangeAspect="1"/>
          </p:cNvPicPr>
          <p:nvPr/>
        </p:nvPicPr>
        <p:blipFill rotWithShape="1">
          <a:blip r:embed="rId3"/>
          <a:srcRect l="27204" b="5243"/>
          <a:stretch/>
        </p:blipFill>
        <p:spPr>
          <a:xfrm>
            <a:off x="841248" y="2338717"/>
            <a:ext cx="3477022" cy="262476"/>
          </a:xfrm>
          <a:prstGeom prst="rect">
            <a:avLst/>
          </a:prstGeom>
        </p:spPr>
      </p:pic>
      <p:pic>
        <p:nvPicPr>
          <p:cNvPr id="4" name="Picture 3">
            <a:extLst>
              <a:ext uri="{FF2B5EF4-FFF2-40B4-BE49-F238E27FC236}">
                <a16:creationId xmlns:a16="http://schemas.microsoft.com/office/drawing/2014/main" id="{565D8C72-45E7-5441-BD6B-032432DC59C2}"/>
              </a:ext>
            </a:extLst>
          </p:cNvPr>
          <p:cNvPicPr>
            <a:picLocks noChangeAspect="1"/>
          </p:cNvPicPr>
          <p:nvPr/>
        </p:nvPicPr>
        <p:blipFill>
          <a:blip r:embed="rId4"/>
          <a:stretch>
            <a:fillRect/>
          </a:stretch>
        </p:blipFill>
        <p:spPr>
          <a:xfrm>
            <a:off x="2669487" y="1938607"/>
            <a:ext cx="537009" cy="264924"/>
          </a:xfrm>
          <a:prstGeom prst="rect">
            <a:avLst/>
          </a:prstGeom>
        </p:spPr>
      </p:pic>
      <p:pic>
        <p:nvPicPr>
          <p:cNvPr id="9" name="Picture 8">
            <a:extLst>
              <a:ext uri="{FF2B5EF4-FFF2-40B4-BE49-F238E27FC236}">
                <a16:creationId xmlns:a16="http://schemas.microsoft.com/office/drawing/2014/main" id="{41D12E77-0B0F-1A40-A721-E5459C4559F9}"/>
              </a:ext>
            </a:extLst>
          </p:cNvPr>
          <p:cNvPicPr>
            <a:picLocks noChangeAspect="1"/>
          </p:cNvPicPr>
          <p:nvPr/>
        </p:nvPicPr>
        <p:blipFill>
          <a:blip r:embed="rId5"/>
          <a:stretch>
            <a:fillRect/>
          </a:stretch>
        </p:blipFill>
        <p:spPr>
          <a:xfrm>
            <a:off x="2557156" y="4229255"/>
            <a:ext cx="3716632" cy="294611"/>
          </a:xfrm>
          <a:prstGeom prst="rect">
            <a:avLst/>
          </a:prstGeom>
        </p:spPr>
      </p:pic>
      <p:pic>
        <p:nvPicPr>
          <p:cNvPr id="14" name="Picture 13">
            <a:extLst>
              <a:ext uri="{FF2B5EF4-FFF2-40B4-BE49-F238E27FC236}">
                <a16:creationId xmlns:a16="http://schemas.microsoft.com/office/drawing/2014/main" id="{D9550FBF-6832-D541-99AE-05130FE574B5}"/>
              </a:ext>
            </a:extLst>
          </p:cNvPr>
          <p:cNvPicPr>
            <a:picLocks noChangeAspect="1"/>
          </p:cNvPicPr>
          <p:nvPr/>
        </p:nvPicPr>
        <p:blipFill>
          <a:blip r:embed="rId6"/>
          <a:stretch>
            <a:fillRect/>
          </a:stretch>
        </p:blipFill>
        <p:spPr>
          <a:xfrm>
            <a:off x="1986211" y="5702480"/>
            <a:ext cx="5048573" cy="541863"/>
          </a:xfrm>
          <a:prstGeom prst="rect">
            <a:avLst/>
          </a:prstGeom>
        </p:spPr>
      </p:pic>
      <p:sp>
        <p:nvSpPr>
          <p:cNvPr id="15" name="Rectangle 18">
            <a:extLst>
              <a:ext uri="{FF2B5EF4-FFF2-40B4-BE49-F238E27FC236}">
                <a16:creationId xmlns:a16="http://schemas.microsoft.com/office/drawing/2014/main" id="{65CBC79F-77C1-5947-BCE8-EDC6E877CD75}"/>
              </a:ext>
            </a:extLst>
          </p:cNvPr>
          <p:cNvSpPr>
            <a:spLocks noChangeArrowheads="1"/>
          </p:cNvSpPr>
          <p:nvPr/>
        </p:nvSpPr>
        <p:spPr bwMode="auto">
          <a:xfrm>
            <a:off x="390144" y="6488980"/>
            <a:ext cx="52562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200" dirty="0">
                <a:solidFill>
                  <a:schemeClr val="bg1">
                    <a:lumMod val="50000"/>
                  </a:schemeClr>
                </a:solidFill>
                <a:latin typeface="Proxima Nova"/>
              </a:rPr>
              <a:t>R.W. </a:t>
            </a:r>
            <a:r>
              <a:rPr lang="en-US" altLang="en-US" sz="1200" dirty="0" err="1">
                <a:solidFill>
                  <a:schemeClr val="bg1">
                    <a:lumMod val="50000"/>
                  </a:schemeClr>
                </a:solidFill>
                <a:latin typeface="Proxima Nova"/>
              </a:rPr>
              <a:t>Spekkens</a:t>
            </a:r>
            <a:r>
              <a:rPr lang="en-US" altLang="en-US" sz="1200" dirty="0">
                <a:solidFill>
                  <a:schemeClr val="bg1">
                    <a:lumMod val="50000"/>
                  </a:schemeClr>
                </a:solidFill>
                <a:latin typeface="Proxima Nova"/>
              </a:rPr>
              <a:t>, Phys. Rev. A </a:t>
            </a:r>
            <a:r>
              <a:rPr lang="en-US" altLang="en-US" sz="1200" b="1" dirty="0">
                <a:solidFill>
                  <a:schemeClr val="bg1">
                    <a:lumMod val="50000"/>
                  </a:schemeClr>
                </a:solidFill>
                <a:latin typeface="Proxima Nova"/>
              </a:rPr>
              <a:t>71</a:t>
            </a:r>
            <a:r>
              <a:rPr lang="en-US" altLang="en-US" sz="1200" dirty="0">
                <a:solidFill>
                  <a:schemeClr val="bg1">
                    <a:lumMod val="50000"/>
                  </a:schemeClr>
                </a:solidFill>
                <a:latin typeface="Proxima Nova"/>
              </a:rPr>
              <a:t>, 052108 (2005)</a:t>
            </a:r>
          </a:p>
        </p:txBody>
      </p:sp>
    </p:spTree>
    <p:extLst>
      <p:ext uri="{BB962C8B-B14F-4D97-AF65-F5344CB8AC3E}">
        <p14:creationId xmlns:p14="http://schemas.microsoft.com/office/powerpoint/2010/main" val="390164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5F4EC95-B47A-AA47-AA6E-67A1F13F912E}"/>
              </a:ext>
            </a:extLst>
          </p:cNvPr>
          <p:cNvSpPr txBox="1"/>
          <p:nvPr/>
        </p:nvSpPr>
        <p:spPr>
          <a:xfrm>
            <a:off x="365760" y="2072640"/>
            <a:ext cx="1116011" cy="400110"/>
          </a:xfrm>
          <a:prstGeom prst="rect">
            <a:avLst/>
          </a:prstGeom>
          <a:noFill/>
        </p:spPr>
        <p:txBody>
          <a:bodyPr wrap="none" rtlCol="0">
            <a:spAutoFit/>
          </a:bodyPr>
          <a:lstStyle/>
          <a:p>
            <a:r>
              <a:rPr lang="it-IT" sz="2000" dirty="0"/>
              <a:t>Solution:</a:t>
            </a:r>
          </a:p>
        </p:txBody>
      </p:sp>
      <p:sp>
        <p:nvSpPr>
          <p:cNvPr id="2" name="TextBox 1">
            <a:extLst>
              <a:ext uri="{FF2B5EF4-FFF2-40B4-BE49-F238E27FC236}">
                <a16:creationId xmlns:a16="http://schemas.microsoft.com/office/drawing/2014/main" id="{CFAC6368-A881-FD4F-9F1B-39C2C1B471DF}"/>
              </a:ext>
            </a:extLst>
          </p:cNvPr>
          <p:cNvSpPr txBox="1"/>
          <p:nvPr/>
        </p:nvSpPr>
        <p:spPr>
          <a:xfrm>
            <a:off x="327024" y="3141372"/>
            <a:ext cx="8400287" cy="707886"/>
          </a:xfrm>
          <a:prstGeom prst="rect">
            <a:avLst/>
          </a:prstGeom>
          <a:noFill/>
        </p:spPr>
        <p:txBody>
          <a:bodyPr wrap="square" rtlCol="0">
            <a:spAutoFit/>
          </a:bodyPr>
          <a:lstStyle/>
          <a:p>
            <a:r>
              <a:rPr lang="it-IT" sz="2000" dirty="0" err="1"/>
              <a:t>Consider</a:t>
            </a:r>
            <a:r>
              <a:rPr lang="it-IT" sz="2000" dirty="0"/>
              <a:t> </a:t>
            </a:r>
            <a:r>
              <a:rPr lang="it-IT" sz="2000" dirty="0" err="1"/>
              <a:t>tradeoff</a:t>
            </a:r>
            <a:r>
              <a:rPr lang="it-IT" sz="2000" dirty="0"/>
              <a:t> relations for a state </a:t>
            </a:r>
            <a:r>
              <a:rPr lang="it-IT" sz="2000" dirty="0" err="1"/>
              <a:t>that</a:t>
            </a:r>
            <a:r>
              <a:rPr lang="it-IT" sz="2000" dirty="0"/>
              <a:t> </a:t>
            </a:r>
            <a:r>
              <a:rPr lang="it-IT" sz="2000" dirty="0" err="1"/>
              <a:t>satisfies</a:t>
            </a:r>
            <a:r>
              <a:rPr lang="it-IT" sz="2000" dirty="0"/>
              <a:t> the </a:t>
            </a:r>
            <a:r>
              <a:rPr lang="it-IT" sz="2000" dirty="0" err="1"/>
              <a:t>condition</a:t>
            </a:r>
            <a:r>
              <a:rPr lang="it-IT" sz="2000" dirty="0"/>
              <a:t> of                                           </a:t>
            </a:r>
          </a:p>
          <a:p>
            <a:r>
              <a:rPr lang="it-IT" sz="2000" dirty="0"/>
              <a:t>                                      .</a:t>
            </a:r>
          </a:p>
        </p:txBody>
      </p:sp>
      <p:pic>
        <p:nvPicPr>
          <p:cNvPr id="3" name="Picture 2">
            <a:extLst>
              <a:ext uri="{FF2B5EF4-FFF2-40B4-BE49-F238E27FC236}">
                <a16:creationId xmlns:a16="http://schemas.microsoft.com/office/drawing/2014/main" id="{548EE3AB-50B1-C34B-AE73-1A169EAEE181}"/>
              </a:ext>
            </a:extLst>
          </p:cNvPr>
          <p:cNvPicPr>
            <a:picLocks noChangeAspect="1"/>
          </p:cNvPicPr>
          <p:nvPr/>
        </p:nvPicPr>
        <p:blipFill>
          <a:blip r:embed="rId3"/>
          <a:stretch>
            <a:fillRect/>
          </a:stretch>
        </p:blipFill>
        <p:spPr>
          <a:xfrm>
            <a:off x="388936" y="3517012"/>
            <a:ext cx="2185670" cy="269005"/>
          </a:xfrm>
          <a:prstGeom prst="rect">
            <a:avLst/>
          </a:prstGeom>
        </p:spPr>
      </p:pic>
      <p:sp>
        <p:nvSpPr>
          <p:cNvPr id="9" name="TextBox 8">
            <a:extLst>
              <a:ext uri="{FF2B5EF4-FFF2-40B4-BE49-F238E27FC236}">
                <a16:creationId xmlns:a16="http://schemas.microsoft.com/office/drawing/2014/main" id="{93645AAD-B73E-E047-BFD8-436288065131}"/>
              </a:ext>
            </a:extLst>
          </p:cNvPr>
          <p:cNvSpPr txBox="1">
            <a:spLocks noChangeArrowheads="1"/>
          </p:cNvSpPr>
          <p:nvPr/>
        </p:nvSpPr>
        <p:spPr bwMode="auto">
          <a:xfrm>
            <a:off x="26988" y="115888"/>
            <a:ext cx="71016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How to link uncertainty relations and contextuality?</a:t>
            </a:r>
          </a:p>
        </p:txBody>
      </p:sp>
    </p:spTree>
    <p:extLst>
      <p:ext uri="{BB962C8B-B14F-4D97-AF65-F5344CB8AC3E}">
        <p14:creationId xmlns:p14="http://schemas.microsoft.com/office/powerpoint/2010/main" val="3291190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090540-DD5D-884E-932B-24A85F15ABEF}"/>
              </a:ext>
            </a:extLst>
          </p:cNvPr>
          <p:cNvSpPr txBox="1">
            <a:spLocks/>
          </p:cNvSpPr>
          <p:nvPr/>
        </p:nvSpPr>
        <p:spPr>
          <a:xfrm>
            <a:off x="327024" y="916653"/>
            <a:ext cx="908520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The                                    condition</a:t>
            </a:r>
            <a:endParaRPr lang="en-US" sz="2800" dirty="0"/>
          </a:p>
        </p:txBody>
      </p:sp>
      <p:sp>
        <p:nvSpPr>
          <p:cNvPr id="2" name="TextBox 1">
            <a:extLst>
              <a:ext uri="{FF2B5EF4-FFF2-40B4-BE49-F238E27FC236}">
                <a16:creationId xmlns:a16="http://schemas.microsoft.com/office/drawing/2014/main" id="{CFAC6368-A881-FD4F-9F1B-39C2C1B471DF}"/>
              </a:ext>
            </a:extLst>
          </p:cNvPr>
          <p:cNvSpPr txBox="1"/>
          <p:nvPr/>
        </p:nvSpPr>
        <p:spPr>
          <a:xfrm>
            <a:off x="327024" y="1911889"/>
            <a:ext cx="8400287" cy="1323439"/>
          </a:xfrm>
          <a:prstGeom prst="rect">
            <a:avLst/>
          </a:prstGeom>
          <a:noFill/>
        </p:spPr>
        <p:txBody>
          <a:bodyPr wrap="square" rtlCol="0">
            <a:spAutoFit/>
          </a:bodyPr>
          <a:lstStyle/>
          <a:p>
            <a:pPr marL="457200" indent="-457200">
              <a:buFont typeface="+mj-lt"/>
              <a:buAutoNum type="arabicPeriod"/>
            </a:pPr>
            <a:r>
              <a:rPr lang="it-IT" sz="2000" dirty="0"/>
              <a:t>The state </a:t>
            </a:r>
            <a:r>
              <a:rPr lang="it-IT" sz="2000" dirty="0" err="1"/>
              <a:t>has</a:t>
            </a:r>
            <a:r>
              <a:rPr lang="it-IT" sz="2000" dirty="0"/>
              <a:t> </a:t>
            </a:r>
            <a:r>
              <a:rPr lang="it-IT" sz="2000" dirty="0" err="1"/>
              <a:t>equal</a:t>
            </a:r>
            <a:r>
              <a:rPr lang="it-IT" sz="2000" dirty="0"/>
              <a:t> </a:t>
            </a:r>
            <a:r>
              <a:rPr lang="it-IT" sz="2000" dirty="0" err="1"/>
              <a:t>predictability</a:t>
            </a:r>
            <a:r>
              <a:rPr lang="it-IT" sz="2000" dirty="0"/>
              <a:t> </a:t>
            </a:r>
            <a:r>
              <a:rPr lang="it-IT" sz="2000" dirty="0" err="1"/>
              <a:t>counterparts</a:t>
            </a:r>
            <a:r>
              <a:rPr lang="it-IT" sz="2000" dirty="0"/>
              <a:t>.</a:t>
            </a:r>
          </a:p>
          <a:p>
            <a:pPr marL="457200" indent="-457200">
              <a:buFont typeface="+mj-lt"/>
              <a:buAutoNum type="arabicPeriod"/>
            </a:pPr>
            <a:endParaRPr lang="it-IT" sz="2000" dirty="0"/>
          </a:p>
          <a:p>
            <a:pPr marL="457200" indent="-457200">
              <a:buFont typeface="+mj-lt"/>
              <a:buAutoNum type="arabicPeriod"/>
            </a:pPr>
            <a:endParaRPr lang="it-IT" sz="2000" dirty="0"/>
          </a:p>
          <a:p>
            <a:pPr marL="457200" indent="-457200">
              <a:buFont typeface="+mj-lt"/>
              <a:buAutoNum type="arabicPeriod"/>
            </a:pPr>
            <a:r>
              <a:rPr lang="it-IT" sz="2000" dirty="0"/>
              <a:t>The state </a:t>
            </a:r>
            <a:r>
              <a:rPr lang="it-IT" sz="2000" dirty="0" err="1"/>
              <a:t>manifests</a:t>
            </a:r>
            <a:r>
              <a:rPr lang="it-IT" sz="2000" dirty="0"/>
              <a:t> </a:t>
            </a:r>
            <a:r>
              <a:rPr lang="it-IT" sz="2000" dirty="0" err="1"/>
              <a:t>operational</a:t>
            </a:r>
            <a:r>
              <a:rPr lang="it-IT" sz="2000" dirty="0"/>
              <a:t> </a:t>
            </a:r>
            <a:r>
              <a:rPr lang="it-IT" sz="2000" dirty="0" err="1"/>
              <a:t>equivalences</a:t>
            </a:r>
            <a:r>
              <a:rPr lang="it-IT" sz="2000" dirty="0"/>
              <a:t> with </a:t>
            </a:r>
            <a:r>
              <a:rPr lang="it-IT" sz="2000" dirty="0" err="1"/>
              <a:t>such</a:t>
            </a:r>
            <a:r>
              <a:rPr lang="it-IT" sz="2000" dirty="0"/>
              <a:t> </a:t>
            </a:r>
            <a:r>
              <a:rPr lang="it-IT" sz="2000" dirty="0" err="1"/>
              <a:t>counterparts</a:t>
            </a:r>
            <a:r>
              <a:rPr lang="it-IT" sz="2000" dirty="0"/>
              <a:t>.</a:t>
            </a:r>
          </a:p>
        </p:txBody>
      </p:sp>
      <p:pic>
        <p:nvPicPr>
          <p:cNvPr id="9" name="Picture 8">
            <a:extLst>
              <a:ext uri="{FF2B5EF4-FFF2-40B4-BE49-F238E27FC236}">
                <a16:creationId xmlns:a16="http://schemas.microsoft.com/office/drawing/2014/main" id="{124CDBF7-29BC-B94E-9DCE-4E82CBA16F13}"/>
              </a:ext>
            </a:extLst>
          </p:cNvPr>
          <p:cNvPicPr>
            <a:picLocks noChangeAspect="1"/>
          </p:cNvPicPr>
          <p:nvPr/>
        </p:nvPicPr>
        <p:blipFill>
          <a:blip r:embed="rId3"/>
          <a:stretch>
            <a:fillRect/>
          </a:stretch>
        </p:blipFill>
        <p:spPr>
          <a:xfrm>
            <a:off x="1116572" y="967105"/>
            <a:ext cx="3162346" cy="389211"/>
          </a:xfrm>
          <a:prstGeom prst="rect">
            <a:avLst/>
          </a:prstGeom>
        </p:spPr>
      </p:pic>
      <p:sp>
        <p:nvSpPr>
          <p:cNvPr id="6" name="TextBox 5">
            <a:extLst>
              <a:ext uri="{FF2B5EF4-FFF2-40B4-BE49-F238E27FC236}">
                <a16:creationId xmlns:a16="http://schemas.microsoft.com/office/drawing/2014/main" id="{E2F96BFB-2FFC-8243-AD06-76DCA0014E74}"/>
              </a:ext>
            </a:extLst>
          </p:cNvPr>
          <p:cNvSpPr txBox="1"/>
          <p:nvPr/>
        </p:nvSpPr>
        <p:spPr>
          <a:xfrm>
            <a:off x="327024" y="3800522"/>
            <a:ext cx="3150093" cy="2554545"/>
          </a:xfrm>
          <a:prstGeom prst="rect">
            <a:avLst/>
          </a:prstGeom>
          <a:noFill/>
        </p:spPr>
        <p:txBody>
          <a:bodyPr wrap="none" rtlCol="0">
            <a:spAutoFit/>
          </a:bodyPr>
          <a:lstStyle/>
          <a:p>
            <a:r>
              <a:rPr lang="it-IT" sz="2000" dirty="0" err="1"/>
              <a:t>Example</a:t>
            </a:r>
            <a:r>
              <a:rPr lang="it-IT" sz="2000" dirty="0"/>
              <a:t> in the </a:t>
            </a:r>
            <a:r>
              <a:rPr lang="it-IT" sz="2000" dirty="0" err="1"/>
              <a:t>qubit</a:t>
            </a:r>
            <a:r>
              <a:rPr lang="it-IT" sz="2000" dirty="0"/>
              <a:t> </a:t>
            </a:r>
            <a:r>
              <a:rPr lang="it-IT" sz="2000" dirty="0" err="1"/>
              <a:t>theory</a:t>
            </a:r>
            <a:r>
              <a:rPr lang="it-IT" sz="2000" dirty="0"/>
              <a:t>:</a:t>
            </a:r>
          </a:p>
          <a:p>
            <a:endParaRPr lang="it-IT" sz="2000" dirty="0"/>
          </a:p>
          <a:p>
            <a:pPr marL="457200" indent="-457200">
              <a:buFont typeface="+mj-lt"/>
              <a:buAutoNum type="arabicPeriod"/>
            </a:pPr>
            <a:r>
              <a:rPr lang="it-IT" sz="2000" dirty="0"/>
              <a:t> </a:t>
            </a:r>
          </a:p>
          <a:p>
            <a:pPr marL="457200" indent="-457200">
              <a:buFont typeface="+mj-lt"/>
              <a:buAutoNum type="arabicPeriod"/>
            </a:pPr>
            <a:endParaRPr lang="it-IT" sz="2000" dirty="0"/>
          </a:p>
          <a:p>
            <a:pPr marL="457200" indent="-457200">
              <a:buFont typeface="+mj-lt"/>
              <a:buAutoNum type="arabicPeriod"/>
            </a:pPr>
            <a:endParaRPr lang="it-IT" sz="2000" dirty="0"/>
          </a:p>
          <a:p>
            <a:pPr marL="457200" indent="-457200">
              <a:buFont typeface="+mj-lt"/>
              <a:buAutoNum type="arabicPeriod"/>
            </a:pPr>
            <a:endParaRPr lang="it-IT" sz="2000" dirty="0"/>
          </a:p>
          <a:p>
            <a:pPr marL="457200" indent="-457200">
              <a:buFont typeface="+mj-lt"/>
              <a:buAutoNum type="arabicPeriod"/>
            </a:pPr>
            <a:endParaRPr lang="it-IT" sz="2000" dirty="0"/>
          </a:p>
          <a:p>
            <a:pPr marL="457200" indent="-457200">
              <a:buFont typeface="+mj-lt"/>
              <a:buAutoNum type="arabicPeriod"/>
            </a:pPr>
            <a:r>
              <a:rPr lang="it-IT" sz="2000" dirty="0"/>
              <a:t> </a:t>
            </a:r>
          </a:p>
        </p:txBody>
      </p:sp>
      <p:pic>
        <p:nvPicPr>
          <p:cNvPr id="10" name="Picture 9">
            <a:extLst>
              <a:ext uri="{FF2B5EF4-FFF2-40B4-BE49-F238E27FC236}">
                <a16:creationId xmlns:a16="http://schemas.microsoft.com/office/drawing/2014/main" id="{F125E9AC-E2AA-E147-AD8C-EF80B21DB7EB}"/>
              </a:ext>
            </a:extLst>
          </p:cNvPr>
          <p:cNvPicPr>
            <a:picLocks noChangeAspect="1"/>
          </p:cNvPicPr>
          <p:nvPr/>
        </p:nvPicPr>
        <p:blipFill>
          <a:blip r:embed="rId4"/>
          <a:stretch>
            <a:fillRect/>
          </a:stretch>
        </p:blipFill>
        <p:spPr>
          <a:xfrm>
            <a:off x="908805" y="4516653"/>
            <a:ext cx="3980187" cy="643333"/>
          </a:xfrm>
          <a:prstGeom prst="rect">
            <a:avLst/>
          </a:prstGeom>
        </p:spPr>
      </p:pic>
      <p:pic>
        <p:nvPicPr>
          <p:cNvPr id="11" name="Picture 10">
            <a:extLst>
              <a:ext uri="{FF2B5EF4-FFF2-40B4-BE49-F238E27FC236}">
                <a16:creationId xmlns:a16="http://schemas.microsoft.com/office/drawing/2014/main" id="{308B3543-8597-F646-84FB-20E33814C86A}"/>
              </a:ext>
            </a:extLst>
          </p:cNvPr>
          <p:cNvPicPr>
            <a:picLocks noChangeAspect="1"/>
          </p:cNvPicPr>
          <p:nvPr/>
        </p:nvPicPr>
        <p:blipFill>
          <a:blip r:embed="rId5"/>
          <a:stretch>
            <a:fillRect/>
          </a:stretch>
        </p:blipFill>
        <p:spPr>
          <a:xfrm>
            <a:off x="972903" y="5879090"/>
            <a:ext cx="2726086" cy="536517"/>
          </a:xfrm>
          <a:prstGeom prst="rect">
            <a:avLst/>
          </a:prstGeom>
        </p:spPr>
      </p:pic>
      <p:pic>
        <p:nvPicPr>
          <p:cNvPr id="15" name="Picture 14">
            <a:extLst>
              <a:ext uri="{FF2B5EF4-FFF2-40B4-BE49-F238E27FC236}">
                <a16:creationId xmlns:a16="http://schemas.microsoft.com/office/drawing/2014/main" id="{CF0A493B-5DAE-924C-B456-6D8E01E021AB}"/>
              </a:ext>
            </a:extLst>
          </p:cNvPr>
          <p:cNvPicPr>
            <a:picLocks noChangeAspect="1"/>
          </p:cNvPicPr>
          <p:nvPr/>
        </p:nvPicPr>
        <p:blipFill>
          <a:blip r:embed="rId6"/>
          <a:stretch>
            <a:fillRect/>
          </a:stretch>
        </p:blipFill>
        <p:spPr>
          <a:xfrm>
            <a:off x="5770691" y="3781841"/>
            <a:ext cx="2336989" cy="2716237"/>
          </a:xfrm>
          <a:prstGeom prst="rect">
            <a:avLst/>
          </a:prstGeom>
        </p:spPr>
      </p:pic>
    </p:spTree>
    <p:extLst>
      <p:ext uri="{BB962C8B-B14F-4D97-AF65-F5344CB8AC3E}">
        <p14:creationId xmlns:p14="http://schemas.microsoft.com/office/powerpoint/2010/main" val="4062124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090540-DD5D-884E-932B-24A85F15ABEF}"/>
              </a:ext>
            </a:extLst>
          </p:cNvPr>
          <p:cNvSpPr txBox="1">
            <a:spLocks/>
          </p:cNvSpPr>
          <p:nvPr/>
        </p:nvSpPr>
        <p:spPr>
          <a:xfrm>
            <a:off x="327024" y="916653"/>
            <a:ext cx="8658479"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Generalization to three measurements</a:t>
            </a:r>
            <a:endParaRPr lang="en-US" sz="2800" dirty="0"/>
          </a:p>
        </p:txBody>
      </p:sp>
      <p:sp>
        <p:nvSpPr>
          <p:cNvPr id="7" name="TextBox 6">
            <a:extLst>
              <a:ext uri="{FF2B5EF4-FFF2-40B4-BE49-F238E27FC236}">
                <a16:creationId xmlns:a16="http://schemas.microsoft.com/office/drawing/2014/main" id="{A6E6ECE5-9E58-6C4B-80BA-6D37BE7D5CB3}"/>
              </a:ext>
            </a:extLst>
          </p:cNvPr>
          <p:cNvSpPr txBox="1"/>
          <p:nvPr/>
        </p:nvSpPr>
        <p:spPr>
          <a:xfrm>
            <a:off x="8502654" y="6488980"/>
            <a:ext cx="619080" cy="307777"/>
          </a:xfrm>
          <a:prstGeom prst="rect">
            <a:avLst/>
          </a:prstGeom>
          <a:noFill/>
        </p:spPr>
        <p:txBody>
          <a:bodyPr wrap="none" rtlCol="0">
            <a:spAutoFit/>
          </a:bodyPr>
          <a:lstStyle/>
          <a:p>
            <a:r>
              <a:rPr lang="it-IT" sz="1400" dirty="0">
                <a:solidFill>
                  <a:schemeClr val="bg1">
                    <a:lumMod val="65000"/>
                  </a:schemeClr>
                </a:solidFill>
              </a:rPr>
              <a:t>25/27</a:t>
            </a:r>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169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Main result</a:t>
            </a:r>
          </a:p>
        </p:txBody>
      </p:sp>
      <p:pic>
        <p:nvPicPr>
          <p:cNvPr id="18" name="Picture 17">
            <a:extLst>
              <a:ext uri="{FF2B5EF4-FFF2-40B4-BE49-F238E27FC236}">
                <a16:creationId xmlns:a16="http://schemas.microsoft.com/office/drawing/2014/main" id="{57FA57D0-CF72-E346-892E-01244F132F94}"/>
              </a:ext>
            </a:extLst>
          </p:cNvPr>
          <p:cNvPicPr>
            <a:picLocks noChangeAspect="1"/>
          </p:cNvPicPr>
          <p:nvPr/>
        </p:nvPicPr>
        <p:blipFill>
          <a:blip r:embed="rId3"/>
          <a:stretch>
            <a:fillRect/>
          </a:stretch>
        </p:blipFill>
        <p:spPr>
          <a:xfrm>
            <a:off x="5069060" y="3617764"/>
            <a:ext cx="2673898" cy="2822448"/>
          </a:xfrm>
          <a:prstGeom prst="rect">
            <a:avLst/>
          </a:prstGeom>
        </p:spPr>
      </p:pic>
      <p:sp>
        <p:nvSpPr>
          <p:cNvPr id="20" name="TextBox 19">
            <a:extLst>
              <a:ext uri="{FF2B5EF4-FFF2-40B4-BE49-F238E27FC236}">
                <a16:creationId xmlns:a16="http://schemas.microsoft.com/office/drawing/2014/main" id="{8A9CBF26-3FED-624A-AA46-4C05808C1EF1}"/>
              </a:ext>
            </a:extLst>
          </p:cNvPr>
          <p:cNvSpPr txBox="1"/>
          <p:nvPr/>
        </p:nvSpPr>
        <p:spPr>
          <a:xfrm>
            <a:off x="363600" y="1941085"/>
            <a:ext cx="8463408" cy="1446550"/>
          </a:xfrm>
          <a:prstGeom prst="rect">
            <a:avLst/>
          </a:prstGeom>
          <a:noFill/>
        </p:spPr>
        <p:txBody>
          <a:bodyPr wrap="square" rtlCol="0">
            <a:spAutoFit/>
          </a:bodyPr>
          <a:lstStyle/>
          <a:p>
            <a:r>
              <a:rPr lang="it-IT" sz="2200" dirty="0"/>
              <a:t>In </a:t>
            </a:r>
            <a:r>
              <a:rPr lang="it-IT" sz="2200" dirty="0" err="1"/>
              <a:t>any</a:t>
            </a:r>
            <a:r>
              <a:rPr lang="it-IT" sz="2200" dirty="0"/>
              <a:t> </a:t>
            </a:r>
            <a:r>
              <a:rPr lang="it-IT" sz="2200" dirty="0" err="1"/>
              <a:t>operational</a:t>
            </a:r>
            <a:r>
              <a:rPr lang="it-IT" sz="2200" dirty="0"/>
              <a:t> </a:t>
            </a:r>
            <a:r>
              <a:rPr lang="it-IT" sz="2200" dirty="0" err="1"/>
              <a:t>theory</a:t>
            </a:r>
            <a:r>
              <a:rPr lang="it-IT" sz="2200" dirty="0"/>
              <a:t>, </a:t>
            </a:r>
            <a:r>
              <a:rPr lang="it-IT" sz="2200" dirty="0" err="1"/>
              <a:t>if</a:t>
            </a:r>
            <a:r>
              <a:rPr lang="it-IT" sz="2200" dirty="0"/>
              <a:t> </a:t>
            </a:r>
            <a:r>
              <a:rPr lang="it-IT" sz="2200" dirty="0" err="1"/>
              <a:t>one</a:t>
            </a:r>
            <a:r>
              <a:rPr lang="it-IT" sz="2200" dirty="0"/>
              <a:t> can </a:t>
            </a:r>
            <a:r>
              <a:rPr lang="it-IT" sz="2200" dirty="0" err="1"/>
              <a:t>find</a:t>
            </a:r>
            <a:r>
              <a:rPr lang="it-IT" sz="2200" dirty="0"/>
              <a:t> a triple of </a:t>
            </a:r>
            <a:r>
              <a:rPr lang="it-IT" sz="2200" dirty="0" err="1"/>
              <a:t>measurements</a:t>
            </a:r>
            <a:r>
              <a:rPr lang="it-IT" sz="2200" dirty="0"/>
              <a:t>,          and a state </a:t>
            </a:r>
            <a:r>
              <a:rPr lang="it-IT" sz="2200" dirty="0" err="1"/>
              <a:t>that</a:t>
            </a:r>
            <a:r>
              <a:rPr lang="it-IT" sz="2200" dirty="0"/>
              <a:t> </a:t>
            </a:r>
            <a:r>
              <a:rPr lang="it-IT" sz="2200" dirty="0" err="1"/>
              <a:t>satisfies</a:t>
            </a:r>
            <a:r>
              <a:rPr lang="it-IT" sz="2200" dirty="0"/>
              <a:t> the </a:t>
            </a:r>
            <a:r>
              <a:rPr lang="it-IT" sz="2200" dirty="0" err="1"/>
              <a:t>condition</a:t>
            </a:r>
            <a:r>
              <a:rPr lang="it-IT" sz="2200" dirty="0"/>
              <a:t> of                                        , </a:t>
            </a:r>
            <a:r>
              <a:rPr lang="it-IT" sz="2200" dirty="0" err="1"/>
              <a:t>then</a:t>
            </a:r>
            <a:r>
              <a:rPr lang="it-IT" sz="2200" dirty="0"/>
              <a:t> </a:t>
            </a:r>
            <a:r>
              <a:rPr lang="it-IT" sz="2200" dirty="0" err="1"/>
              <a:t>noncontextuality</a:t>
            </a:r>
            <a:r>
              <a:rPr lang="it-IT" sz="2200" dirty="0"/>
              <a:t> </a:t>
            </a:r>
            <a:r>
              <a:rPr lang="it-IT" sz="2200" dirty="0" err="1"/>
              <a:t>implies</a:t>
            </a:r>
            <a:r>
              <a:rPr lang="it-IT" sz="2200" dirty="0"/>
              <a:t> </a:t>
            </a:r>
            <a:r>
              <a:rPr lang="it-IT" sz="2200" dirty="0" err="1"/>
              <a:t>that</a:t>
            </a:r>
            <a:r>
              <a:rPr lang="it-IT" sz="2200" dirty="0"/>
              <a:t>                              </a:t>
            </a:r>
          </a:p>
          <a:p>
            <a:r>
              <a:rPr lang="it-IT" sz="2200" dirty="0"/>
              <a:t>                      </a:t>
            </a:r>
          </a:p>
        </p:txBody>
      </p:sp>
      <p:cxnSp>
        <p:nvCxnSpPr>
          <p:cNvPr id="23" name="Straight Connector 22">
            <a:extLst>
              <a:ext uri="{FF2B5EF4-FFF2-40B4-BE49-F238E27FC236}">
                <a16:creationId xmlns:a16="http://schemas.microsoft.com/office/drawing/2014/main" id="{3FD03BF4-E3E7-D64A-B4A8-798218445869}"/>
              </a:ext>
            </a:extLst>
          </p:cNvPr>
          <p:cNvCxnSpPr>
            <a:cxnSpLocks/>
          </p:cNvCxnSpPr>
          <p:nvPr/>
        </p:nvCxnSpPr>
        <p:spPr>
          <a:xfrm>
            <a:off x="3888165" y="3026173"/>
            <a:ext cx="271404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924893B-B09A-054C-930D-CDEFBE506C44}"/>
              </a:ext>
            </a:extLst>
          </p:cNvPr>
          <p:cNvSpPr txBox="1"/>
          <p:nvPr/>
        </p:nvSpPr>
        <p:spPr>
          <a:xfrm>
            <a:off x="1065951" y="4535596"/>
            <a:ext cx="1976503" cy="707886"/>
          </a:xfrm>
          <a:prstGeom prst="rect">
            <a:avLst/>
          </a:prstGeom>
          <a:noFill/>
        </p:spPr>
        <p:txBody>
          <a:bodyPr wrap="none" rtlCol="0">
            <a:spAutoFit/>
          </a:bodyPr>
          <a:lstStyle/>
          <a:p>
            <a:r>
              <a:rPr lang="it-IT" sz="2000" dirty="0" err="1"/>
              <a:t>Example</a:t>
            </a:r>
            <a:r>
              <a:rPr lang="it-IT" sz="2000" dirty="0"/>
              <a:t> of          </a:t>
            </a:r>
          </a:p>
          <a:p>
            <a:r>
              <a:rPr lang="it-IT" sz="2000" dirty="0"/>
              <a:t>in </a:t>
            </a:r>
            <a:r>
              <a:rPr lang="it-IT" sz="2000" dirty="0" err="1"/>
              <a:t>qubit</a:t>
            </a:r>
            <a:r>
              <a:rPr lang="it-IT" sz="2000" dirty="0"/>
              <a:t> </a:t>
            </a:r>
            <a:r>
              <a:rPr lang="it-IT" sz="2000" dirty="0" err="1"/>
              <a:t>theory</a:t>
            </a:r>
            <a:r>
              <a:rPr lang="it-IT" sz="2000" dirty="0"/>
              <a:t>: </a:t>
            </a:r>
          </a:p>
        </p:txBody>
      </p:sp>
      <p:pic>
        <p:nvPicPr>
          <p:cNvPr id="25" name="Picture 24">
            <a:extLst>
              <a:ext uri="{FF2B5EF4-FFF2-40B4-BE49-F238E27FC236}">
                <a16:creationId xmlns:a16="http://schemas.microsoft.com/office/drawing/2014/main" id="{5C0EF206-E447-8240-9233-BDEA07533E1A}"/>
              </a:ext>
            </a:extLst>
          </p:cNvPr>
          <p:cNvPicPr>
            <a:picLocks noChangeAspect="1"/>
          </p:cNvPicPr>
          <p:nvPr/>
        </p:nvPicPr>
        <p:blipFill>
          <a:blip r:embed="rId4"/>
          <a:stretch>
            <a:fillRect/>
          </a:stretch>
        </p:blipFill>
        <p:spPr>
          <a:xfrm>
            <a:off x="5149053" y="2352795"/>
            <a:ext cx="2441572" cy="300501"/>
          </a:xfrm>
          <a:prstGeom prst="rect">
            <a:avLst/>
          </a:prstGeom>
        </p:spPr>
      </p:pic>
      <p:pic>
        <p:nvPicPr>
          <p:cNvPr id="26" name="Picture 25">
            <a:extLst>
              <a:ext uri="{FF2B5EF4-FFF2-40B4-BE49-F238E27FC236}">
                <a16:creationId xmlns:a16="http://schemas.microsoft.com/office/drawing/2014/main" id="{09660916-32BE-EE4C-BB3C-51022261DCA7}"/>
              </a:ext>
            </a:extLst>
          </p:cNvPr>
          <p:cNvPicPr>
            <a:picLocks noChangeAspect="1"/>
          </p:cNvPicPr>
          <p:nvPr/>
        </p:nvPicPr>
        <p:blipFill>
          <a:blip r:embed="rId4"/>
          <a:stretch>
            <a:fillRect/>
          </a:stretch>
        </p:blipFill>
        <p:spPr>
          <a:xfrm>
            <a:off x="2362579" y="4589038"/>
            <a:ext cx="2441572" cy="300501"/>
          </a:xfrm>
          <a:prstGeom prst="rect">
            <a:avLst/>
          </a:prstGeom>
        </p:spPr>
      </p:pic>
      <p:pic>
        <p:nvPicPr>
          <p:cNvPr id="27" name="Picture 26">
            <a:extLst>
              <a:ext uri="{FF2B5EF4-FFF2-40B4-BE49-F238E27FC236}">
                <a16:creationId xmlns:a16="http://schemas.microsoft.com/office/drawing/2014/main" id="{9D1FC384-571A-B84D-9EAA-7111BAE7C2D9}"/>
              </a:ext>
            </a:extLst>
          </p:cNvPr>
          <p:cNvPicPr>
            <a:picLocks noChangeAspect="1"/>
          </p:cNvPicPr>
          <p:nvPr/>
        </p:nvPicPr>
        <p:blipFill>
          <a:blip r:embed="rId5"/>
          <a:stretch>
            <a:fillRect/>
          </a:stretch>
        </p:blipFill>
        <p:spPr>
          <a:xfrm>
            <a:off x="3888165" y="2701193"/>
            <a:ext cx="2714045" cy="258148"/>
          </a:xfrm>
          <a:prstGeom prst="rect">
            <a:avLst/>
          </a:prstGeom>
        </p:spPr>
      </p:pic>
      <p:pic>
        <p:nvPicPr>
          <p:cNvPr id="29" name="Picture 28">
            <a:extLst>
              <a:ext uri="{FF2B5EF4-FFF2-40B4-BE49-F238E27FC236}">
                <a16:creationId xmlns:a16="http://schemas.microsoft.com/office/drawing/2014/main" id="{A56AA5C7-0553-3B4D-9415-527E082F898E}"/>
              </a:ext>
            </a:extLst>
          </p:cNvPr>
          <p:cNvPicPr>
            <a:picLocks noChangeAspect="1"/>
          </p:cNvPicPr>
          <p:nvPr/>
        </p:nvPicPr>
        <p:blipFill>
          <a:blip r:embed="rId6"/>
          <a:stretch>
            <a:fillRect/>
          </a:stretch>
        </p:blipFill>
        <p:spPr>
          <a:xfrm>
            <a:off x="8099469" y="2060448"/>
            <a:ext cx="898197" cy="243579"/>
          </a:xfrm>
          <a:prstGeom prst="rect">
            <a:avLst/>
          </a:prstGeom>
        </p:spPr>
      </p:pic>
    </p:spTree>
    <p:extLst>
      <p:ext uri="{BB962C8B-B14F-4D97-AF65-F5344CB8AC3E}">
        <p14:creationId xmlns:p14="http://schemas.microsoft.com/office/powerpoint/2010/main" val="1297351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07090540-DD5D-884E-932B-24A85F15ABEF}"/>
              </a:ext>
            </a:extLst>
          </p:cNvPr>
          <p:cNvSpPr txBox="1">
            <a:spLocks/>
          </p:cNvSpPr>
          <p:nvPr/>
        </p:nvSpPr>
        <p:spPr>
          <a:xfrm>
            <a:off x="327024" y="916653"/>
            <a:ext cx="8658479"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Generalization to three measurements</a:t>
            </a:r>
            <a:endParaRPr lang="en-US" sz="2800" dirty="0"/>
          </a:p>
        </p:txBody>
      </p:sp>
      <p:sp>
        <p:nvSpPr>
          <p:cNvPr id="7" name="TextBox 6">
            <a:extLst>
              <a:ext uri="{FF2B5EF4-FFF2-40B4-BE49-F238E27FC236}">
                <a16:creationId xmlns:a16="http://schemas.microsoft.com/office/drawing/2014/main" id="{A6E6ECE5-9E58-6C4B-80BA-6D37BE7D5CB3}"/>
              </a:ext>
            </a:extLst>
          </p:cNvPr>
          <p:cNvSpPr txBox="1"/>
          <p:nvPr/>
        </p:nvSpPr>
        <p:spPr>
          <a:xfrm>
            <a:off x="8502654" y="6488980"/>
            <a:ext cx="619080" cy="307777"/>
          </a:xfrm>
          <a:prstGeom prst="rect">
            <a:avLst/>
          </a:prstGeom>
          <a:noFill/>
        </p:spPr>
        <p:txBody>
          <a:bodyPr wrap="none" rtlCol="0">
            <a:spAutoFit/>
          </a:bodyPr>
          <a:lstStyle/>
          <a:p>
            <a:r>
              <a:rPr lang="it-IT" sz="1400" dirty="0">
                <a:solidFill>
                  <a:schemeClr val="bg1">
                    <a:lumMod val="65000"/>
                  </a:schemeClr>
                </a:solidFill>
              </a:rPr>
              <a:t>26/27</a:t>
            </a:r>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169148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Main result</a:t>
            </a:r>
          </a:p>
        </p:txBody>
      </p:sp>
      <p:pic>
        <p:nvPicPr>
          <p:cNvPr id="10" name="Picture 9">
            <a:extLst>
              <a:ext uri="{FF2B5EF4-FFF2-40B4-BE49-F238E27FC236}">
                <a16:creationId xmlns:a16="http://schemas.microsoft.com/office/drawing/2014/main" id="{F8D27714-8D94-7549-AB3A-39B214ED6C21}"/>
              </a:ext>
            </a:extLst>
          </p:cNvPr>
          <p:cNvPicPr>
            <a:picLocks noChangeAspect="1"/>
          </p:cNvPicPr>
          <p:nvPr/>
        </p:nvPicPr>
        <p:blipFill>
          <a:blip r:embed="rId3"/>
          <a:stretch>
            <a:fillRect/>
          </a:stretch>
        </p:blipFill>
        <p:spPr>
          <a:xfrm>
            <a:off x="2486353" y="1966722"/>
            <a:ext cx="3499346" cy="3446526"/>
          </a:xfrm>
          <a:prstGeom prst="rect">
            <a:avLst/>
          </a:prstGeom>
        </p:spPr>
      </p:pic>
      <p:sp>
        <p:nvSpPr>
          <p:cNvPr id="9" name="Rectangle 8">
            <a:extLst>
              <a:ext uri="{FF2B5EF4-FFF2-40B4-BE49-F238E27FC236}">
                <a16:creationId xmlns:a16="http://schemas.microsoft.com/office/drawing/2014/main" id="{64F32442-BDFE-F14B-A2DA-EF83D0EA7F12}"/>
              </a:ext>
            </a:extLst>
          </p:cNvPr>
          <p:cNvSpPr/>
          <p:nvPr/>
        </p:nvSpPr>
        <p:spPr>
          <a:xfrm>
            <a:off x="2486353" y="5026454"/>
            <a:ext cx="510996" cy="3867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Straight Arrow Connector 10">
            <a:extLst>
              <a:ext uri="{FF2B5EF4-FFF2-40B4-BE49-F238E27FC236}">
                <a16:creationId xmlns:a16="http://schemas.microsoft.com/office/drawing/2014/main" id="{5DC352FE-2C46-C947-A93F-A1AC872A088D}"/>
              </a:ext>
            </a:extLst>
          </p:cNvPr>
          <p:cNvCxnSpPr>
            <a:cxnSpLocks/>
          </p:cNvCxnSpPr>
          <p:nvPr/>
        </p:nvCxnSpPr>
        <p:spPr>
          <a:xfrm flipH="1" flipV="1">
            <a:off x="4413504" y="4706112"/>
            <a:ext cx="352487" cy="105018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6DACDC4-168E-294F-9B9A-052F087A16AD}"/>
              </a:ext>
            </a:extLst>
          </p:cNvPr>
          <p:cNvPicPr>
            <a:picLocks noChangeAspect="1"/>
          </p:cNvPicPr>
          <p:nvPr/>
        </p:nvPicPr>
        <p:blipFill>
          <a:blip r:embed="rId4"/>
          <a:stretch>
            <a:fillRect/>
          </a:stretch>
        </p:blipFill>
        <p:spPr>
          <a:xfrm>
            <a:off x="3694176" y="5872396"/>
            <a:ext cx="3039742" cy="296756"/>
          </a:xfrm>
          <a:prstGeom prst="rect">
            <a:avLst/>
          </a:prstGeom>
        </p:spPr>
      </p:pic>
    </p:spTree>
    <p:extLst>
      <p:ext uri="{BB962C8B-B14F-4D97-AF65-F5344CB8AC3E}">
        <p14:creationId xmlns:p14="http://schemas.microsoft.com/office/powerpoint/2010/main" val="224207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C3BF14F-9D27-EB45-A009-11D11A2AC4B7}"/>
              </a:ext>
            </a:extLst>
          </p:cNvPr>
          <p:cNvSpPr txBox="1">
            <a:spLocks noChangeArrowheads="1"/>
          </p:cNvSpPr>
          <p:nvPr/>
        </p:nvSpPr>
        <p:spPr bwMode="auto">
          <a:xfrm>
            <a:off x="26988" y="115888"/>
            <a:ext cx="547457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400" dirty="0">
                <a:solidFill>
                  <a:schemeClr val="bg1"/>
                </a:solidFill>
              </a:rPr>
              <a:t>Criteria for a good notion of classicality</a:t>
            </a:r>
          </a:p>
        </p:txBody>
      </p:sp>
      <p:sp>
        <p:nvSpPr>
          <p:cNvPr id="9" name="TextBox 8">
            <a:extLst>
              <a:ext uri="{FF2B5EF4-FFF2-40B4-BE49-F238E27FC236}">
                <a16:creationId xmlns:a16="http://schemas.microsoft.com/office/drawing/2014/main" id="{5C554548-49FB-5349-BB2D-2DBD02268761}"/>
              </a:ext>
            </a:extLst>
          </p:cNvPr>
          <p:cNvSpPr txBox="1"/>
          <p:nvPr/>
        </p:nvSpPr>
        <p:spPr>
          <a:xfrm>
            <a:off x="347472" y="1615686"/>
            <a:ext cx="8278368" cy="4093428"/>
          </a:xfrm>
          <a:prstGeom prst="rect">
            <a:avLst/>
          </a:prstGeom>
          <a:noFill/>
        </p:spPr>
        <p:txBody>
          <a:bodyPr wrap="square" rtlCol="0">
            <a:spAutoFit/>
          </a:bodyPr>
          <a:lstStyle/>
          <a:p>
            <a:pPr marL="342900" indent="-342900">
              <a:buFont typeface="Arial" panose="020B0604020202020204" pitchFamily="34" charset="0"/>
              <a:buChar char="•"/>
            </a:pPr>
            <a:r>
              <a:rPr lang="it-IT" sz="2000" dirty="0" err="1"/>
              <a:t>Instance</a:t>
            </a:r>
            <a:r>
              <a:rPr lang="it-IT" sz="2000" dirty="0"/>
              <a:t> of </a:t>
            </a:r>
            <a:r>
              <a:rPr lang="it-IT" sz="2000" dirty="0" err="1"/>
              <a:t>Leibnizian</a:t>
            </a:r>
            <a:r>
              <a:rPr lang="it-IT" sz="2000" dirty="0"/>
              <a:t> </a:t>
            </a:r>
            <a:r>
              <a:rPr lang="it-IT" sz="2000" dirty="0" err="1"/>
              <a:t>methodological</a:t>
            </a:r>
            <a:r>
              <a:rPr lang="it-IT" sz="2000" dirty="0"/>
              <a:t> </a:t>
            </a:r>
            <a:r>
              <a:rPr lang="it-IT" sz="2000" dirty="0" err="1"/>
              <a:t>principle</a:t>
            </a:r>
            <a:r>
              <a:rPr lang="it-IT" sz="2000" dirty="0"/>
              <a:t> / no fine-</a:t>
            </a:r>
            <a:r>
              <a:rPr lang="it-IT" sz="2000" dirty="0" err="1"/>
              <a:t>tuning</a:t>
            </a:r>
            <a:r>
              <a:rPr lang="it-IT" sz="2000" dirty="0"/>
              <a:t>.</a:t>
            </a:r>
          </a:p>
          <a:p>
            <a:pPr marL="285750" indent="-285750">
              <a:buFont typeface="Arial" panose="020B0604020202020204" pitchFamily="34" charset="0"/>
              <a:buChar char="•"/>
            </a:pPr>
            <a:endParaRPr lang="it-IT" sz="2000" dirty="0"/>
          </a:p>
          <a:p>
            <a:pPr marL="285750" indent="-285750">
              <a:buFont typeface="Arial" panose="020B0604020202020204" pitchFamily="34" charset="0"/>
              <a:buChar char="•"/>
            </a:pPr>
            <a:endParaRPr lang="it-IT" sz="2000" dirty="0"/>
          </a:p>
          <a:p>
            <a:endParaRPr lang="it-IT" sz="2000" dirty="0"/>
          </a:p>
          <a:p>
            <a:pPr marL="285750" indent="-285750">
              <a:buFont typeface="Arial" panose="020B0604020202020204" pitchFamily="34" charset="0"/>
              <a:buChar char="•"/>
            </a:pPr>
            <a:r>
              <a:rPr lang="it-IT" sz="2000" dirty="0" err="1">
                <a:solidFill>
                  <a:schemeClr val="bg1">
                    <a:lumMod val="50000"/>
                  </a:schemeClr>
                </a:solidFill>
              </a:rPr>
              <a:t>Applicable</a:t>
            </a:r>
            <a:r>
              <a:rPr lang="it-IT" sz="2000" dirty="0">
                <a:solidFill>
                  <a:schemeClr val="bg1">
                    <a:lumMod val="50000"/>
                  </a:schemeClr>
                </a:solidFill>
              </a:rPr>
              <a:t> to a </a:t>
            </a:r>
            <a:r>
              <a:rPr lang="it-IT" sz="2000" dirty="0" err="1">
                <a:solidFill>
                  <a:schemeClr val="bg1">
                    <a:lumMod val="50000"/>
                  </a:schemeClr>
                </a:solidFill>
              </a:rPr>
              <a:t>broad</a:t>
            </a:r>
            <a:r>
              <a:rPr lang="it-IT" sz="2000" dirty="0">
                <a:solidFill>
                  <a:schemeClr val="bg1">
                    <a:lumMod val="50000"/>
                  </a:schemeClr>
                </a:solidFill>
              </a:rPr>
              <a:t> </a:t>
            </a:r>
            <a:r>
              <a:rPr lang="it-IT" sz="2000" dirty="0" err="1">
                <a:solidFill>
                  <a:schemeClr val="bg1">
                    <a:lumMod val="50000"/>
                  </a:schemeClr>
                </a:solidFill>
              </a:rPr>
              <a:t>range</a:t>
            </a:r>
            <a:r>
              <a:rPr lang="it-IT" sz="2000" dirty="0">
                <a:solidFill>
                  <a:schemeClr val="bg1">
                    <a:lumMod val="50000"/>
                  </a:schemeClr>
                </a:solidFill>
              </a:rPr>
              <a:t> of </a:t>
            </a:r>
            <a:r>
              <a:rPr lang="it-IT" sz="2000" dirty="0" err="1">
                <a:solidFill>
                  <a:schemeClr val="bg1">
                    <a:lumMod val="50000"/>
                  </a:schemeClr>
                </a:solidFill>
              </a:rPr>
              <a:t>physical</a:t>
            </a:r>
            <a:r>
              <a:rPr lang="it-IT" sz="2000" dirty="0">
                <a:solidFill>
                  <a:schemeClr val="bg1">
                    <a:lumMod val="50000"/>
                  </a:schemeClr>
                </a:solidFill>
              </a:rPr>
              <a:t> </a:t>
            </a:r>
            <a:r>
              <a:rPr lang="it-IT" sz="2000" dirty="0" err="1">
                <a:solidFill>
                  <a:schemeClr val="bg1">
                    <a:lumMod val="50000"/>
                  </a:schemeClr>
                </a:solidFill>
              </a:rPr>
              <a:t>scenarios</a:t>
            </a:r>
            <a:r>
              <a:rPr lang="it-IT" sz="2000" dirty="0">
                <a:solidFill>
                  <a:schemeClr val="bg1">
                    <a:lumMod val="50000"/>
                  </a:schemeClr>
                </a:solidFill>
              </a:rPr>
              <a:t>.</a:t>
            </a: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r>
              <a:rPr lang="it-IT" sz="2000" dirty="0" err="1">
                <a:solidFill>
                  <a:schemeClr val="bg1">
                    <a:lumMod val="50000"/>
                  </a:schemeClr>
                </a:solidFill>
              </a:rPr>
              <a:t>Subject</a:t>
            </a:r>
            <a:r>
              <a:rPr lang="it-IT" sz="2000" dirty="0">
                <a:solidFill>
                  <a:schemeClr val="bg1">
                    <a:lumMod val="50000"/>
                  </a:schemeClr>
                </a:solidFill>
              </a:rPr>
              <a:t> to </a:t>
            </a:r>
            <a:r>
              <a:rPr lang="it-IT" sz="2000" dirty="0" err="1">
                <a:solidFill>
                  <a:schemeClr val="bg1">
                    <a:lumMod val="50000"/>
                  </a:schemeClr>
                </a:solidFill>
              </a:rPr>
              <a:t>direct</a:t>
            </a:r>
            <a:r>
              <a:rPr lang="it-IT" sz="2000" dirty="0">
                <a:solidFill>
                  <a:schemeClr val="bg1">
                    <a:lumMod val="50000"/>
                  </a:schemeClr>
                </a:solidFill>
              </a:rPr>
              <a:t> </a:t>
            </a:r>
            <a:r>
              <a:rPr lang="it-IT" sz="2000" dirty="0" err="1">
                <a:solidFill>
                  <a:schemeClr val="bg1">
                    <a:lumMod val="50000"/>
                  </a:schemeClr>
                </a:solidFill>
              </a:rPr>
              <a:t>experimental</a:t>
            </a:r>
            <a:r>
              <a:rPr lang="it-IT" sz="2000" dirty="0">
                <a:solidFill>
                  <a:schemeClr val="bg1">
                    <a:lumMod val="50000"/>
                  </a:schemeClr>
                </a:solidFill>
              </a:rPr>
              <a:t> test.</a:t>
            </a: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endParaRPr lang="it-IT" sz="2000" dirty="0">
              <a:solidFill>
                <a:schemeClr val="bg1">
                  <a:lumMod val="50000"/>
                </a:schemeClr>
              </a:solidFill>
            </a:endParaRPr>
          </a:p>
          <a:p>
            <a:pPr marL="285750" indent="-285750">
              <a:buFont typeface="Arial" panose="020B0604020202020204" pitchFamily="34" charset="0"/>
              <a:buChar char="•"/>
            </a:pPr>
            <a:r>
              <a:rPr lang="it-IT" sz="2000" dirty="0" err="1">
                <a:solidFill>
                  <a:schemeClr val="bg1">
                    <a:lumMod val="50000"/>
                  </a:schemeClr>
                </a:solidFill>
              </a:rPr>
              <a:t>Constitutes</a:t>
            </a:r>
            <a:r>
              <a:rPr lang="it-IT" sz="2000" dirty="0">
                <a:solidFill>
                  <a:schemeClr val="bg1">
                    <a:lumMod val="50000"/>
                  </a:schemeClr>
                </a:solidFill>
              </a:rPr>
              <a:t> a </a:t>
            </a:r>
            <a:r>
              <a:rPr lang="it-IT" sz="2000" dirty="0" err="1">
                <a:solidFill>
                  <a:schemeClr val="bg1">
                    <a:lumMod val="50000"/>
                  </a:schemeClr>
                </a:solidFill>
              </a:rPr>
              <a:t>resource</a:t>
            </a:r>
            <a:r>
              <a:rPr lang="it-IT" sz="2000" dirty="0">
                <a:solidFill>
                  <a:schemeClr val="bg1">
                    <a:lumMod val="50000"/>
                  </a:schemeClr>
                </a:solidFill>
              </a:rPr>
              <a:t>.</a:t>
            </a:r>
          </a:p>
        </p:txBody>
      </p:sp>
    </p:spTree>
    <p:extLst>
      <p:ext uri="{BB962C8B-B14F-4D97-AF65-F5344CB8AC3E}">
        <p14:creationId xmlns:p14="http://schemas.microsoft.com/office/powerpoint/2010/main" val="156290809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8E665CFE-7BC1-6C4E-A8D1-8845EEF2F854}"/>
              </a:ext>
            </a:extLst>
          </p:cNvPr>
          <p:cNvSpPr>
            <a:spLocks noChangeArrowheads="1"/>
          </p:cNvSpPr>
          <p:nvPr/>
        </p:nvSpPr>
        <p:spPr bwMode="auto">
          <a:xfrm>
            <a:off x="4361212" y="885510"/>
            <a:ext cx="81756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charset="0"/>
              </a:defRPr>
            </a:lvl1pPr>
            <a:lvl2pPr marL="742950" indent="-285750">
              <a:spcBef>
                <a:spcPct val="20000"/>
              </a:spcBef>
              <a:buChar char="–"/>
              <a:defRPr sz="2400">
                <a:solidFill>
                  <a:schemeClr val="tx1"/>
                </a:solidFill>
                <a:latin typeface="Arial" charset="0"/>
              </a:defRPr>
            </a:lvl2pPr>
            <a:lvl3pPr marL="1143000" indent="-228600">
              <a:spcBef>
                <a:spcPct val="20000"/>
              </a:spcBef>
              <a:buChar char="•"/>
              <a:defRPr sz="20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None/>
            </a:pPr>
            <a:r>
              <a:rPr lang="en-US" sz="1400" u="sng" dirty="0">
                <a:solidFill>
                  <a:srgbClr val="0070C0"/>
                </a:solidFill>
                <a:latin typeface="+mn-lt"/>
              </a:rPr>
              <a:t>R. W. </a:t>
            </a:r>
            <a:r>
              <a:rPr lang="en-US" sz="1400" u="sng" dirty="0" err="1">
                <a:solidFill>
                  <a:srgbClr val="0070C0"/>
                </a:solidFill>
                <a:latin typeface="+mn-lt"/>
              </a:rPr>
              <a:t>Spekkens</a:t>
            </a:r>
            <a:r>
              <a:rPr lang="en-US" altLang="en-US" sz="1400" dirty="0">
                <a:solidFill>
                  <a:srgbClr val="0070C0"/>
                </a:solidFill>
                <a:latin typeface="+mn-lt"/>
                <a:hlinkClick r:id="rId2">
                  <a:extLst>
                    <a:ext uri="{A12FA001-AC4F-418D-AE19-62706E023703}">
                      <ahyp:hlinkClr xmlns:ahyp="http://schemas.microsoft.com/office/drawing/2018/hyperlinkcolor" val="tx"/>
                    </a:ext>
                  </a:extLst>
                </a:hlinkClick>
              </a:rPr>
              <a:t> </a:t>
            </a:r>
            <a:r>
              <a:rPr lang="en-US" altLang="en-US" sz="1400" i="1" dirty="0">
                <a:solidFill>
                  <a:srgbClr val="0070C0"/>
                </a:solidFill>
                <a:latin typeface="+mn-lt"/>
                <a:hlinkClick r:id="rId2">
                  <a:extLst>
                    <a:ext uri="{A12FA001-AC4F-418D-AE19-62706E023703}">
                      <ahyp:hlinkClr xmlns:ahyp="http://schemas.microsoft.com/office/drawing/2018/hyperlinkcolor" val="tx"/>
                    </a:ext>
                  </a:extLst>
                </a:hlinkClick>
              </a:rPr>
              <a:t>Phys Rev A</a:t>
            </a:r>
            <a:r>
              <a:rPr lang="en-US" altLang="en-US" sz="1400" dirty="0">
                <a:solidFill>
                  <a:srgbClr val="0070C0"/>
                </a:solidFill>
                <a:latin typeface="+mn-lt"/>
                <a:hlinkClick r:id="rId2">
                  <a:extLst>
                    <a:ext uri="{A12FA001-AC4F-418D-AE19-62706E023703}">
                      <ahyp:hlinkClr xmlns:ahyp="http://schemas.microsoft.com/office/drawing/2018/hyperlinkcolor" val="tx"/>
                    </a:ext>
                  </a:extLst>
                </a:hlinkClick>
              </a:rPr>
              <a:t> </a:t>
            </a:r>
            <a:r>
              <a:rPr lang="en-US" altLang="en-US" sz="1400" b="1" dirty="0">
                <a:solidFill>
                  <a:srgbClr val="0070C0"/>
                </a:solidFill>
                <a:latin typeface="+mn-lt"/>
                <a:hlinkClick r:id="rId2">
                  <a:extLst>
                    <a:ext uri="{A12FA001-AC4F-418D-AE19-62706E023703}">
                      <ahyp:hlinkClr xmlns:ahyp="http://schemas.microsoft.com/office/drawing/2018/hyperlinkcolor" val="tx"/>
                    </a:ext>
                  </a:extLst>
                </a:hlinkClick>
              </a:rPr>
              <a:t>75</a:t>
            </a:r>
            <a:r>
              <a:rPr lang="en-US" altLang="en-US" sz="1400" dirty="0">
                <a:solidFill>
                  <a:srgbClr val="0070C0"/>
                </a:solidFill>
                <a:latin typeface="+mn-lt"/>
                <a:hlinkClick r:id="rId2">
                  <a:extLst>
                    <a:ext uri="{A12FA001-AC4F-418D-AE19-62706E023703}">
                      <ahyp:hlinkClr xmlns:ahyp="http://schemas.microsoft.com/office/drawing/2018/hyperlinkcolor" val="tx"/>
                    </a:ext>
                  </a:extLst>
                </a:hlinkClick>
              </a:rPr>
              <a:t> (3): 032110 (2007). </a:t>
            </a:r>
            <a:endParaRPr lang="en-US" altLang="it-IT" sz="1400" dirty="0">
              <a:solidFill>
                <a:srgbClr val="0070C0"/>
              </a:solidFill>
              <a:latin typeface="+mn-lt"/>
            </a:endParaRPr>
          </a:p>
        </p:txBody>
      </p:sp>
      <p:sp>
        <p:nvSpPr>
          <p:cNvPr id="5" name="Rectangle 4">
            <a:extLst>
              <a:ext uri="{FF2B5EF4-FFF2-40B4-BE49-F238E27FC236}">
                <a16:creationId xmlns:a16="http://schemas.microsoft.com/office/drawing/2014/main" id="{9CE32308-A520-9643-B3EC-1F38767FB24A}"/>
              </a:ext>
            </a:extLst>
          </p:cNvPr>
          <p:cNvSpPr/>
          <p:nvPr/>
        </p:nvSpPr>
        <p:spPr>
          <a:xfrm>
            <a:off x="414529" y="4237481"/>
            <a:ext cx="8355925" cy="307777"/>
          </a:xfrm>
          <a:prstGeom prst="rect">
            <a:avLst/>
          </a:prstGeom>
        </p:spPr>
        <p:txBody>
          <a:bodyPr wrap="square">
            <a:spAutoFit/>
          </a:bodyPr>
          <a:lstStyle/>
          <a:p>
            <a:r>
              <a:rPr lang="en-US" sz="1400" u="sng" dirty="0">
                <a:solidFill>
                  <a:srgbClr val="0070C0"/>
                </a:solidFill>
              </a:rPr>
              <a:t>R. W. </a:t>
            </a:r>
            <a:r>
              <a:rPr lang="en-US" sz="1400" u="sng" dirty="0" err="1">
                <a:solidFill>
                  <a:srgbClr val="0070C0"/>
                </a:solidFill>
              </a:rPr>
              <a:t>Spekkens</a:t>
            </a:r>
            <a:r>
              <a:rPr lang="en-US" sz="1400" u="sng" dirty="0">
                <a:solidFill>
                  <a:srgbClr val="0070C0"/>
                </a:solidFill>
              </a:rPr>
              <a:t>, in Quantum Theory: Informational Foundations and Foils, pp 83-135, Springer Dordrecht (2016).</a:t>
            </a:r>
          </a:p>
        </p:txBody>
      </p:sp>
      <p:sp>
        <p:nvSpPr>
          <p:cNvPr id="6" name="Rectangle 5">
            <a:extLst>
              <a:ext uri="{FF2B5EF4-FFF2-40B4-BE49-F238E27FC236}">
                <a16:creationId xmlns:a16="http://schemas.microsoft.com/office/drawing/2014/main" id="{E0208540-590D-524C-A991-7667DD7638EC}"/>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FF408672-3871-7648-9D26-9D6B55F2A4C6}"/>
              </a:ext>
            </a:extLst>
          </p:cNvPr>
          <p:cNvSpPr txBox="1">
            <a:spLocks/>
          </p:cNvSpPr>
          <p:nvPr/>
        </p:nvSpPr>
        <p:spPr>
          <a:xfrm>
            <a:off x="280504" y="904461"/>
            <a:ext cx="848995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Some references</a:t>
            </a:r>
          </a:p>
        </p:txBody>
      </p:sp>
      <p:sp>
        <p:nvSpPr>
          <p:cNvPr id="8" name="TextBox 7">
            <a:extLst>
              <a:ext uri="{FF2B5EF4-FFF2-40B4-BE49-F238E27FC236}">
                <a16:creationId xmlns:a16="http://schemas.microsoft.com/office/drawing/2014/main" id="{8624325A-F047-E441-93F3-D940EFDA03B0}"/>
              </a:ext>
            </a:extLst>
          </p:cNvPr>
          <p:cNvSpPr txBox="1"/>
          <p:nvPr/>
        </p:nvSpPr>
        <p:spPr>
          <a:xfrm>
            <a:off x="414529" y="1743456"/>
            <a:ext cx="8034527" cy="4801314"/>
          </a:xfrm>
          <a:prstGeom prst="rect">
            <a:avLst/>
          </a:prstGeom>
          <a:noFill/>
        </p:spPr>
        <p:txBody>
          <a:bodyPr wrap="square" rtlCol="0">
            <a:spAutoFit/>
          </a:bodyPr>
          <a:lstStyle/>
          <a:p>
            <a:r>
              <a:rPr lang="en-US" dirty="0"/>
              <a:t>This work :</a:t>
            </a:r>
          </a:p>
          <a:p>
            <a:endParaRPr lang="en-US" dirty="0"/>
          </a:p>
          <a:p>
            <a:endParaRPr lang="en-US" dirty="0"/>
          </a:p>
          <a:p>
            <a:endParaRPr lang="en-US" dirty="0"/>
          </a:p>
          <a:p>
            <a:r>
              <a:rPr lang="en-US" dirty="0"/>
              <a:t>Epistemically restricted theories :</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What’s truly nonclassical about quantum theory :</a:t>
            </a:r>
          </a:p>
          <a:p>
            <a:endParaRPr lang="en-US" dirty="0"/>
          </a:p>
          <a:p>
            <a:endParaRPr lang="en-US" dirty="0"/>
          </a:p>
          <a:p>
            <a:endParaRPr lang="en-US" dirty="0"/>
          </a:p>
        </p:txBody>
      </p:sp>
      <p:sp>
        <p:nvSpPr>
          <p:cNvPr id="9" name="Rectangle 8">
            <a:extLst>
              <a:ext uri="{FF2B5EF4-FFF2-40B4-BE49-F238E27FC236}">
                <a16:creationId xmlns:a16="http://schemas.microsoft.com/office/drawing/2014/main" id="{D847A848-87AD-0D41-AFC5-2582833CDC6C}"/>
              </a:ext>
            </a:extLst>
          </p:cNvPr>
          <p:cNvSpPr/>
          <p:nvPr/>
        </p:nvSpPr>
        <p:spPr>
          <a:xfrm>
            <a:off x="414529" y="2238652"/>
            <a:ext cx="6803135" cy="307777"/>
          </a:xfrm>
          <a:prstGeom prst="rect">
            <a:avLst/>
          </a:prstGeom>
        </p:spPr>
        <p:txBody>
          <a:bodyPr wrap="square">
            <a:spAutoFit/>
          </a:bodyPr>
          <a:lstStyle/>
          <a:p>
            <a:r>
              <a:rPr lang="en-US" sz="1400" u="sng" dirty="0">
                <a:solidFill>
                  <a:srgbClr val="0070C0"/>
                </a:solidFill>
              </a:rPr>
              <a:t>L. Catani, M. S. </a:t>
            </a:r>
            <a:r>
              <a:rPr lang="en-US" sz="1400" u="sng" dirty="0" err="1">
                <a:solidFill>
                  <a:srgbClr val="0070C0"/>
                </a:solidFill>
              </a:rPr>
              <a:t>Leifer</a:t>
            </a:r>
            <a:r>
              <a:rPr lang="en-US" sz="1400" u="sng" dirty="0">
                <a:solidFill>
                  <a:srgbClr val="0070C0"/>
                </a:solidFill>
              </a:rPr>
              <a:t>, G. Scala, D. Schmid, R. W. </a:t>
            </a:r>
            <a:r>
              <a:rPr lang="en-US" sz="1400" u="sng" dirty="0" err="1">
                <a:solidFill>
                  <a:srgbClr val="0070C0"/>
                </a:solidFill>
              </a:rPr>
              <a:t>Spekkens</a:t>
            </a:r>
            <a:r>
              <a:rPr lang="en-US" sz="1400" u="sng" dirty="0">
                <a:solidFill>
                  <a:srgbClr val="0070C0"/>
                </a:solidFill>
              </a:rPr>
              <a:t>, </a:t>
            </a:r>
            <a:r>
              <a:rPr lang="en-US" sz="1400" u="sng" dirty="0" err="1">
                <a:solidFill>
                  <a:srgbClr val="0070C0"/>
                </a:solidFill>
              </a:rPr>
              <a:t>arXiv</a:t>
            </a:r>
            <a:r>
              <a:rPr lang="en-US" sz="1400" u="sng" dirty="0">
                <a:solidFill>
                  <a:srgbClr val="0070C0"/>
                </a:solidFill>
              </a:rPr>
              <a:t>: 2207.11779 (2022).</a:t>
            </a:r>
          </a:p>
        </p:txBody>
      </p:sp>
      <p:sp>
        <p:nvSpPr>
          <p:cNvPr id="10" name="Rectangle 9">
            <a:extLst>
              <a:ext uri="{FF2B5EF4-FFF2-40B4-BE49-F238E27FC236}">
                <a16:creationId xmlns:a16="http://schemas.microsoft.com/office/drawing/2014/main" id="{E844995C-E47C-2E45-82B7-DFD1D6CE233C}"/>
              </a:ext>
            </a:extLst>
          </p:cNvPr>
          <p:cNvSpPr/>
          <p:nvPr/>
        </p:nvSpPr>
        <p:spPr>
          <a:xfrm>
            <a:off x="414529" y="4656177"/>
            <a:ext cx="5522975" cy="307777"/>
          </a:xfrm>
          <a:prstGeom prst="rect">
            <a:avLst/>
          </a:prstGeom>
        </p:spPr>
        <p:txBody>
          <a:bodyPr wrap="square">
            <a:spAutoFit/>
          </a:bodyPr>
          <a:lstStyle/>
          <a:p>
            <a:r>
              <a:rPr lang="en-US" sz="1400" u="sng" dirty="0">
                <a:solidFill>
                  <a:srgbClr val="0070C0"/>
                </a:solidFill>
              </a:rPr>
              <a:t>L. Catani, D. E. Browne, New J. Phys. </a:t>
            </a:r>
            <a:r>
              <a:rPr lang="en-US" sz="1400" b="1" u="sng" dirty="0">
                <a:solidFill>
                  <a:srgbClr val="0070C0"/>
                </a:solidFill>
              </a:rPr>
              <a:t>19</a:t>
            </a:r>
            <a:r>
              <a:rPr lang="en-US" sz="1400" u="sng" dirty="0">
                <a:solidFill>
                  <a:srgbClr val="0070C0"/>
                </a:solidFill>
              </a:rPr>
              <a:t>, 073035 (2017). </a:t>
            </a:r>
          </a:p>
        </p:txBody>
      </p:sp>
      <p:sp>
        <p:nvSpPr>
          <p:cNvPr id="11" name="Rectangle 10">
            <a:extLst>
              <a:ext uri="{FF2B5EF4-FFF2-40B4-BE49-F238E27FC236}">
                <a16:creationId xmlns:a16="http://schemas.microsoft.com/office/drawing/2014/main" id="{E1B44B2B-DFFA-C24B-9C34-798F303CB5A2}"/>
              </a:ext>
            </a:extLst>
          </p:cNvPr>
          <p:cNvSpPr/>
          <p:nvPr/>
        </p:nvSpPr>
        <p:spPr>
          <a:xfrm>
            <a:off x="414528" y="3801522"/>
            <a:ext cx="5522975" cy="307777"/>
          </a:xfrm>
          <a:prstGeom prst="rect">
            <a:avLst/>
          </a:prstGeom>
        </p:spPr>
        <p:txBody>
          <a:bodyPr wrap="square">
            <a:spAutoFit/>
          </a:bodyPr>
          <a:lstStyle/>
          <a:p>
            <a:r>
              <a:rPr lang="en-US" sz="1400" u="sng" dirty="0">
                <a:solidFill>
                  <a:srgbClr val="0070C0"/>
                </a:solidFill>
              </a:rPr>
              <a:t>S. Bartlett, T. Rudolph, R. W. </a:t>
            </a:r>
            <a:r>
              <a:rPr lang="en-US" sz="1400" u="sng" dirty="0" err="1">
                <a:solidFill>
                  <a:srgbClr val="0070C0"/>
                </a:solidFill>
              </a:rPr>
              <a:t>Spekkens</a:t>
            </a:r>
            <a:r>
              <a:rPr lang="en-US" sz="1400" u="sng" dirty="0">
                <a:solidFill>
                  <a:srgbClr val="0070C0"/>
                </a:solidFill>
              </a:rPr>
              <a:t>, Phys Rev A </a:t>
            </a:r>
            <a:r>
              <a:rPr lang="en-US" sz="1400" b="1" u="sng" dirty="0">
                <a:solidFill>
                  <a:srgbClr val="0070C0"/>
                </a:solidFill>
              </a:rPr>
              <a:t>86</a:t>
            </a:r>
            <a:r>
              <a:rPr lang="en-US" sz="1400" u="sng" dirty="0">
                <a:solidFill>
                  <a:srgbClr val="0070C0"/>
                </a:solidFill>
              </a:rPr>
              <a:t>, 012103 (2012).</a:t>
            </a:r>
          </a:p>
        </p:txBody>
      </p:sp>
      <p:sp>
        <p:nvSpPr>
          <p:cNvPr id="12" name="Rectangle 11">
            <a:extLst>
              <a:ext uri="{FF2B5EF4-FFF2-40B4-BE49-F238E27FC236}">
                <a16:creationId xmlns:a16="http://schemas.microsoft.com/office/drawing/2014/main" id="{62E464BF-A4C8-CE4F-BA8B-F23578D8EC21}"/>
              </a:ext>
            </a:extLst>
          </p:cNvPr>
          <p:cNvSpPr/>
          <p:nvPr/>
        </p:nvSpPr>
        <p:spPr>
          <a:xfrm>
            <a:off x="414528" y="5837213"/>
            <a:ext cx="5522975" cy="307777"/>
          </a:xfrm>
          <a:prstGeom prst="rect">
            <a:avLst/>
          </a:prstGeom>
        </p:spPr>
        <p:txBody>
          <a:bodyPr wrap="square">
            <a:spAutoFit/>
          </a:bodyPr>
          <a:lstStyle/>
          <a:p>
            <a:r>
              <a:rPr lang="en-US" sz="1400" u="sng" dirty="0">
                <a:solidFill>
                  <a:srgbClr val="0070C0"/>
                </a:solidFill>
              </a:rPr>
              <a:t>L. Catani, M. S. </a:t>
            </a:r>
            <a:r>
              <a:rPr lang="en-US" sz="1400" u="sng" dirty="0" err="1">
                <a:solidFill>
                  <a:srgbClr val="0070C0"/>
                </a:solidFill>
              </a:rPr>
              <a:t>Leifer</a:t>
            </a:r>
            <a:r>
              <a:rPr lang="en-US" sz="1400" u="sng" dirty="0">
                <a:solidFill>
                  <a:srgbClr val="0070C0"/>
                </a:solidFill>
              </a:rPr>
              <a:t>, arXiv:2003.10050 (2020).</a:t>
            </a:r>
          </a:p>
        </p:txBody>
      </p:sp>
      <p:sp>
        <p:nvSpPr>
          <p:cNvPr id="13" name="Rectangle 12">
            <a:extLst>
              <a:ext uri="{FF2B5EF4-FFF2-40B4-BE49-F238E27FC236}">
                <a16:creationId xmlns:a16="http://schemas.microsoft.com/office/drawing/2014/main" id="{187D7414-BB78-4B41-B165-96058D4A4E8F}"/>
              </a:ext>
            </a:extLst>
          </p:cNvPr>
          <p:cNvSpPr/>
          <p:nvPr/>
        </p:nvSpPr>
        <p:spPr>
          <a:xfrm>
            <a:off x="414528" y="6255909"/>
            <a:ext cx="5522975" cy="307777"/>
          </a:xfrm>
          <a:prstGeom prst="rect">
            <a:avLst/>
          </a:prstGeom>
        </p:spPr>
        <p:txBody>
          <a:bodyPr wrap="square">
            <a:spAutoFit/>
          </a:bodyPr>
          <a:lstStyle/>
          <a:p>
            <a:r>
              <a:rPr lang="en-US" sz="1400" u="sng" dirty="0">
                <a:solidFill>
                  <a:srgbClr val="0070C0"/>
                </a:solidFill>
              </a:rPr>
              <a:t>D. Schmid, J. Selby, R. W. </a:t>
            </a:r>
            <a:r>
              <a:rPr lang="en-US" sz="1400" u="sng" dirty="0" err="1">
                <a:solidFill>
                  <a:srgbClr val="0070C0"/>
                </a:solidFill>
              </a:rPr>
              <a:t>Spekkens</a:t>
            </a:r>
            <a:r>
              <a:rPr lang="en-US" sz="1400" u="sng" dirty="0">
                <a:solidFill>
                  <a:srgbClr val="0070C0"/>
                </a:solidFill>
              </a:rPr>
              <a:t>, arXiv:2009.03297 (2020).</a:t>
            </a:r>
          </a:p>
        </p:txBody>
      </p:sp>
      <p:sp>
        <p:nvSpPr>
          <p:cNvPr id="14" name="Rectangle 13">
            <a:extLst>
              <a:ext uri="{FF2B5EF4-FFF2-40B4-BE49-F238E27FC236}">
                <a16:creationId xmlns:a16="http://schemas.microsoft.com/office/drawing/2014/main" id="{5E0D1BA9-D2E1-E446-B772-75D24C0AD956}"/>
              </a:ext>
            </a:extLst>
          </p:cNvPr>
          <p:cNvSpPr/>
          <p:nvPr/>
        </p:nvSpPr>
        <p:spPr>
          <a:xfrm>
            <a:off x="414528" y="5018141"/>
            <a:ext cx="5888735" cy="307777"/>
          </a:xfrm>
          <a:prstGeom prst="rect">
            <a:avLst/>
          </a:prstGeom>
        </p:spPr>
        <p:txBody>
          <a:bodyPr wrap="square">
            <a:spAutoFit/>
          </a:bodyPr>
          <a:lstStyle/>
          <a:p>
            <a:r>
              <a:rPr lang="en-US" sz="1400" u="sng" dirty="0">
                <a:solidFill>
                  <a:srgbClr val="0070C0"/>
                </a:solidFill>
              </a:rPr>
              <a:t>L. Catani, M. S. </a:t>
            </a:r>
            <a:r>
              <a:rPr lang="en-US" sz="1400" u="sng" dirty="0" err="1">
                <a:solidFill>
                  <a:srgbClr val="0070C0"/>
                </a:solidFill>
              </a:rPr>
              <a:t>Leifer</a:t>
            </a:r>
            <a:r>
              <a:rPr lang="en-US" sz="1400" u="sng" dirty="0">
                <a:solidFill>
                  <a:srgbClr val="0070C0"/>
                </a:solidFill>
              </a:rPr>
              <a:t>, D. Schmid, R. W. </a:t>
            </a:r>
            <a:r>
              <a:rPr lang="en-US" sz="1400" u="sng" dirty="0" err="1">
                <a:solidFill>
                  <a:srgbClr val="0070C0"/>
                </a:solidFill>
              </a:rPr>
              <a:t>Spekkens</a:t>
            </a:r>
            <a:r>
              <a:rPr lang="en-US" sz="1400" u="sng" dirty="0">
                <a:solidFill>
                  <a:srgbClr val="0070C0"/>
                </a:solidFill>
              </a:rPr>
              <a:t>, </a:t>
            </a:r>
            <a:r>
              <a:rPr lang="en-US" sz="1400" u="sng" dirty="0" err="1">
                <a:solidFill>
                  <a:srgbClr val="0070C0"/>
                </a:solidFill>
              </a:rPr>
              <a:t>arXiv</a:t>
            </a:r>
            <a:r>
              <a:rPr lang="en-US" sz="1400" u="sng" dirty="0">
                <a:solidFill>
                  <a:srgbClr val="0070C0"/>
                </a:solidFill>
              </a:rPr>
              <a:t>: 2111.13727 (2021).</a:t>
            </a:r>
          </a:p>
        </p:txBody>
      </p:sp>
    </p:spTree>
    <p:extLst>
      <p:ext uri="{BB962C8B-B14F-4D97-AF65-F5344CB8AC3E}">
        <p14:creationId xmlns:p14="http://schemas.microsoft.com/office/powerpoint/2010/main" val="16917095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B222AA3-02E9-B940-91A5-4D19B4C72F96}"/>
              </a:ext>
            </a:extLst>
          </p:cNvPr>
          <p:cNvSpPr txBox="1">
            <a:spLocks/>
          </p:cNvSpPr>
          <p:nvPr/>
        </p:nvSpPr>
        <p:spPr>
          <a:xfrm>
            <a:off x="280504" y="904461"/>
            <a:ext cx="858308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What is non-classical about quantum interference?</a:t>
            </a:r>
          </a:p>
        </p:txBody>
      </p:sp>
      <p:sp>
        <p:nvSpPr>
          <p:cNvPr id="2" name="TextBox 1">
            <a:extLst>
              <a:ext uri="{FF2B5EF4-FFF2-40B4-BE49-F238E27FC236}">
                <a16:creationId xmlns:a16="http://schemas.microsoft.com/office/drawing/2014/main" id="{B6259B86-174F-6C47-A22F-5B5B315BFD3E}"/>
              </a:ext>
            </a:extLst>
          </p:cNvPr>
          <p:cNvSpPr txBox="1"/>
          <p:nvPr/>
        </p:nvSpPr>
        <p:spPr>
          <a:xfrm>
            <a:off x="280504" y="1749506"/>
            <a:ext cx="8302664" cy="1323439"/>
          </a:xfrm>
          <a:prstGeom prst="rect">
            <a:avLst/>
          </a:prstGeom>
          <a:noFill/>
        </p:spPr>
        <p:txBody>
          <a:bodyPr wrap="square" rtlCol="0">
            <a:spAutoFit/>
          </a:bodyPr>
          <a:lstStyle/>
          <a:p>
            <a:r>
              <a:rPr lang="en-US" sz="2000" dirty="0"/>
              <a:t>In a follow-up work we show that the precise trade-off between visibility of fringes      and which-way distinguishability       in any preparation </a:t>
            </a:r>
            <a:r>
              <a:rPr lang="en-US" sz="2000" dirty="0" err="1"/>
              <a:t>noncontextual</a:t>
            </a:r>
            <a:r>
              <a:rPr lang="en-US" sz="2000" dirty="0"/>
              <a:t> model is linear,                       , while in quantum theory it is quadratic (Englert inequality),                           .</a:t>
            </a:r>
          </a:p>
        </p:txBody>
      </p:sp>
      <p:pic>
        <p:nvPicPr>
          <p:cNvPr id="4" name="Picture 3">
            <a:extLst>
              <a:ext uri="{FF2B5EF4-FFF2-40B4-BE49-F238E27FC236}">
                <a16:creationId xmlns:a16="http://schemas.microsoft.com/office/drawing/2014/main" id="{6C5C8153-0BE3-2842-809B-B6488CA2B3ED}"/>
              </a:ext>
            </a:extLst>
          </p:cNvPr>
          <p:cNvPicPr>
            <a:picLocks noChangeAspect="1"/>
          </p:cNvPicPr>
          <p:nvPr/>
        </p:nvPicPr>
        <p:blipFill>
          <a:blip r:embed="rId3"/>
          <a:stretch>
            <a:fillRect/>
          </a:stretch>
        </p:blipFill>
        <p:spPr>
          <a:xfrm>
            <a:off x="2664684" y="3319264"/>
            <a:ext cx="3992148" cy="3365437"/>
          </a:xfrm>
          <a:prstGeom prst="rect">
            <a:avLst/>
          </a:prstGeom>
        </p:spPr>
      </p:pic>
      <p:pic>
        <p:nvPicPr>
          <p:cNvPr id="7" name="Picture 6">
            <a:extLst>
              <a:ext uri="{FF2B5EF4-FFF2-40B4-BE49-F238E27FC236}">
                <a16:creationId xmlns:a16="http://schemas.microsoft.com/office/drawing/2014/main" id="{DA0741C7-EC94-6F43-B4FF-B69FF516ADA3}"/>
              </a:ext>
            </a:extLst>
          </p:cNvPr>
          <p:cNvPicPr>
            <a:picLocks noChangeAspect="1"/>
          </p:cNvPicPr>
          <p:nvPr/>
        </p:nvPicPr>
        <p:blipFill>
          <a:blip r:embed="rId4"/>
          <a:stretch>
            <a:fillRect/>
          </a:stretch>
        </p:blipFill>
        <p:spPr>
          <a:xfrm>
            <a:off x="1164337" y="2163833"/>
            <a:ext cx="165947" cy="186690"/>
          </a:xfrm>
          <a:prstGeom prst="rect">
            <a:avLst/>
          </a:prstGeom>
        </p:spPr>
      </p:pic>
      <p:pic>
        <p:nvPicPr>
          <p:cNvPr id="8" name="Picture 7">
            <a:extLst>
              <a:ext uri="{FF2B5EF4-FFF2-40B4-BE49-F238E27FC236}">
                <a16:creationId xmlns:a16="http://schemas.microsoft.com/office/drawing/2014/main" id="{22A02826-1CD8-A246-924C-E01B711142FA}"/>
              </a:ext>
            </a:extLst>
          </p:cNvPr>
          <p:cNvPicPr>
            <a:picLocks noChangeAspect="1"/>
          </p:cNvPicPr>
          <p:nvPr/>
        </p:nvPicPr>
        <p:blipFill>
          <a:blip r:embed="rId5"/>
          <a:stretch>
            <a:fillRect/>
          </a:stretch>
        </p:blipFill>
        <p:spPr>
          <a:xfrm>
            <a:off x="4840808" y="2168271"/>
            <a:ext cx="196832" cy="182252"/>
          </a:xfrm>
          <a:prstGeom prst="rect">
            <a:avLst/>
          </a:prstGeom>
        </p:spPr>
      </p:pic>
      <p:pic>
        <p:nvPicPr>
          <p:cNvPr id="10" name="Picture 9">
            <a:extLst>
              <a:ext uri="{FF2B5EF4-FFF2-40B4-BE49-F238E27FC236}">
                <a16:creationId xmlns:a16="http://schemas.microsoft.com/office/drawing/2014/main" id="{5BC81428-EBB6-9A45-8B76-92F7C2875300}"/>
              </a:ext>
            </a:extLst>
          </p:cNvPr>
          <p:cNvPicPr>
            <a:picLocks noChangeAspect="1"/>
          </p:cNvPicPr>
          <p:nvPr/>
        </p:nvPicPr>
        <p:blipFill>
          <a:blip r:embed="rId6"/>
          <a:stretch>
            <a:fillRect/>
          </a:stretch>
        </p:blipFill>
        <p:spPr>
          <a:xfrm>
            <a:off x="3555999" y="2460274"/>
            <a:ext cx="1211073" cy="227076"/>
          </a:xfrm>
          <a:prstGeom prst="rect">
            <a:avLst/>
          </a:prstGeom>
        </p:spPr>
      </p:pic>
      <p:pic>
        <p:nvPicPr>
          <p:cNvPr id="11" name="Picture 10">
            <a:extLst>
              <a:ext uri="{FF2B5EF4-FFF2-40B4-BE49-F238E27FC236}">
                <a16:creationId xmlns:a16="http://schemas.microsoft.com/office/drawing/2014/main" id="{B430AE4E-67D0-FB49-9774-A8754600D2C6}"/>
              </a:ext>
            </a:extLst>
          </p:cNvPr>
          <p:cNvPicPr>
            <a:picLocks noChangeAspect="1"/>
          </p:cNvPicPr>
          <p:nvPr/>
        </p:nvPicPr>
        <p:blipFill>
          <a:blip r:embed="rId7"/>
          <a:stretch>
            <a:fillRect/>
          </a:stretch>
        </p:blipFill>
        <p:spPr>
          <a:xfrm>
            <a:off x="3529089" y="2724921"/>
            <a:ext cx="1397063" cy="267831"/>
          </a:xfrm>
          <a:prstGeom prst="rect">
            <a:avLst/>
          </a:prstGeom>
        </p:spPr>
      </p:pic>
    </p:spTree>
    <p:extLst>
      <p:ext uri="{BB962C8B-B14F-4D97-AF65-F5344CB8AC3E}">
        <p14:creationId xmlns:p14="http://schemas.microsoft.com/office/powerpoint/2010/main" val="885090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B7ADA7-9FFB-7245-8B39-C996B0F950A4}"/>
              </a:ext>
            </a:extLst>
          </p:cNvPr>
          <p:cNvSpPr/>
          <p:nvPr/>
        </p:nvSpPr>
        <p:spPr>
          <a:xfrm>
            <a:off x="0" y="0"/>
            <a:ext cx="9144000" cy="501650"/>
          </a:xfrm>
          <a:prstGeom prst="rect">
            <a:avLst/>
          </a:prstGeom>
          <a:solidFill>
            <a:srgbClr val="9411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1B222AA3-02E9-B940-91A5-4D19B4C72F96}"/>
              </a:ext>
            </a:extLst>
          </p:cNvPr>
          <p:cNvSpPr txBox="1">
            <a:spLocks/>
          </p:cNvSpPr>
          <p:nvPr/>
        </p:nvSpPr>
        <p:spPr>
          <a:xfrm>
            <a:off x="280504" y="904461"/>
            <a:ext cx="8583080" cy="51538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en-US" sz="3200" dirty="0"/>
              <a:t>What is non-classical about quantum interference?</a:t>
            </a:r>
          </a:p>
        </p:txBody>
      </p:sp>
      <p:sp>
        <p:nvSpPr>
          <p:cNvPr id="12" name="TextBox 11">
            <a:extLst>
              <a:ext uri="{FF2B5EF4-FFF2-40B4-BE49-F238E27FC236}">
                <a16:creationId xmlns:a16="http://schemas.microsoft.com/office/drawing/2014/main" id="{3385C360-5F98-ED42-BA16-EB9B0D62D92D}"/>
              </a:ext>
            </a:extLst>
          </p:cNvPr>
          <p:cNvSpPr txBox="1"/>
          <p:nvPr/>
        </p:nvSpPr>
        <p:spPr>
          <a:xfrm>
            <a:off x="280504" y="3054050"/>
            <a:ext cx="8302664" cy="1569660"/>
          </a:xfrm>
          <a:prstGeom prst="rect">
            <a:avLst/>
          </a:prstGeom>
          <a:noFill/>
        </p:spPr>
        <p:txBody>
          <a:bodyPr wrap="square" rtlCol="0">
            <a:spAutoFit/>
          </a:bodyPr>
          <a:lstStyle/>
          <a:p>
            <a:pPr algn="ctr"/>
            <a:r>
              <a:rPr lang="en-US" sz="2400" dirty="0"/>
              <a:t>It is possible to provide a classical account of the TRAP phenomenology of quantum interference. However, reproducing the precise trade-off between visibility and distinguishability in quantum theory requires contextuality.</a:t>
            </a:r>
          </a:p>
        </p:txBody>
      </p:sp>
    </p:spTree>
    <p:extLst>
      <p:ext uri="{BB962C8B-B14F-4D97-AF65-F5344CB8AC3E}">
        <p14:creationId xmlns:p14="http://schemas.microsoft.com/office/powerpoint/2010/main" val="48586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124577</TotalTime>
  <Words>12226</Words>
  <Application>Microsoft Macintosh PowerPoint</Application>
  <PresentationFormat>On-screen Show (4:3)</PresentationFormat>
  <Paragraphs>1085</Paragraphs>
  <Slides>92</Slides>
  <Notes>89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92</vt:i4>
      </vt:variant>
    </vt:vector>
  </HeadingPairs>
  <TitlesOfParts>
    <vt:vector size="100" baseType="lpstr">
      <vt:lpstr>-apple-system</vt:lpstr>
      <vt:lpstr>Arial</vt:lpstr>
      <vt:lpstr>Calibri</vt:lpstr>
      <vt:lpstr>Calibri Light</vt:lpstr>
      <vt:lpstr>Courier New</vt:lpstr>
      <vt:lpstr>Helvetica</vt:lpstr>
      <vt:lpstr>Proxima Nova</vt:lpstr>
      <vt:lpstr>Office Theme</vt:lpstr>
      <vt:lpstr>What is nonclassical about quantum interference?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nonclassical about quantum interference?</vt:lpstr>
      <vt:lpstr>What is contextual about quantum interference?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Extra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TU-Pseudonym 5740412354438781</cp:lastModifiedBy>
  <cp:revision>793</cp:revision>
  <cp:lastPrinted>2019-06-28T19:38:37Z</cp:lastPrinted>
  <dcterms:created xsi:type="dcterms:W3CDTF">2019-05-27T18:12:54Z</dcterms:created>
  <dcterms:modified xsi:type="dcterms:W3CDTF">2023-07-17T22:33:16Z</dcterms:modified>
</cp:coreProperties>
</file>